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3" r:id="rId5"/>
    <p:sldId id="259" r:id="rId6"/>
    <p:sldId id="260" r:id="rId7"/>
  </p:sldIdLst>
  <p:sldSz cx="10058400" cy="7772400"/>
  <p:notesSz cx="6858000" cy="91471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52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E0FD95E-A5A2-7D4E-9C9D-E014E65C6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65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40238" cy="3430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988"/>
            <a:ext cx="50292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D3A09CC-5A5C-F944-8F03-2EC70E2A6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230AA6-0BBC-F242-BEFE-B6A7CC5B562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9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21531-A4BC-9348-8815-9935F9214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8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20BD4-2C6A-3348-959D-1279086B3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449263"/>
            <a:ext cx="20193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449263"/>
            <a:ext cx="5907087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D24FC-AAD8-0749-B65D-A547D67D3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9588F-4EC3-8646-AAF8-1639533E6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1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76EF4-B53D-0942-8C60-85599DCDD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263" y="1993900"/>
            <a:ext cx="3962400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4063" y="1993900"/>
            <a:ext cx="3963987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007AE-7287-A74F-ACF6-7737DD3F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7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B615-3517-3942-963D-2DC11985B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85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F525A-F8BA-E14A-B212-04CED6C64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2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FE9EB-17A9-4E4D-90B7-FB543D6EF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3455F-A99B-764F-AA3D-0590C54B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1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71027-2E54-2744-B0F3-E346A8409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6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449263"/>
            <a:ext cx="8078787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993900"/>
            <a:ext cx="8078787" cy="428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086600"/>
            <a:ext cx="320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7F42B5F-5649-CB47-BD38-E45A24B90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7ED1F-04F1-6040-A925-D573A004E5E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457200" y="3048000"/>
            <a:ext cx="9144000" cy="16764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0" y="6553200"/>
            <a:ext cx="10058400" cy="769938"/>
            <a:chOff x="29" y="3990"/>
            <a:chExt cx="6336" cy="485"/>
          </a:xfrm>
        </p:grpSpPr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4214" y="4318"/>
              <a:ext cx="67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372" name="Group 33"/>
            <p:cNvGrpSpPr>
              <a:grpSpLocks/>
            </p:cNvGrpSpPr>
            <p:nvPr/>
          </p:nvGrpSpPr>
          <p:grpSpPr bwMode="auto">
            <a:xfrm>
              <a:off x="29" y="3990"/>
              <a:ext cx="6336" cy="485"/>
              <a:chOff x="29" y="3990"/>
              <a:chExt cx="6336" cy="485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29" y="3990"/>
                <a:ext cx="6336" cy="0"/>
              </a:xfrm>
              <a:prstGeom prst="line">
                <a:avLst/>
              </a:prstGeom>
              <a:noFill/>
              <a:ln w="18692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3399" y="4217"/>
                <a:ext cx="260" cy="250"/>
              </a:xfrm>
              <a:custGeom>
                <a:avLst/>
                <a:gdLst>
                  <a:gd name="T0" fmla="*/ 116 w 256"/>
                  <a:gd name="T1" fmla="*/ 0 h 250"/>
                  <a:gd name="T2" fmla="*/ 100 w 256"/>
                  <a:gd name="T3" fmla="*/ 30 h 250"/>
                  <a:gd name="T4" fmla="*/ 210 w 256"/>
                  <a:gd name="T5" fmla="*/ 222 h 250"/>
                  <a:gd name="T6" fmla="*/ 14 w 256"/>
                  <a:gd name="T7" fmla="*/ 222 h 250"/>
                  <a:gd name="T8" fmla="*/ 0 w 256"/>
                  <a:gd name="T9" fmla="*/ 249 h 250"/>
                  <a:gd name="T10" fmla="*/ 255 w 256"/>
                  <a:gd name="T11" fmla="*/ 249 h 250"/>
                  <a:gd name="T12" fmla="*/ 116 w 256"/>
                  <a:gd name="T13" fmla="*/ 0 h 250"/>
                  <a:gd name="T14" fmla="*/ 116 w 256"/>
                  <a:gd name="T1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250">
                    <a:moveTo>
                      <a:pt x="116" y="0"/>
                    </a:moveTo>
                    <a:lnTo>
                      <a:pt x="100" y="30"/>
                    </a:lnTo>
                    <a:lnTo>
                      <a:pt x="210" y="222"/>
                    </a:lnTo>
                    <a:lnTo>
                      <a:pt x="14" y="222"/>
                    </a:lnTo>
                    <a:lnTo>
                      <a:pt x="0" y="249"/>
                    </a:lnTo>
                    <a:lnTo>
                      <a:pt x="255" y="249"/>
                    </a:lnTo>
                    <a:lnTo>
                      <a:pt x="116" y="0"/>
                    </a:lnTo>
                    <a:lnTo>
                      <a:pt x="116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8" y="4191"/>
                <a:ext cx="229" cy="221"/>
              </a:xfrm>
              <a:custGeom>
                <a:avLst/>
                <a:gdLst>
                  <a:gd name="T0" fmla="*/ 102 w 226"/>
                  <a:gd name="T1" fmla="*/ 0 h 221"/>
                  <a:gd name="T2" fmla="*/ 89 w 226"/>
                  <a:gd name="T3" fmla="*/ 71 h 221"/>
                  <a:gd name="T4" fmla="*/ 104 w 226"/>
                  <a:gd name="T5" fmla="*/ 99 h 221"/>
                  <a:gd name="T6" fmla="*/ 80 w 226"/>
                  <a:gd name="T7" fmla="*/ 154 h 221"/>
                  <a:gd name="T8" fmla="*/ 49 w 226"/>
                  <a:gd name="T9" fmla="*/ 154 h 221"/>
                  <a:gd name="T10" fmla="*/ 89 w 226"/>
                  <a:gd name="T11" fmla="*/ 68 h 221"/>
                  <a:gd name="T12" fmla="*/ 102 w 226"/>
                  <a:gd name="T13" fmla="*/ 0 h 221"/>
                  <a:gd name="T14" fmla="*/ 0 w 226"/>
                  <a:gd name="T15" fmla="*/ 220 h 221"/>
                  <a:gd name="T16" fmla="*/ 225 w 226"/>
                  <a:gd name="T17" fmla="*/ 220 h 221"/>
                  <a:gd name="T18" fmla="*/ 102 w 226"/>
                  <a:gd name="T19" fmla="*/ 0 h 221"/>
                  <a:gd name="T20" fmla="*/ 102 w 226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6" h="221">
                    <a:moveTo>
                      <a:pt x="102" y="0"/>
                    </a:moveTo>
                    <a:lnTo>
                      <a:pt x="89" y="71"/>
                    </a:lnTo>
                    <a:lnTo>
                      <a:pt x="104" y="99"/>
                    </a:lnTo>
                    <a:lnTo>
                      <a:pt x="80" y="154"/>
                    </a:lnTo>
                    <a:lnTo>
                      <a:pt x="49" y="154"/>
                    </a:lnTo>
                    <a:lnTo>
                      <a:pt x="89" y="68"/>
                    </a:lnTo>
                    <a:lnTo>
                      <a:pt x="102" y="0"/>
                    </a:lnTo>
                    <a:lnTo>
                      <a:pt x="0" y="220"/>
                    </a:lnTo>
                    <a:lnTo>
                      <a:pt x="225" y="220"/>
                    </a:lnTo>
                    <a:lnTo>
                      <a:pt x="102" y="0"/>
                    </a:lnTo>
                    <a:lnTo>
                      <a:pt x="102" y="0"/>
                    </a:lnTo>
                  </a:path>
                </a:pathLst>
              </a:custGeom>
              <a:solidFill>
                <a:srgbClr val="00C2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3971" y="4164"/>
                <a:ext cx="144" cy="308"/>
              </a:xfrm>
              <a:custGeom>
                <a:avLst/>
                <a:gdLst>
                  <a:gd name="T0" fmla="*/ 20 w 142"/>
                  <a:gd name="T1" fmla="*/ 0 h 308"/>
                  <a:gd name="T2" fmla="*/ 0 w 142"/>
                  <a:gd name="T3" fmla="*/ 29 h 308"/>
                  <a:gd name="T4" fmla="*/ 100 w 142"/>
                  <a:gd name="T5" fmla="*/ 168 h 308"/>
                  <a:gd name="T6" fmla="*/ 10 w 142"/>
                  <a:gd name="T7" fmla="*/ 281 h 308"/>
                  <a:gd name="T8" fmla="*/ 30 w 142"/>
                  <a:gd name="T9" fmla="*/ 307 h 308"/>
                  <a:gd name="T10" fmla="*/ 141 w 142"/>
                  <a:gd name="T11" fmla="*/ 169 h 308"/>
                  <a:gd name="T12" fmla="*/ 20 w 142"/>
                  <a:gd name="T13" fmla="*/ 0 h 308"/>
                  <a:gd name="T14" fmla="*/ 20 w 142"/>
                  <a:gd name="T15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308">
                    <a:moveTo>
                      <a:pt x="20" y="0"/>
                    </a:moveTo>
                    <a:lnTo>
                      <a:pt x="0" y="29"/>
                    </a:lnTo>
                    <a:lnTo>
                      <a:pt x="100" y="168"/>
                    </a:lnTo>
                    <a:lnTo>
                      <a:pt x="10" y="281"/>
                    </a:lnTo>
                    <a:lnTo>
                      <a:pt x="30" y="307"/>
                    </a:lnTo>
                    <a:lnTo>
                      <a:pt x="141" y="169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3853" y="4170"/>
                <a:ext cx="205" cy="281"/>
              </a:xfrm>
              <a:custGeom>
                <a:avLst/>
                <a:gdLst>
                  <a:gd name="T0" fmla="*/ 104 w 203"/>
                  <a:gd name="T1" fmla="*/ 2 h 281"/>
                  <a:gd name="T2" fmla="*/ 87 w 203"/>
                  <a:gd name="T3" fmla="*/ 63 h 281"/>
                  <a:gd name="T4" fmla="*/ 105 w 203"/>
                  <a:gd name="T5" fmla="*/ 87 h 281"/>
                  <a:gd name="T6" fmla="*/ 72 w 203"/>
                  <a:gd name="T7" fmla="*/ 139 h 281"/>
                  <a:gd name="T8" fmla="*/ 52 w 203"/>
                  <a:gd name="T9" fmla="*/ 119 h 281"/>
                  <a:gd name="T10" fmla="*/ 88 w 203"/>
                  <a:gd name="T11" fmla="*/ 60 h 281"/>
                  <a:gd name="T12" fmla="*/ 105 w 203"/>
                  <a:gd name="T13" fmla="*/ 0 h 281"/>
                  <a:gd name="T14" fmla="*/ 0 w 203"/>
                  <a:gd name="T15" fmla="*/ 156 h 281"/>
                  <a:gd name="T16" fmla="*/ 90 w 203"/>
                  <a:gd name="T17" fmla="*/ 280 h 281"/>
                  <a:gd name="T18" fmla="*/ 202 w 203"/>
                  <a:gd name="T19" fmla="*/ 140 h 281"/>
                  <a:gd name="T20" fmla="*/ 104 w 203"/>
                  <a:gd name="T21" fmla="*/ 2 h 281"/>
                  <a:gd name="T22" fmla="*/ 104 w 203"/>
                  <a:gd name="T2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3" h="281">
                    <a:moveTo>
                      <a:pt x="104" y="2"/>
                    </a:moveTo>
                    <a:lnTo>
                      <a:pt x="87" y="63"/>
                    </a:lnTo>
                    <a:lnTo>
                      <a:pt x="105" y="87"/>
                    </a:lnTo>
                    <a:lnTo>
                      <a:pt x="72" y="139"/>
                    </a:lnTo>
                    <a:lnTo>
                      <a:pt x="52" y="119"/>
                    </a:lnTo>
                    <a:lnTo>
                      <a:pt x="88" y="60"/>
                    </a:lnTo>
                    <a:lnTo>
                      <a:pt x="105" y="0"/>
                    </a:lnTo>
                    <a:lnTo>
                      <a:pt x="0" y="156"/>
                    </a:lnTo>
                    <a:lnTo>
                      <a:pt x="90" y="280"/>
                    </a:lnTo>
                    <a:lnTo>
                      <a:pt x="202" y="140"/>
                    </a:lnTo>
                    <a:lnTo>
                      <a:pt x="104" y="2"/>
                    </a:lnTo>
                    <a:lnTo>
                      <a:pt x="104" y="2"/>
                    </a:lnTo>
                  </a:path>
                </a:pathLst>
              </a:custGeom>
              <a:solidFill>
                <a:srgbClr val="C2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2106" y="4301"/>
                <a:ext cx="65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661" y="4297"/>
                <a:ext cx="65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4" name="Oval 16"/>
              <p:cNvSpPr>
                <a:spLocks noChangeArrowheads="1"/>
              </p:cNvSpPr>
              <p:nvPr/>
            </p:nvSpPr>
            <p:spPr bwMode="auto">
              <a:xfrm>
                <a:off x="3221" y="4293"/>
                <a:ext cx="67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5" name="Oval 17"/>
              <p:cNvSpPr>
                <a:spLocks noChangeArrowheads="1"/>
              </p:cNvSpPr>
              <p:nvPr/>
            </p:nvSpPr>
            <p:spPr bwMode="auto">
              <a:xfrm>
                <a:off x="3686" y="4297"/>
                <a:ext cx="67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317" y="4206"/>
                <a:ext cx="250" cy="249"/>
              </a:xfrm>
              <a:custGeom>
                <a:avLst/>
                <a:gdLst>
                  <a:gd name="T0" fmla="*/ 0 w 247"/>
                  <a:gd name="T1" fmla="*/ 248 h 249"/>
                  <a:gd name="T2" fmla="*/ 246 w 247"/>
                  <a:gd name="T3" fmla="*/ 248 h 249"/>
                  <a:gd name="T4" fmla="*/ 246 w 247"/>
                  <a:gd name="T5" fmla="*/ 0 h 249"/>
                  <a:gd name="T6" fmla="*/ 217 w 247"/>
                  <a:gd name="T7" fmla="*/ 0 h 249"/>
                  <a:gd name="T8" fmla="*/ 217 w 247"/>
                  <a:gd name="T9" fmla="*/ 223 h 249"/>
                  <a:gd name="T10" fmla="*/ 0 w 247"/>
                  <a:gd name="T11" fmla="*/ 223 h 249"/>
                  <a:gd name="T12" fmla="*/ 0 w 247"/>
                  <a:gd name="T13" fmla="*/ 248 h 249"/>
                  <a:gd name="T14" fmla="*/ 0 w 247"/>
                  <a:gd name="T15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7" h="249">
                    <a:moveTo>
                      <a:pt x="0" y="248"/>
                    </a:moveTo>
                    <a:lnTo>
                      <a:pt x="246" y="248"/>
                    </a:lnTo>
                    <a:lnTo>
                      <a:pt x="246" y="0"/>
                    </a:lnTo>
                    <a:lnTo>
                      <a:pt x="217" y="0"/>
                    </a:lnTo>
                    <a:lnTo>
                      <a:pt x="217" y="223"/>
                    </a:lnTo>
                    <a:lnTo>
                      <a:pt x="0" y="223"/>
                    </a:lnTo>
                    <a:lnTo>
                      <a:pt x="0" y="248"/>
                    </a:lnTo>
                    <a:lnTo>
                      <a:pt x="0" y="248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auto">
              <a:xfrm>
                <a:off x="2902" y="4263"/>
                <a:ext cx="211" cy="194"/>
              </a:xfrm>
              <a:custGeom>
                <a:avLst/>
                <a:gdLst>
                  <a:gd name="T0" fmla="*/ 169 w 208"/>
                  <a:gd name="T1" fmla="*/ 165 h 194"/>
                  <a:gd name="T2" fmla="*/ 161 w 208"/>
                  <a:gd name="T3" fmla="*/ 172 h 194"/>
                  <a:gd name="T4" fmla="*/ 152 w 208"/>
                  <a:gd name="T5" fmla="*/ 178 h 194"/>
                  <a:gd name="T6" fmla="*/ 141 w 208"/>
                  <a:gd name="T7" fmla="*/ 183 h 194"/>
                  <a:gd name="T8" fmla="*/ 132 w 208"/>
                  <a:gd name="T9" fmla="*/ 187 h 194"/>
                  <a:gd name="T10" fmla="*/ 121 w 208"/>
                  <a:gd name="T11" fmla="*/ 191 h 194"/>
                  <a:gd name="T12" fmla="*/ 110 w 208"/>
                  <a:gd name="T13" fmla="*/ 192 h 194"/>
                  <a:gd name="T14" fmla="*/ 97 w 208"/>
                  <a:gd name="T15" fmla="*/ 193 h 194"/>
                  <a:gd name="T16" fmla="*/ 86 w 208"/>
                  <a:gd name="T17" fmla="*/ 192 h 194"/>
                  <a:gd name="T18" fmla="*/ 73 w 208"/>
                  <a:gd name="T19" fmla="*/ 191 h 194"/>
                  <a:gd name="T20" fmla="*/ 62 w 208"/>
                  <a:gd name="T21" fmla="*/ 188 h 194"/>
                  <a:gd name="T22" fmla="*/ 50 w 208"/>
                  <a:gd name="T23" fmla="*/ 185 h 194"/>
                  <a:gd name="T24" fmla="*/ 39 w 208"/>
                  <a:gd name="T25" fmla="*/ 180 h 194"/>
                  <a:gd name="T26" fmla="*/ 28 w 208"/>
                  <a:gd name="T27" fmla="*/ 174 h 194"/>
                  <a:gd name="T28" fmla="*/ 18 w 208"/>
                  <a:gd name="T29" fmla="*/ 166 h 194"/>
                  <a:gd name="T30" fmla="*/ 9 w 208"/>
                  <a:gd name="T31" fmla="*/ 158 h 194"/>
                  <a:gd name="T32" fmla="*/ 0 w 208"/>
                  <a:gd name="T33" fmla="*/ 147 h 194"/>
                  <a:gd name="T34" fmla="*/ 21 w 208"/>
                  <a:gd name="T35" fmla="*/ 159 h 194"/>
                  <a:gd name="T36" fmla="*/ 41 w 208"/>
                  <a:gd name="T37" fmla="*/ 166 h 194"/>
                  <a:gd name="T38" fmla="*/ 61 w 208"/>
                  <a:gd name="T39" fmla="*/ 170 h 194"/>
                  <a:gd name="T40" fmla="*/ 81 w 208"/>
                  <a:gd name="T41" fmla="*/ 170 h 194"/>
                  <a:gd name="T42" fmla="*/ 100 w 208"/>
                  <a:gd name="T43" fmla="*/ 168 h 194"/>
                  <a:gd name="T44" fmla="*/ 119 w 208"/>
                  <a:gd name="T45" fmla="*/ 162 h 194"/>
                  <a:gd name="T46" fmla="*/ 135 w 208"/>
                  <a:gd name="T47" fmla="*/ 154 h 194"/>
                  <a:gd name="T48" fmla="*/ 151 w 208"/>
                  <a:gd name="T49" fmla="*/ 142 h 194"/>
                  <a:gd name="T50" fmla="*/ 163 w 208"/>
                  <a:gd name="T51" fmla="*/ 130 h 194"/>
                  <a:gd name="T52" fmla="*/ 173 w 208"/>
                  <a:gd name="T53" fmla="*/ 115 h 194"/>
                  <a:gd name="T54" fmla="*/ 181 w 208"/>
                  <a:gd name="T55" fmla="*/ 99 h 194"/>
                  <a:gd name="T56" fmla="*/ 186 w 208"/>
                  <a:gd name="T57" fmla="*/ 80 h 194"/>
                  <a:gd name="T58" fmla="*/ 187 w 208"/>
                  <a:gd name="T59" fmla="*/ 62 h 194"/>
                  <a:gd name="T60" fmla="*/ 185 w 208"/>
                  <a:gd name="T61" fmla="*/ 42 h 194"/>
                  <a:gd name="T62" fmla="*/ 179 w 208"/>
                  <a:gd name="T63" fmla="*/ 22 h 194"/>
                  <a:gd name="T64" fmla="*/ 170 w 208"/>
                  <a:gd name="T65" fmla="*/ 0 h 194"/>
                  <a:gd name="T66" fmla="*/ 178 w 208"/>
                  <a:gd name="T67" fmla="*/ 11 h 194"/>
                  <a:gd name="T68" fmla="*/ 186 w 208"/>
                  <a:gd name="T69" fmla="*/ 21 h 194"/>
                  <a:gd name="T70" fmla="*/ 192 w 208"/>
                  <a:gd name="T71" fmla="*/ 32 h 194"/>
                  <a:gd name="T72" fmla="*/ 198 w 208"/>
                  <a:gd name="T73" fmla="*/ 42 h 194"/>
                  <a:gd name="T74" fmla="*/ 201 w 208"/>
                  <a:gd name="T75" fmla="*/ 53 h 194"/>
                  <a:gd name="T76" fmla="*/ 205 w 208"/>
                  <a:gd name="T77" fmla="*/ 64 h 194"/>
                  <a:gd name="T78" fmla="*/ 206 w 208"/>
                  <a:gd name="T79" fmla="*/ 75 h 194"/>
                  <a:gd name="T80" fmla="*/ 207 w 208"/>
                  <a:gd name="T81" fmla="*/ 85 h 194"/>
                  <a:gd name="T82" fmla="*/ 205 w 208"/>
                  <a:gd name="T83" fmla="*/ 96 h 194"/>
                  <a:gd name="T84" fmla="*/ 203 w 208"/>
                  <a:gd name="T85" fmla="*/ 107 h 194"/>
                  <a:gd name="T86" fmla="*/ 199 w 208"/>
                  <a:gd name="T87" fmla="*/ 118 h 194"/>
                  <a:gd name="T88" fmla="*/ 196 w 208"/>
                  <a:gd name="T89" fmla="*/ 128 h 194"/>
                  <a:gd name="T90" fmla="*/ 190 w 208"/>
                  <a:gd name="T91" fmla="*/ 139 h 194"/>
                  <a:gd name="T92" fmla="*/ 184 w 208"/>
                  <a:gd name="T93" fmla="*/ 148 h 194"/>
                  <a:gd name="T94" fmla="*/ 176 w 208"/>
                  <a:gd name="T95" fmla="*/ 157 h 194"/>
                  <a:gd name="T96" fmla="*/ 169 w 208"/>
                  <a:gd name="T97" fmla="*/ 165 h 194"/>
                  <a:gd name="T98" fmla="*/ 169 w 208"/>
                  <a:gd name="T99" fmla="*/ 165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8" h="194">
                    <a:moveTo>
                      <a:pt x="169" y="165"/>
                    </a:moveTo>
                    <a:lnTo>
                      <a:pt x="161" y="172"/>
                    </a:lnTo>
                    <a:lnTo>
                      <a:pt x="152" y="178"/>
                    </a:lnTo>
                    <a:lnTo>
                      <a:pt x="141" y="183"/>
                    </a:lnTo>
                    <a:lnTo>
                      <a:pt x="132" y="187"/>
                    </a:lnTo>
                    <a:lnTo>
                      <a:pt x="121" y="191"/>
                    </a:lnTo>
                    <a:lnTo>
                      <a:pt x="110" y="192"/>
                    </a:lnTo>
                    <a:lnTo>
                      <a:pt x="97" y="193"/>
                    </a:lnTo>
                    <a:lnTo>
                      <a:pt x="86" y="192"/>
                    </a:lnTo>
                    <a:lnTo>
                      <a:pt x="73" y="191"/>
                    </a:lnTo>
                    <a:lnTo>
                      <a:pt x="62" y="188"/>
                    </a:lnTo>
                    <a:lnTo>
                      <a:pt x="50" y="185"/>
                    </a:lnTo>
                    <a:lnTo>
                      <a:pt x="39" y="180"/>
                    </a:lnTo>
                    <a:lnTo>
                      <a:pt x="28" y="174"/>
                    </a:lnTo>
                    <a:lnTo>
                      <a:pt x="18" y="166"/>
                    </a:lnTo>
                    <a:lnTo>
                      <a:pt x="9" y="158"/>
                    </a:lnTo>
                    <a:lnTo>
                      <a:pt x="0" y="147"/>
                    </a:lnTo>
                    <a:lnTo>
                      <a:pt x="21" y="159"/>
                    </a:lnTo>
                    <a:lnTo>
                      <a:pt x="41" y="166"/>
                    </a:lnTo>
                    <a:lnTo>
                      <a:pt x="61" y="170"/>
                    </a:lnTo>
                    <a:lnTo>
                      <a:pt x="81" y="170"/>
                    </a:lnTo>
                    <a:lnTo>
                      <a:pt x="100" y="168"/>
                    </a:lnTo>
                    <a:lnTo>
                      <a:pt x="119" y="162"/>
                    </a:lnTo>
                    <a:lnTo>
                      <a:pt x="135" y="154"/>
                    </a:lnTo>
                    <a:lnTo>
                      <a:pt x="151" y="142"/>
                    </a:lnTo>
                    <a:lnTo>
                      <a:pt x="163" y="130"/>
                    </a:lnTo>
                    <a:lnTo>
                      <a:pt x="173" y="115"/>
                    </a:lnTo>
                    <a:lnTo>
                      <a:pt x="181" y="99"/>
                    </a:lnTo>
                    <a:lnTo>
                      <a:pt x="186" y="80"/>
                    </a:lnTo>
                    <a:lnTo>
                      <a:pt x="187" y="62"/>
                    </a:lnTo>
                    <a:lnTo>
                      <a:pt x="185" y="42"/>
                    </a:lnTo>
                    <a:lnTo>
                      <a:pt x="179" y="22"/>
                    </a:lnTo>
                    <a:lnTo>
                      <a:pt x="170" y="0"/>
                    </a:lnTo>
                    <a:lnTo>
                      <a:pt x="178" y="11"/>
                    </a:lnTo>
                    <a:lnTo>
                      <a:pt x="186" y="21"/>
                    </a:lnTo>
                    <a:lnTo>
                      <a:pt x="192" y="32"/>
                    </a:lnTo>
                    <a:lnTo>
                      <a:pt x="198" y="42"/>
                    </a:lnTo>
                    <a:lnTo>
                      <a:pt x="201" y="53"/>
                    </a:lnTo>
                    <a:lnTo>
                      <a:pt x="205" y="64"/>
                    </a:lnTo>
                    <a:lnTo>
                      <a:pt x="206" y="75"/>
                    </a:lnTo>
                    <a:lnTo>
                      <a:pt x="207" y="85"/>
                    </a:lnTo>
                    <a:lnTo>
                      <a:pt x="205" y="96"/>
                    </a:lnTo>
                    <a:lnTo>
                      <a:pt x="203" y="107"/>
                    </a:lnTo>
                    <a:lnTo>
                      <a:pt x="199" y="118"/>
                    </a:lnTo>
                    <a:lnTo>
                      <a:pt x="196" y="128"/>
                    </a:lnTo>
                    <a:lnTo>
                      <a:pt x="190" y="139"/>
                    </a:lnTo>
                    <a:lnTo>
                      <a:pt x="184" y="148"/>
                    </a:lnTo>
                    <a:lnTo>
                      <a:pt x="176" y="157"/>
                    </a:lnTo>
                    <a:lnTo>
                      <a:pt x="169" y="165"/>
                    </a:lnTo>
                    <a:lnTo>
                      <a:pt x="169" y="165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2855" y="4202"/>
                <a:ext cx="230" cy="222"/>
              </a:xfrm>
              <a:custGeom>
                <a:avLst/>
                <a:gdLst>
                  <a:gd name="T0" fmla="*/ 0 w 227"/>
                  <a:gd name="T1" fmla="*/ 105 h 222"/>
                  <a:gd name="T2" fmla="*/ 3 w 227"/>
                  <a:gd name="T3" fmla="*/ 84 h 222"/>
                  <a:gd name="T4" fmla="*/ 8 w 227"/>
                  <a:gd name="T5" fmla="*/ 66 h 222"/>
                  <a:gd name="T6" fmla="*/ 15 w 227"/>
                  <a:gd name="T7" fmla="*/ 49 h 222"/>
                  <a:gd name="T8" fmla="*/ 23 w 227"/>
                  <a:gd name="T9" fmla="*/ 37 h 222"/>
                  <a:gd name="T10" fmla="*/ 31 w 227"/>
                  <a:gd name="T11" fmla="*/ 28 h 222"/>
                  <a:gd name="T12" fmla="*/ 40 w 227"/>
                  <a:gd name="T13" fmla="*/ 21 h 222"/>
                  <a:gd name="T14" fmla="*/ 46 w 227"/>
                  <a:gd name="T15" fmla="*/ 16 h 222"/>
                  <a:gd name="T16" fmla="*/ 49 w 227"/>
                  <a:gd name="T17" fmla="*/ 15 h 222"/>
                  <a:gd name="T18" fmla="*/ 51 w 227"/>
                  <a:gd name="T19" fmla="*/ 18 h 222"/>
                  <a:gd name="T20" fmla="*/ 54 w 227"/>
                  <a:gd name="T21" fmla="*/ 22 h 222"/>
                  <a:gd name="T22" fmla="*/ 57 w 227"/>
                  <a:gd name="T23" fmla="*/ 26 h 222"/>
                  <a:gd name="T24" fmla="*/ 60 w 227"/>
                  <a:gd name="T25" fmla="*/ 31 h 222"/>
                  <a:gd name="T26" fmla="*/ 64 w 227"/>
                  <a:gd name="T27" fmla="*/ 34 h 222"/>
                  <a:gd name="T28" fmla="*/ 66 w 227"/>
                  <a:gd name="T29" fmla="*/ 38 h 222"/>
                  <a:gd name="T30" fmla="*/ 68 w 227"/>
                  <a:gd name="T31" fmla="*/ 39 h 222"/>
                  <a:gd name="T32" fmla="*/ 73 w 227"/>
                  <a:gd name="T33" fmla="*/ 40 h 222"/>
                  <a:gd name="T34" fmla="*/ 79 w 227"/>
                  <a:gd name="T35" fmla="*/ 45 h 222"/>
                  <a:gd name="T36" fmla="*/ 85 w 227"/>
                  <a:gd name="T37" fmla="*/ 51 h 222"/>
                  <a:gd name="T38" fmla="*/ 89 w 227"/>
                  <a:gd name="T39" fmla="*/ 58 h 222"/>
                  <a:gd name="T40" fmla="*/ 90 w 227"/>
                  <a:gd name="T41" fmla="*/ 68 h 222"/>
                  <a:gd name="T42" fmla="*/ 89 w 227"/>
                  <a:gd name="T43" fmla="*/ 76 h 222"/>
                  <a:gd name="T44" fmla="*/ 85 w 227"/>
                  <a:gd name="T45" fmla="*/ 83 h 222"/>
                  <a:gd name="T46" fmla="*/ 79 w 227"/>
                  <a:gd name="T47" fmla="*/ 90 h 222"/>
                  <a:gd name="T48" fmla="*/ 70 w 227"/>
                  <a:gd name="T49" fmla="*/ 90 h 222"/>
                  <a:gd name="T50" fmla="*/ 62 w 227"/>
                  <a:gd name="T51" fmla="*/ 85 h 222"/>
                  <a:gd name="T52" fmla="*/ 57 w 227"/>
                  <a:gd name="T53" fmla="*/ 78 h 222"/>
                  <a:gd name="T54" fmla="*/ 55 w 227"/>
                  <a:gd name="T55" fmla="*/ 70 h 222"/>
                  <a:gd name="T56" fmla="*/ 55 w 227"/>
                  <a:gd name="T57" fmla="*/ 62 h 222"/>
                  <a:gd name="T58" fmla="*/ 57 w 227"/>
                  <a:gd name="T59" fmla="*/ 55 h 222"/>
                  <a:gd name="T60" fmla="*/ 60 w 227"/>
                  <a:gd name="T61" fmla="*/ 47 h 222"/>
                  <a:gd name="T62" fmla="*/ 67 w 227"/>
                  <a:gd name="T63" fmla="*/ 42 h 222"/>
                  <a:gd name="T64" fmla="*/ 70 w 227"/>
                  <a:gd name="T65" fmla="*/ 39 h 222"/>
                  <a:gd name="T66" fmla="*/ 68 w 227"/>
                  <a:gd name="T67" fmla="*/ 37 h 222"/>
                  <a:gd name="T68" fmla="*/ 65 w 227"/>
                  <a:gd name="T69" fmla="*/ 33 h 222"/>
                  <a:gd name="T70" fmla="*/ 62 w 227"/>
                  <a:gd name="T71" fmla="*/ 29 h 222"/>
                  <a:gd name="T72" fmla="*/ 58 w 227"/>
                  <a:gd name="T73" fmla="*/ 24 h 222"/>
                  <a:gd name="T74" fmla="*/ 54 w 227"/>
                  <a:gd name="T75" fmla="*/ 21 h 222"/>
                  <a:gd name="T76" fmla="*/ 51 w 227"/>
                  <a:gd name="T77" fmla="*/ 16 h 222"/>
                  <a:gd name="T78" fmla="*/ 50 w 227"/>
                  <a:gd name="T79" fmla="*/ 14 h 222"/>
                  <a:gd name="T80" fmla="*/ 61 w 227"/>
                  <a:gd name="T81" fmla="*/ 8 h 222"/>
                  <a:gd name="T82" fmla="*/ 87 w 227"/>
                  <a:gd name="T83" fmla="*/ 1 h 222"/>
                  <a:gd name="T84" fmla="*/ 115 w 227"/>
                  <a:gd name="T85" fmla="*/ 1 h 222"/>
                  <a:gd name="T86" fmla="*/ 143 w 227"/>
                  <a:gd name="T87" fmla="*/ 7 h 222"/>
                  <a:gd name="T88" fmla="*/ 170 w 227"/>
                  <a:gd name="T89" fmla="*/ 20 h 222"/>
                  <a:gd name="T90" fmla="*/ 194 w 227"/>
                  <a:gd name="T91" fmla="*/ 39 h 222"/>
                  <a:gd name="T92" fmla="*/ 212 w 227"/>
                  <a:gd name="T93" fmla="*/ 65 h 222"/>
                  <a:gd name="T94" fmla="*/ 223 w 227"/>
                  <a:gd name="T95" fmla="*/ 98 h 222"/>
                  <a:gd name="T96" fmla="*/ 219 w 227"/>
                  <a:gd name="T97" fmla="*/ 144 h 222"/>
                  <a:gd name="T98" fmla="*/ 194 w 227"/>
                  <a:gd name="T99" fmla="*/ 186 h 222"/>
                  <a:gd name="T100" fmla="*/ 160 w 227"/>
                  <a:gd name="T101" fmla="*/ 211 h 222"/>
                  <a:gd name="T102" fmla="*/ 121 w 227"/>
                  <a:gd name="T103" fmla="*/ 221 h 222"/>
                  <a:gd name="T104" fmla="*/ 82 w 227"/>
                  <a:gd name="T105" fmla="*/ 216 h 222"/>
                  <a:gd name="T106" fmla="*/ 46 w 227"/>
                  <a:gd name="T107" fmla="*/ 200 h 222"/>
                  <a:gd name="T108" fmla="*/ 18 w 227"/>
                  <a:gd name="T109" fmla="*/ 174 h 222"/>
                  <a:gd name="T110" fmla="*/ 2 w 227"/>
                  <a:gd name="T111" fmla="*/ 138 h 222"/>
                  <a:gd name="T112" fmla="*/ 1 w 227"/>
                  <a:gd name="T113" fmla="*/ 11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7" h="222">
                    <a:moveTo>
                      <a:pt x="1" y="116"/>
                    </a:moveTo>
                    <a:lnTo>
                      <a:pt x="0" y="105"/>
                    </a:lnTo>
                    <a:lnTo>
                      <a:pt x="1" y="94"/>
                    </a:lnTo>
                    <a:lnTo>
                      <a:pt x="3" y="84"/>
                    </a:lnTo>
                    <a:lnTo>
                      <a:pt x="5" y="73"/>
                    </a:lnTo>
                    <a:lnTo>
                      <a:pt x="8" y="66"/>
                    </a:lnTo>
                    <a:lnTo>
                      <a:pt x="11" y="57"/>
                    </a:lnTo>
                    <a:lnTo>
                      <a:pt x="15" y="49"/>
                    </a:lnTo>
                    <a:lnTo>
                      <a:pt x="20" y="42"/>
                    </a:lnTo>
                    <a:lnTo>
                      <a:pt x="23" y="37"/>
                    </a:lnTo>
                    <a:lnTo>
                      <a:pt x="27" y="32"/>
                    </a:lnTo>
                    <a:lnTo>
                      <a:pt x="31" y="28"/>
                    </a:lnTo>
                    <a:lnTo>
                      <a:pt x="36" y="23"/>
                    </a:lnTo>
                    <a:lnTo>
                      <a:pt x="40" y="21"/>
                    </a:lnTo>
                    <a:lnTo>
                      <a:pt x="43" y="18"/>
                    </a:lnTo>
                    <a:lnTo>
                      <a:pt x="46" y="16"/>
                    </a:lnTo>
                    <a:lnTo>
                      <a:pt x="49" y="13"/>
                    </a:lnTo>
                    <a:lnTo>
                      <a:pt x="49" y="15"/>
                    </a:lnTo>
                    <a:lnTo>
                      <a:pt x="50" y="16"/>
                    </a:lnTo>
                    <a:lnTo>
                      <a:pt x="51" y="18"/>
                    </a:lnTo>
                    <a:lnTo>
                      <a:pt x="53" y="19"/>
                    </a:lnTo>
                    <a:lnTo>
                      <a:pt x="54" y="22"/>
                    </a:lnTo>
                    <a:lnTo>
                      <a:pt x="56" y="24"/>
                    </a:lnTo>
                    <a:lnTo>
                      <a:pt x="57" y="26"/>
                    </a:lnTo>
                    <a:lnTo>
                      <a:pt x="59" y="27"/>
                    </a:lnTo>
                    <a:lnTo>
                      <a:pt x="60" y="31"/>
                    </a:lnTo>
                    <a:lnTo>
                      <a:pt x="62" y="33"/>
                    </a:lnTo>
                    <a:lnTo>
                      <a:pt x="64" y="34"/>
                    </a:lnTo>
                    <a:lnTo>
                      <a:pt x="66" y="36"/>
                    </a:lnTo>
                    <a:lnTo>
                      <a:pt x="66" y="38"/>
                    </a:lnTo>
                    <a:lnTo>
                      <a:pt x="68" y="38"/>
                    </a:lnTo>
                    <a:lnTo>
                      <a:pt x="68" y="39"/>
                    </a:lnTo>
                    <a:lnTo>
                      <a:pt x="70" y="39"/>
                    </a:lnTo>
                    <a:lnTo>
                      <a:pt x="73" y="40"/>
                    </a:lnTo>
                    <a:lnTo>
                      <a:pt x="76" y="42"/>
                    </a:lnTo>
                    <a:lnTo>
                      <a:pt x="79" y="45"/>
                    </a:lnTo>
                    <a:lnTo>
                      <a:pt x="83" y="47"/>
                    </a:lnTo>
                    <a:lnTo>
                      <a:pt x="85" y="51"/>
                    </a:lnTo>
                    <a:lnTo>
                      <a:pt x="87" y="55"/>
                    </a:lnTo>
                    <a:lnTo>
                      <a:pt x="89" y="58"/>
                    </a:lnTo>
                    <a:lnTo>
                      <a:pt x="91" y="62"/>
                    </a:lnTo>
                    <a:lnTo>
                      <a:pt x="90" y="68"/>
                    </a:lnTo>
                    <a:lnTo>
                      <a:pt x="90" y="71"/>
                    </a:lnTo>
                    <a:lnTo>
                      <a:pt x="89" y="76"/>
                    </a:lnTo>
                    <a:lnTo>
                      <a:pt x="88" y="80"/>
                    </a:lnTo>
                    <a:lnTo>
                      <a:pt x="85" y="83"/>
                    </a:lnTo>
                    <a:lnTo>
                      <a:pt x="82" y="87"/>
                    </a:lnTo>
                    <a:lnTo>
                      <a:pt x="79" y="90"/>
                    </a:lnTo>
                    <a:lnTo>
                      <a:pt x="75" y="91"/>
                    </a:lnTo>
                    <a:lnTo>
                      <a:pt x="70" y="90"/>
                    </a:lnTo>
                    <a:lnTo>
                      <a:pt x="65" y="88"/>
                    </a:lnTo>
                    <a:lnTo>
                      <a:pt x="62" y="85"/>
                    </a:lnTo>
                    <a:lnTo>
                      <a:pt x="59" y="81"/>
                    </a:lnTo>
                    <a:lnTo>
                      <a:pt x="57" y="78"/>
                    </a:lnTo>
                    <a:lnTo>
                      <a:pt x="56" y="74"/>
                    </a:lnTo>
                    <a:lnTo>
                      <a:pt x="55" y="70"/>
                    </a:lnTo>
                    <a:lnTo>
                      <a:pt x="55" y="66"/>
                    </a:lnTo>
                    <a:lnTo>
                      <a:pt x="55" y="62"/>
                    </a:lnTo>
                    <a:lnTo>
                      <a:pt x="56" y="58"/>
                    </a:lnTo>
                    <a:lnTo>
                      <a:pt x="57" y="55"/>
                    </a:lnTo>
                    <a:lnTo>
                      <a:pt x="58" y="49"/>
                    </a:lnTo>
                    <a:lnTo>
                      <a:pt x="60" y="47"/>
                    </a:lnTo>
                    <a:lnTo>
                      <a:pt x="64" y="44"/>
                    </a:lnTo>
                    <a:lnTo>
                      <a:pt x="67" y="42"/>
                    </a:lnTo>
                    <a:lnTo>
                      <a:pt x="71" y="39"/>
                    </a:lnTo>
                    <a:lnTo>
                      <a:pt x="70" y="39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7" y="35"/>
                    </a:lnTo>
                    <a:lnTo>
                      <a:pt x="65" y="33"/>
                    </a:lnTo>
                    <a:lnTo>
                      <a:pt x="64" y="31"/>
                    </a:lnTo>
                    <a:lnTo>
                      <a:pt x="62" y="29"/>
                    </a:lnTo>
                    <a:lnTo>
                      <a:pt x="60" y="26"/>
                    </a:lnTo>
                    <a:lnTo>
                      <a:pt x="58" y="24"/>
                    </a:lnTo>
                    <a:lnTo>
                      <a:pt x="56" y="23"/>
                    </a:lnTo>
                    <a:lnTo>
                      <a:pt x="54" y="21"/>
                    </a:lnTo>
                    <a:lnTo>
                      <a:pt x="53" y="18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0" y="14"/>
                    </a:lnTo>
                    <a:lnTo>
                      <a:pt x="50" y="13"/>
                    </a:lnTo>
                    <a:lnTo>
                      <a:pt x="61" y="8"/>
                    </a:lnTo>
                    <a:lnTo>
                      <a:pt x="74" y="4"/>
                    </a:lnTo>
                    <a:lnTo>
                      <a:pt x="87" y="1"/>
                    </a:lnTo>
                    <a:lnTo>
                      <a:pt x="102" y="0"/>
                    </a:lnTo>
                    <a:lnTo>
                      <a:pt x="115" y="1"/>
                    </a:lnTo>
                    <a:lnTo>
                      <a:pt x="129" y="2"/>
                    </a:lnTo>
                    <a:lnTo>
                      <a:pt x="143" y="7"/>
                    </a:lnTo>
                    <a:lnTo>
                      <a:pt x="158" y="12"/>
                    </a:lnTo>
                    <a:lnTo>
                      <a:pt x="170" y="20"/>
                    </a:lnTo>
                    <a:lnTo>
                      <a:pt x="183" y="28"/>
                    </a:lnTo>
                    <a:lnTo>
                      <a:pt x="194" y="39"/>
                    </a:lnTo>
                    <a:lnTo>
                      <a:pt x="204" y="51"/>
                    </a:lnTo>
                    <a:lnTo>
                      <a:pt x="212" y="65"/>
                    </a:lnTo>
                    <a:lnTo>
                      <a:pt x="219" y="80"/>
                    </a:lnTo>
                    <a:lnTo>
                      <a:pt x="223" y="98"/>
                    </a:lnTo>
                    <a:lnTo>
                      <a:pt x="226" y="116"/>
                    </a:lnTo>
                    <a:lnTo>
                      <a:pt x="219" y="144"/>
                    </a:lnTo>
                    <a:lnTo>
                      <a:pt x="208" y="168"/>
                    </a:lnTo>
                    <a:lnTo>
                      <a:pt x="194" y="186"/>
                    </a:lnTo>
                    <a:lnTo>
                      <a:pt x="179" y="200"/>
                    </a:lnTo>
                    <a:lnTo>
                      <a:pt x="160" y="211"/>
                    </a:lnTo>
                    <a:lnTo>
                      <a:pt x="141" y="218"/>
                    </a:lnTo>
                    <a:lnTo>
                      <a:pt x="121" y="221"/>
                    </a:lnTo>
                    <a:lnTo>
                      <a:pt x="102" y="219"/>
                    </a:lnTo>
                    <a:lnTo>
                      <a:pt x="82" y="216"/>
                    </a:lnTo>
                    <a:lnTo>
                      <a:pt x="64" y="209"/>
                    </a:lnTo>
                    <a:lnTo>
                      <a:pt x="46" y="200"/>
                    </a:lnTo>
                    <a:lnTo>
                      <a:pt x="31" y="187"/>
                    </a:lnTo>
                    <a:lnTo>
                      <a:pt x="18" y="174"/>
                    </a:lnTo>
                    <a:lnTo>
                      <a:pt x="9" y="157"/>
                    </a:lnTo>
                    <a:lnTo>
                      <a:pt x="2" y="138"/>
                    </a:lnTo>
                    <a:lnTo>
                      <a:pt x="1" y="116"/>
                    </a:lnTo>
                    <a:lnTo>
                      <a:pt x="1" y="116"/>
                    </a:lnTo>
                  </a:path>
                </a:pathLst>
              </a:custGeom>
              <a:solidFill>
                <a:srgbClr val="FF81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385" name="Group 32"/>
              <p:cNvGrpSpPr>
                <a:grpSpLocks/>
              </p:cNvGrpSpPr>
              <p:nvPr/>
            </p:nvGrpSpPr>
            <p:grpSpPr bwMode="auto">
              <a:xfrm>
                <a:off x="2317" y="4204"/>
                <a:ext cx="1759" cy="271"/>
                <a:chOff x="2317" y="4204"/>
                <a:chExt cx="1759" cy="271"/>
              </a:xfrm>
            </p:grpSpPr>
            <p:sp>
              <p:nvSpPr>
                <p:cNvPr id="2058" name="Freeform 10"/>
                <p:cNvSpPr>
                  <a:spLocks/>
                </p:cNvSpPr>
                <p:nvPr/>
              </p:nvSpPr>
              <p:spPr bwMode="auto">
                <a:xfrm>
                  <a:off x="3354" y="4410"/>
                  <a:ext cx="259" cy="31"/>
                </a:xfrm>
                <a:custGeom>
                  <a:avLst/>
                  <a:gdLst>
                    <a:gd name="T0" fmla="*/ 14 w 256"/>
                    <a:gd name="T1" fmla="*/ 0 h 31"/>
                    <a:gd name="T2" fmla="*/ 0 w 256"/>
                    <a:gd name="T3" fmla="*/ 30 h 31"/>
                    <a:gd name="T4" fmla="*/ 255 w 256"/>
                    <a:gd name="T5" fmla="*/ 30 h 31"/>
                    <a:gd name="T6" fmla="*/ 239 w 256"/>
                    <a:gd name="T7" fmla="*/ 0 h 31"/>
                    <a:gd name="T8" fmla="*/ 14 w 256"/>
                    <a:gd name="T9" fmla="*/ 0 h 31"/>
                    <a:gd name="T10" fmla="*/ 14 w 256"/>
                    <a:gd name="T11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31">
                      <a:moveTo>
                        <a:pt x="14" y="0"/>
                      </a:moveTo>
                      <a:lnTo>
                        <a:pt x="0" y="30"/>
                      </a:lnTo>
                      <a:lnTo>
                        <a:pt x="255" y="30"/>
                      </a:lnTo>
                      <a:lnTo>
                        <a:pt x="239" y="0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00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3943" y="4310"/>
                  <a:ext cx="133" cy="165"/>
                </a:xfrm>
                <a:custGeom>
                  <a:avLst/>
                  <a:gdLst>
                    <a:gd name="T0" fmla="*/ 113 w 131"/>
                    <a:gd name="T1" fmla="*/ 0 h 165"/>
                    <a:gd name="T2" fmla="*/ 130 w 131"/>
                    <a:gd name="T3" fmla="*/ 24 h 165"/>
                    <a:gd name="T4" fmla="*/ 19 w 131"/>
                    <a:gd name="T5" fmla="*/ 164 h 165"/>
                    <a:gd name="T6" fmla="*/ 0 w 131"/>
                    <a:gd name="T7" fmla="*/ 139 h 165"/>
                    <a:gd name="T8" fmla="*/ 113 w 131"/>
                    <a:gd name="T9" fmla="*/ 0 h 165"/>
                    <a:gd name="T10" fmla="*/ 113 w 131"/>
                    <a:gd name="T1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165">
                      <a:moveTo>
                        <a:pt x="113" y="0"/>
                      </a:moveTo>
                      <a:lnTo>
                        <a:pt x="130" y="24"/>
                      </a:lnTo>
                      <a:lnTo>
                        <a:pt x="19" y="164"/>
                      </a:lnTo>
                      <a:lnTo>
                        <a:pt x="0" y="139"/>
                      </a:lnTo>
                      <a:lnTo>
                        <a:pt x="113" y="0"/>
                      </a:lnTo>
                      <a:lnTo>
                        <a:pt x="113" y="0"/>
                      </a:lnTo>
                    </a:path>
                  </a:pathLst>
                </a:custGeom>
                <a:solidFill>
                  <a:srgbClr val="81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2317" y="4204"/>
                  <a:ext cx="204" cy="207"/>
                </a:xfrm>
                <a:custGeom>
                  <a:avLst/>
                  <a:gdLst>
                    <a:gd name="T0" fmla="*/ 2 w 201"/>
                    <a:gd name="T1" fmla="*/ 206 h 207"/>
                    <a:gd name="T2" fmla="*/ 200 w 201"/>
                    <a:gd name="T3" fmla="*/ 205 h 207"/>
                    <a:gd name="T4" fmla="*/ 200 w 201"/>
                    <a:gd name="T5" fmla="*/ 1 h 207"/>
                    <a:gd name="T6" fmla="*/ 77 w 201"/>
                    <a:gd name="T7" fmla="*/ 2 h 207"/>
                    <a:gd name="T8" fmla="*/ 0 w 201"/>
                    <a:gd name="T9" fmla="*/ 0 h 207"/>
                    <a:gd name="T10" fmla="*/ 34 w 201"/>
                    <a:gd name="T11" fmla="*/ 33 h 207"/>
                    <a:gd name="T12" fmla="*/ 77 w 201"/>
                    <a:gd name="T13" fmla="*/ 33 h 207"/>
                    <a:gd name="T14" fmla="*/ 77 w 201"/>
                    <a:gd name="T15" fmla="*/ 75 h 207"/>
                    <a:gd name="T16" fmla="*/ 34 w 201"/>
                    <a:gd name="T17" fmla="*/ 75 h 207"/>
                    <a:gd name="T18" fmla="*/ 34 w 201"/>
                    <a:gd name="T19" fmla="*/ 33 h 207"/>
                    <a:gd name="T20" fmla="*/ 0 w 201"/>
                    <a:gd name="T21" fmla="*/ 0 h 207"/>
                    <a:gd name="T22" fmla="*/ 0 w 201"/>
                    <a:gd name="T23" fmla="*/ 74 h 207"/>
                    <a:gd name="T24" fmla="*/ 2 w 201"/>
                    <a:gd name="T25" fmla="*/ 206 h 207"/>
                    <a:gd name="T26" fmla="*/ 2 w 201"/>
                    <a:gd name="T27" fmla="*/ 206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1" h="207">
                      <a:moveTo>
                        <a:pt x="2" y="206"/>
                      </a:moveTo>
                      <a:lnTo>
                        <a:pt x="200" y="205"/>
                      </a:lnTo>
                      <a:lnTo>
                        <a:pt x="200" y="1"/>
                      </a:lnTo>
                      <a:lnTo>
                        <a:pt x="77" y="2"/>
                      </a:lnTo>
                      <a:lnTo>
                        <a:pt x="0" y="0"/>
                      </a:lnTo>
                      <a:lnTo>
                        <a:pt x="34" y="33"/>
                      </a:lnTo>
                      <a:lnTo>
                        <a:pt x="77" y="33"/>
                      </a:lnTo>
                      <a:lnTo>
                        <a:pt x="77" y="75"/>
                      </a:lnTo>
                      <a:lnTo>
                        <a:pt x="34" y="75"/>
                      </a:lnTo>
                      <a:lnTo>
                        <a:pt x="34" y="33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2" y="206"/>
                      </a:lnTo>
                      <a:lnTo>
                        <a:pt x="2" y="20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2317" y="4206"/>
                  <a:ext cx="220" cy="223"/>
                </a:xfrm>
                <a:custGeom>
                  <a:avLst/>
                  <a:gdLst>
                    <a:gd name="T0" fmla="*/ 0 w 217"/>
                    <a:gd name="T1" fmla="*/ 203 h 223"/>
                    <a:gd name="T2" fmla="*/ 200 w 217"/>
                    <a:gd name="T3" fmla="*/ 203 h 223"/>
                    <a:gd name="T4" fmla="*/ 200 w 217"/>
                    <a:gd name="T5" fmla="*/ 0 h 223"/>
                    <a:gd name="T6" fmla="*/ 216 w 217"/>
                    <a:gd name="T7" fmla="*/ 0 h 223"/>
                    <a:gd name="T8" fmla="*/ 216 w 217"/>
                    <a:gd name="T9" fmla="*/ 222 h 223"/>
                    <a:gd name="T10" fmla="*/ 0 w 217"/>
                    <a:gd name="T11" fmla="*/ 222 h 223"/>
                    <a:gd name="T12" fmla="*/ 0 w 217"/>
                    <a:gd name="T13" fmla="*/ 203 h 223"/>
                    <a:gd name="T14" fmla="*/ 0 w 217"/>
                    <a:gd name="T15" fmla="*/ 203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7" h="223">
                      <a:moveTo>
                        <a:pt x="0" y="203"/>
                      </a:moveTo>
                      <a:lnTo>
                        <a:pt x="200" y="203"/>
                      </a:lnTo>
                      <a:lnTo>
                        <a:pt x="200" y="0"/>
                      </a:lnTo>
                      <a:lnTo>
                        <a:pt x="216" y="0"/>
                      </a:lnTo>
                      <a:lnTo>
                        <a:pt x="216" y="222"/>
                      </a:lnTo>
                      <a:lnTo>
                        <a:pt x="0" y="222"/>
                      </a:lnTo>
                      <a:lnTo>
                        <a:pt x="0" y="203"/>
                      </a:lnTo>
                      <a:lnTo>
                        <a:pt x="0" y="203"/>
                      </a:lnTo>
                    </a:path>
                  </a:pathLst>
                </a:custGeom>
                <a:solidFill>
                  <a:srgbClr val="000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2880" y="4242"/>
                  <a:ext cx="215" cy="193"/>
                </a:xfrm>
                <a:custGeom>
                  <a:avLst/>
                  <a:gdLst>
                    <a:gd name="T0" fmla="*/ 178 w 212"/>
                    <a:gd name="T1" fmla="*/ 160 h 193"/>
                    <a:gd name="T2" fmla="*/ 169 w 212"/>
                    <a:gd name="T3" fmla="*/ 168 h 193"/>
                    <a:gd name="T4" fmla="*/ 160 w 212"/>
                    <a:gd name="T5" fmla="*/ 174 h 193"/>
                    <a:gd name="T6" fmla="*/ 149 w 212"/>
                    <a:gd name="T7" fmla="*/ 180 h 193"/>
                    <a:gd name="T8" fmla="*/ 139 w 212"/>
                    <a:gd name="T9" fmla="*/ 183 h 193"/>
                    <a:gd name="T10" fmla="*/ 126 w 212"/>
                    <a:gd name="T11" fmla="*/ 188 h 193"/>
                    <a:gd name="T12" fmla="*/ 114 w 212"/>
                    <a:gd name="T13" fmla="*/ 190 h 193"/>
                    <a:gd name="T14" fmla="*/ 102 w 212"/>
                    <a:gd name="T15" fmla="*/ 192 h 193"/>
                    <a:gd name="T16" fmla="*/ 89 w 212"/>
                    <a:gd name="T17" fmla="*/ 191 h 193"/>
                    <a:gd name="T18" fmla="*/ 76 w 212"/>
                    <a:gd name="T19" fmla="*/ 190 h 193"/>
                    <a:gd name="T20" fmla="*/ 63 w 212"/>
                    <a:gd name="T21" fmla="*/ 188 h 193"/>
                    <a:gd name="T22" fmla="*/ 50 w 212"/>
                    <a:gd name="T23" fmla="*/ 185 h 193"/>
                    <a:gd name="T24" fmla="*/ 39 w 212"/>
                    <a:gd name="T25" fmla="*/ 179 h 193"/>
                    <a:gd name="T26" fmla="*/ 27 w 212"/>
                    <a:gd name="T27" fmla="*/ 172 h 193"/>
                    <a:gd name="T28" fmla="*/ 17 w 212"/>
                    <a:gd name="T29" fmla="*/ 163 h 193"/>
                    <a:gd name="T30" fmla="*/ 7 w 212"/>
                    <a:gd name="T31" fmla="*/ 153 h 193"/>
                    <a:gd name="T32" fmla="*/ 0 w 212"/>
                    <a:gd name="T33" fmla="*/ 139 h 193"/>
                    <a:gd name="T34" fmla="*/ 18 w 212"/>
                    <a:gd name="T35" fmla="*/ 155 h 193"/>
                    <a:gd name="T36" fmla="*/ 37 w 212"/>
                    <a:gd name="T37" fmla="*/ 166 h 193"/>
                    <a:gd name="T38" fmla="*/ 57 w 212"/>
                    <a:gd name="T39" fmla="*/ 173 h 193"/>
                    <a:gd name="T40" fmla="*/ 77 w 212"/>
                    <a:gd name="T41" fmla="*/ 176 h 193"/>
                    <a:gd name="T42" fmla="*/ 95 w 212"/>
                    <a:gd name="T43" fmla="*/ 176 h 193"/>
                    <a:gd name="T44" fmla="*/ 115 w 212"/>
                    <a:gd name="T45" fmla="*/ 172 h 193"/>
                    <a:gd name="T46" fmla="*/ 132 w 212"/>
                    <a:gd name="T47" fmla="*/ 165 h 193"/>
                    <a:gd name="T48" fmla="*/ 149 w 212"/>
                    <a:gd name="T49" fmla="*/ 155 h 193"/>
                    <a:gd name="T50" fmla="*/ 163 w 212"/>
                    <a:gd name="T51" fmla="*/ 143 h 193"/>
                    <a:gd name="T52" fmla="*/ 174 w 212"/>
                    <a:gd name="T53" fmla="*/ 128 h 193"/>
                    <a:gd name="T54" fmla="*/ 184 w 212"/>
                    <a:gd name="T55" fmla="*/ 111 h 193"/>
                    <a:gd name="T56" fmla="*/ 190 w 212"/>
                    <a:gd name="T57" fmla="*/ 92 h 193"/>
                    <a:gd name="T58" fmla="*/ 192 w 212"/>
                    <a:gd name="T59" fmla="*/ 72 h 193"/>
                    <a:gd name="T60" fmla="*/ 190 w 212"/>
                    <a:gd name="T61" fmla="*/ 50 h 193"/>
                    <a:gd name="T62" fmla="*/ 183 w 212"/>
                    <a:gd name="T63" fmla="*/ 26 h 193"/>
                    <a:gd name="T64" fmla="*/ 173 w 212"/>
                    <a:gd name="T65" fmla="*/ 0 h 193"/>
                    <a:gd name="T66" fmla="*/ 181 w 212"/>
                    <a:gd name="T67" fmla="*/ 11 h 193"/>
                    <a:gd name="T68" fmla="*/ 189 w 212"/>
                    <a:gd name="T69" fmla="*/ 22 h 193"/>
                    <a:gd name="T70" fmla="*/ 195 w 212"/>
                    <a:gd name="T71" fmla="*/ 33 h 193"/>
                    <a:gd name="T72" fmla="*/ 201 w 212"/>
                    <a:gd name="T73" fmla="*/ 43 h 193"/>
                    <a:gd name="T74" fmla="*/ 205 w 212"/>
                    <a:gd name="T75" fmla="*/ 54 h 193"/>
                    <a:gd name="T76" fmla="*/ 207 w 212"/>
                    <a:gd name="T77" fmla="*/ 65 h 193"/>
                    <a:gd name="T78" fmla="*/ 209 w 212"/>
                    <a:gd name="T79" fmla="*/ 76 h 193"/>
                    <a:gd name="T80" fmla="*/ 211 w 212"/>
                    <a:gd name="T81" fmla="*/ 86 h 193"/>
                    <a:gd name="T82" fmla="*/ 209 w 212"/>
                    <a:gd name="T83" fmla="*/ 97 h 193"/>
                    <a:gd name="T84" fmla="*/ 207 w 212"/>
                    <a:gd name="T85" fmla="*/ 107 h 193"/>
                    <a:gd name="T86" fmla="*/ 205 w 212"/>
                    <a:gd name="T87" fmla="*/ 117 h 193"/>
                    <a:gd name="T88" fmla="*/ 201 w 212"/>
                    <a:gd name="T89" fmla="*/ 126 h 193"/>
                    <a:gd name="T90" fmla="*/ 196 w 212"/>
                    <a:gd name="T91" fmla="*/ 136 h 193"/>
                    <a:gd name="T92" fmla="*/ 190 w 212"/>
                    <a:gd name="T93" fmla="*/ 145 h 193"/>
                    <a:gd name="T94" fmla="*/ 184 w 212"/>
                    <a:gd name="T95" fmla="*/ 153 h 193"/>
                    <a:gd name="T96" fmla="*/ 178 w 212"/>
                    <a:gd name="T97" fmla="*/ 160 h 193"/>
                    <a:gd name="T98" fmla="*/ 178 w 212"/>
                    <a:gd name="T99" fmla="*/ 16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212" h="193">
                      <a:moveTo>
                        <a:pt x="178" y="160"/>
                      </a:moveTo>
                      <a:lnTo>
                        <a:pt x="169" y="168"/>
                      </a:lnTo>
                      <a:lnTo>
                        <a:pt x="160" y="174"/>
                      </a:lnTo>
                      <a:lnTo>
                        <a:pt x="149" y="180"/>
                      </a:lnTo>
                      <a:lnTo>
                        <a:pt x="139" y="183"/>
                      </a:lnTo>
                      <a:lnTo>
                        <a:pt x="126" y="188"/>
                      </a:lnTo>
                      <a:lnTo>
                        <a:pt x="114" y="190"/>
                      </a:lnTo>
                      <a:lnTo>
                        <a:pt x="102" y="192"/>
                      </a:lnTo>
                      <a:lnTo>
                        <a:pt x="89" y="191"/>
                      </a:lnTo>
                      <a:lnTo>
                        <a:pt x="76" y="190"/>
                      </a:lnTo>
                      <a:lnTo>
                        <a:pt x="63" y="188"/>
                      </a:lnTo>
                      <a:lnTo>
                        <a:pt x="50" y="185"/>
                      </a:lnTo>
                      <a:lnTo>
                        <a:pt x="39" y="179"/>
                      </a:lnTo>
                      <a:lnTo>
                        <a:pt x="27" y="172"/>
                      </a:lnTo>
                      <a:lnTo>
                        <a:pt x="17" y="163"/>
                      </a:lnTo>
                      <a:lnTo>
                        <a:pt x="7" y="153"/>
                      </a:lnTo>
                      <a:lnTo>
                        <a:pt x="0" y="139"/>
                      </a:lnTo>
                      <a:lnTo>
                        <a:pt x="18" y="155"/>
                      </a:lnTo>
                      <a:lnTo>
                        <a:pt x="37" y="166"/>
                      </a:lnTo>
                      <a:lnTo>
                        <a:pt x="57" y="173"/>
                      </a:lnTo>
                      <a:lnTo>
                        <a:pt x="77" y="176"/>
                      </a:lnTo>
                      <a:lnTo>
                        <a:pt x="95" y="176"/>
                      </a:lnTo>
                      <a:lnTo>
                        <a:pt x="115" y="172"/>
                      </a:lnTo>
                      <a:lnTo>
                        <a:pt x="132" y="165"/>
                      </a:lnTo>
                      <a:lnTo>
                        <a:pt x="149" y="155"/>
                      </a:lnTo>
                      <a:lnTo>
                        <a:pt x="163" y="143"/>
                      </a:lnTo>
                      <a:lnTo>
                        <a:pt x="174" y="128"/>
                      </a:lnTo>
                      <a:lnTo>
                        <a:pt x="184" y="111"/>
                      </a:lnTo>
                      <a:lnTo>
                        <a:pt x="190" y="92"/>
                      </a:lnTo>
                      <a:lnTo>
                        <a:pt x="192" y="72"/>
                      </a:lnTo>
                      <a:lnTo>
                        <a:pt x="190" y="50"/>
                      </a:lnTo>
                      <a:lnTo>
                        <a:pt x="183" y="26"/>
                      </a:lnTo>
                      <a:lnTo>
                        <a:pt x="173" y="0"/>
                      </a:lnTo>
                      <a:lnTo>
                        <a:pt x="181" y="11"/>
                      </a:lnTo>
                      <a:lnTo>
                        <a:pt x="189" y="22"/>
                      </a:lnTo>
                      <a:lnTo>
                        <a:pt x="195" y="33"/>
                      </a:lnTo>
                      <a:lnTo>
                        <a:pt x="201" y="43"/>
                      </a:lnTo>
                      <a:lnTo>
                        <a:pt x="205" y="54"/>
                      </a:lnTo>
                      <a:lnTo>
                        <a:pt x="207" y="65"/>
                      </a:lnTo>
                      <a:lnTo>
                        <a:pt x="209" y="76"/>
                      </a:lnTo>
                      <a:lnTo>
                        <a:pt x="211" y="86"/>
                      </a:lnTo>
                      <a:lnTo>
                        <a:pt x="209" y="97"/>
                      </a:lnTo>
                      <a:lnTo>
                        <a:pt x="207" y="107"/>
                      </a:lnTo>
                      <a:lnTo>
                        <a:pt x="205" y="117"/>
                      </a:lnTo>
                      <a:lnTo>
                        <a:pt x="201" y="126"/>
                      </a:lnTo>
                      <a:lnTo>
                        <a:pt x="196" y="136"/>
                      </a:lnTo>
                      <a:lnTo>
                        <a:pt x="190" y="145"/>
                      </a:lnTo>
                      <a:lnTo>
                        <a:pt x="184" y="153"/>
                      </a:lnTo>
                      <a:lnTo>
                        <a:pt x="178" y="160"/>
                      </a:lnTo>
                      <a:lnTo>
                        <a:pt x="178" y="160"/>
                      </a:lnTo>
                    </a:path>
                  </a:pathLst>
                </a:custGeom>
                <a:solidFill>
                  <a:srgbClr val="BF41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340725" cy="163671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5300" smtClean="0">
                <a:solidFill>
                  <a:srgbClr val="000000"/>
                </a:solidFill>
                <a:latin typeface="Arial" charset="0"/>
                <a:cs typeface="+mn-cs"/>
              </a:rPr>
              <a:t>Why Work Ethic?</a:t>
            </a:r>
            <a:endParaRPr lang="en-US" smtClean="0">
              <a:cs typeface="+mn-cs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90600" y="4495800"/>
            <a:ext cx="8340725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438400" y="5105400"/>
            <a:ext cx="51323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© 1997, 2014 Roger B. Hill, Ph.D.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Department of Career &amp; Information Studies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The University of Georgia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Athens, GA  30602-7162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48200" y="5105400"/>
            <a:ext cx="5132388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15370" name="WordArt 29"/>
          <p:cNvSpPr>
            <a:spLocks noChangeArrowheads="1" noChangeShapeType="1" noTextEdit="1"/>
          </p:cNvSpPr>
          <p:nvPr/>
        </p:nvSpPr>
        <p:spPr bwMode="auto">
          <a:xfrm>
            <a:off x="1828800" y="3429000"/>
            <a:ext cx="571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The Work Ethic Site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7BD6A-EC85-7D42-B2FD-ECFDDC30A3AC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17412" name="Group 23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Learning Goal</a:t>
            </a:r>
            <a:endParaRPr lang="en-US" smtClean="0">
              <a:cs typeface="+mn-cs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dirty="0" smtClean="0">
                <a:latin typeface="Arial" charset="0"/>
                <a:cs typeface="+mn-cs"/>
              </a:rPr>
              <a:t>To understand why work ethic is so important in the information age workplace and why it will continue to be important in the future</a:t>
            </a:r>
            <a:endParaRPr lang="en-US" i="1" dirty="0" smtClean="0">
              <a:latin typeface="CG Times" charset="0"/>
              <a:cs typeface="+mn-cs"/>
            </a:endParaRPr>
          </a:p>
        </p:txBody>
      </p:sp>
      <p:graphicFrame>
        <p:nvGraphicFramePr>
          <p:cNvPr id="17415" name="Object 25"/>
          <p:cNvGraphicFramePr>
            <a:graphicFrameLocks noChangeAspect="1"/>
          </p:cNvGraphicFramePr>
          <p:nvPr/>
        </p:nvGraphicFramePr>
        <p:xfrm>
          <a:off x="1600200" y="3810000"/>
          <a:ext cx="2559050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Clip" r:id="rId3" imgW="796175" imgH="766618" progId="MS_ClipArt_Gallery.2">
                  <p:embed/>
                </p:oleObj>
              </mc:Choice>
              <mc:Fallback>
                <p:oleObj name="Clip" r:id="rId3" imgW="796175" imgH="766618" progId="MS_ClipArt_Gallery.2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10000"/>
                        <a:ext cx="2559050" cy="245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27"/>
          <p:cNvGraphicFramePr>
            <a:graphicFrameLocks noChangeAspect="1"/>
          </p:cNvGraphicFramePr>
          <p:nvPr/>
        </p:nvGraphicFramePr>
        <p:xfrm>
          <a:off x="5584825" y="3678238"/>
          <a:ext cx="2644775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Clip" r:id="rId5" imgW="1275347" imgH="1229072" progId="MS_ClipArt_Gallery.2">
                  <p:embed/>
                </p:oleObj>
              </mc:Choice>
              <mc:Fallback>
                <p:oleObj name="Clip" r:id="rId5" imgW="1275347" imgH="1229072" progId="MS_ClipArt_Gallery.2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825" y="3678238"/>
                        <a:ext cx="2644775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744C3-8C2B-D748-B36B-A70A6AF5389B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120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What goes around, comes around</a:t>
            </a:r>
            <a:endParaRPr lang="en-US" smtClean="0">
              <a:cs typeface="+mn-cs"/>
            </a:endParaRP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Agricultural age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distributed management of work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high-discretion in use of time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broad spectrum of work skills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Industrial age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centralized management of work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little discretion on the job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specialized work skills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5A376-8C8F-484D-8A72-81C0C59E1031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19460" name="Group 1026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6323" name="Freeform 1027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4" name="Freeform 1028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5" name="Freeform 1029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6" name="Freeform 1030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7" name="Freeform 1031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8" name="Freeform 1032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9" name="Oval 1033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0" name="Oval 1034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1" name="Oval 1035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2" name="Oval 1036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3" name="Oval 1037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4" name="Freeform 1038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5" name="Freeform 1039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6" name="Freeform 1040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7" name="Freeform 1041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8" name="Freeform 1042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9" name="Freeform 1043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0" name="Line 1044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1" name="Line 1045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342" name="Rectangle 1046"/>
          <p:cNvSpPr>
            <a:spLocks noGrp="1" noChangeArrowheads="1"/>
          </p:cNvSpPr>
          <p:nvPr>
            <p:ph type="body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What goes around (cont.)</a:t>
            </a:r>
            <a:endParaRPr lang="en-US" smtClean="0">
              <a:cs typeface="+mn-cs"/>
            </a:endParaRPr>
          </a:p>
        </p:txBody>
      </p:sp>
      <p:sp>
        <p:nvSpPr>
          <p:cNvPr id="56343" name="Text Box 1047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Information age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distributed management of work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high-discretion in use of time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broad spectrum of work skills</a:t>
            </a:r>
          </a:p>
        </p:txBody>
      </p:sp>
      <p:graphicFrame>
        <p:nvGraphicFramePr>
          <p:cNvPr id="19463" name="Object 1049"/>
          <p:cNvGraphicFramePr>
            <a:graphicFrameLocks noChangeAspect="1"/>
          </p:cNvGraphicFramePr>
          <p:nvPr/>
        </p:nvGraphicFramePr>
        <p:xfrm>
          <a:off x="7010400" y="3962400"/>
          <a:ext cx="2328863" cy="232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Clip" r:id="rId3" imgW="2329587" imgH="2325877" progId="MS_ClipArt_Gallery.2">
                  <p:embed/>
                </p:oleObj>
              </mc:Choice>
              <mc:Fallback>
                <p:oleObj name="Clip" r:id="rId3" imgW="2329587" imgH="2325877" progId="MS_ClipArt_Gallery.2">
                  <p:embed/>
                  <p:pic>
                    <p:nvPicPr>
                      <p:cNvPr id="0" name="Object 1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962400"/>
                        <a:ext cx="2328863" cy="232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1050"/>
          <p:cNvGraphicFramePr>
            <a:graphicFrameLocks noChangeAspect="1"/>
          </p:cNvGraphicFramePr>
          <p:nvPr/>
        </p:nvGraphicFramePr>
        <p:xfrm>
          <a:off x="685800" y="3962400"/>
          <a:ext cx="2535238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Clip" r:id="rId5" imgW="2535466" imgH="2554014" progId="MS_ClipArt_Gallery.2">
                  <p:embed/>
                </p:oleObj>
              </mc:Choice>
              <mc:Fallback>
                <p:oleObj name="Clip" r:id="rId5" imgW="2535466" imgH="2554014" progId="MS_ClipArt_Gallery.2">
                  <p:embed/>
                  <p:pic>
                    <p:nvPicPr>
                      <p:cNvPr id="0" name="Object 1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2535238" cy="255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1051"/>
          <p:cNvGraphicFramePr>
            <a:graphicFrameLocks noChangeAspect="1"/>
          </p:cNvGraphicFramePr>
          <p:nvPr/>
        </p:nvGraphicFramePr>
        <p:xfrm>
          <a:off x="3886200" y="4038600"/>
          <a:ext cx="2327275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Clip" r:id="rId7" imgW="2328720" imgH="2328720" progId="MS_ClipArt_Gallery.2">
                  <p:embed/>
                </p:oleObj>
              </mc:Choice>
              <mc:Fallback>
                <p:oleObj name="Clip" r:id="rId7" imgW="2328720" imgH="2328720" progId="MS_ClipArt_Gallery.2">
                  <p:embed/>
                  <p:pic>
                    <p:nvPicPr>
                      <p:cNvPr id="0" name="Object 1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038600"/>
                        <a:ext cx="2327275" cy="232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CE425A-D671-6342-9DA4-FAC4A45F7EAF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0484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2227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28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29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2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6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7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1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2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4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2246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Information Age Jobs</a:t>
            </a:r>
            <a:endParaRPr lang="en-US" smtClean="0">
              <a:cs typeface="+mn-cs"/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Why work ethic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 is so important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Employers seek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 good work ethic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Technical skills are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 important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Work ethic just as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important and difficult</a:t>
            </a:r>
            <a:b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to find</a:t>
            </a:r>
            <a:endParaRPr lang="en-US" smtClean="0">
              <a:cs typeface="+mn-cs"/>
            </a:endParaRPr>
          </a:p>
        </p:txBody>
      </p:sp>
      <p:graphicFrame>
        <p:nvGraphicFramePr>
          <p:cNvPr id="20487" name="Object 24"/>
          <p:cNvGraphicFramePr>
            <a:graphicFrameLocks noChangeAspect="1"/>
          </p:cNvGraphicFramePr>
          <p:nvPr/>
        </p:nvGraphicFramePr>
        <p:xfrm>
          <a:off x="5943600" y="2286000"/>
          <a:ext cx="3038475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Clip" r:id="rId3" imgW="1029163" imgH="1343835" progId="MS_ClipArt_Gallery.2">
                  <p:embed/>
                </p:oleObj>
              </mc:Choice>
              <mc:Fallback>
                <p:oleObj name="Clip" r:id="rId3" imgW="1029163" imgH="1343835" progId="MS_ClipArt_Gallery.2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286000"/>
                        <a:ext cx="3038475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1E14E-3052-3E41-863B-8537AC829B04}" type="slidenum">
              <a:rPr lang="en-US"/>
              <a:pPr>
                <a:defRPr/>
              </a:pPr>
              <a:t>6</a:t>
            </a:fld>
            <a:endParaRPr lang="en-US"/>
          </a:p>
        </p:txBody>
      </p:sp>
      <p:grpSp>
        <p:nvGrpSpPr>
          <p:cNvPr id="21508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3251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4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5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6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7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8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59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0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1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2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3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4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5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6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7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8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3269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327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85775" y="10795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Assignments</a:t>
            </a:r>
            <a:endParaRPr lang="en-US" smtClean="0">
              <a:cs typeface="+mn-cs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Assignment 1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examine the </a:t>
            </a:r>
            <a:r>
              <a:rPr lang="ja-JP" altLang="en-US" sz="2600" smtClean="0">
                <a:solidFill>
                  <a:srgbClr val="000000"/>
                </a:solidFill>
                <a:latin typeface="Arial"/>
                <a:cs typeface="+mn-cs"/>
              </a:rPr>
              <a:t>“</a:t>
            </a: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want ads</a:t>
            </a:r>
            <a:r>
              <a:rPr lang="ja-JP" altLang="en-US" sz="2600" smtClean="0">
                <a:solidFill>
                  <a:srgbClr val="000000"/>
                </a:solidFill>
                <a:latin typeface="Arial"/>
                <a:cs typeface="+mn-cs"/>
              </a:rPr>
              <a:t>”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list worker characteristics being sought</a:t>
            </a:r>
            <a:b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</a:br>
            <a:endParaRPr lang="en-US" sz="2600" u="sng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Assignment 2</a:t>
            </a:r>
            <a:endParaRPr lang="en-US" smtClean="0"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what are we looking for in a job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consider relationship between job satisfaction and work ethic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169</Words>
  <Application>Microsoft Macintosh PowerPoint</Application>
  <PresentationFormat>Custom</PresentationFormat>
  <Paragraphs>47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ＭＳ Ｐゴシック</vt:lpstr>
      <vt:lpstr>Arial</vt:lpstr>
      <vt:lpstr>Monotype Sorts</vt:lpstr>
      <vt:lpstr>CG Times</vt:lpstr>
      <vt:lpstr>Office Theme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B. Hill, Ph.D.</dc:creator>
  <cp:lastModifiedBy>R Hill</cp:lastModifiedBy>
  <cp:revision>38</cp:revision>
  <cp:lastPrinted>1997-05-22T21:30:58Z</cp:lastPrinted>
  <dcterms:created xsi:type="dcterms:W3CDTF">1997-05-13T13:30:02Z</dcterms:created>
  <dcterms:modified xsi:type="dcterms:W3CDTF">2014-06-23T07:46:45Z</dcterms:modified>
</cp:coreProperties>
</file>