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3" r:id="rId5"/>
    <p:sldId id="264" r:id="rId6"/>
  </p:sldIdLst>
  <p:sldSz cx="10058400" cy="7772400"/>
  <p:notesSz cx="6858000" cy="91471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52" y="-1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A1BE3BB-7FBE-2D46-B44A-C24B94BF8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46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40238" cy="3430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4988"/>
            <a:ext cx="5029200" cy="411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E492054-3248-AB4E-9CCB-E3F83FE95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82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D24682-3960-7841-8D96-51E6294B044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93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03792-2435-614F-9863-8BA2838E5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765C1-EF53-5F42-9299-33C3E8D26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8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449263"/>
            <a:ext cx="20193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263" y="449263"/>
            <a:ext cx="5907087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F06E-42B6-974D-8AC7-97B570500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0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57DC3-5E64-7C46-9350-6CCC2E03F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01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B2958-022B-5B4B-9027-9EE757FC5A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0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263" y="1993900"/>
            <a:ext cx="3962400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4063" y="1993900"/>
            <a:ext cx="3963987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FAEEA-B002-1245-BABD-FB747D743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7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F3912-5417-5940-BE4F-0F441CF2D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6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EF81E-1407-F640-A21F-4EAAF07B7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3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E842E-2CC5-6E4D-A93F-5791C7091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0EAA9-79BF-BA40-8794-4CDB8CF15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4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7EB36-225C-834A-9109-10AA9892E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6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449263"/>
            <a:ext cx="8078787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993900"/>
            <a:ext cx="8078787" cy="428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7086600"/>
            <a:ext cx="320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64DB85-0854-CE44-89F3-7002569B8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0CA3C-C638-534D-8C63-980CECCC6D9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457200" y="3048000"/>
            <a:ext cx="9144000" cy="16764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0" y="6553200"/>
            <a:ext cx="10058400" cy="769938"/>
            <a:chOff x="29" y="3990"/>
            <a:chExt cx="6336" cy="485"/>
          </a:xfrm>
        </p:grpSpPr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4214" y="4318"/>
              <a:ext cx="67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372" name="Group 33"/>
            <p:cNvGrpSpPr>
              <a:grpSpLocks/>
            </p:cNvGrpSpPr>
            <p:nvPr/>
          </p:nvGrpSpPr>
          <p:grpSpPr bwMode="auto">
            <a:xfrm>
              <a:off x="29" y="3990"/>
              <a:ext cx="6336" cy="485"/>
              <a:chOff x="29" y="3990"/>
              <a:chExt cx="6336" cy="485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29" y="3990"/>
                <a:ext cx="6336" cy="0"/>
              </a:xfrm>
              <a:prstGeom prst="line">
                <a:avLst/>
              </a:prstGeom>
              <a:noFill/>
              <a:ln w="18692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auto">
              <a:xfrm>
                <a:off x="3399" y="4217"/>
                <a:ext cx="260" cy="250"/>
              </a:xfrm>
              <a:custGeom>
                <a:avLst/>
                <a:gdLst>
                  <a:gd name="T0" fmla="*/ 116 w 256"/>
                  <a:gd name="T1" fmla="*/ 0 h 250"/>
                  <a:gd name="T2" fmla="*/ 100 w 256"/>
                  <a:gd name="T3" fmla="*/ 30 h 250"/>
                  <a:gd name="T4" fmla="*/ 210 w 256"/>
                  <a:gd name="T5" fmla="*/ 222 h 250"/>
                  <a:gd name="T6" fmla="*/ 14 w 256"/>
                  <a:gd name="T7" fmla="*/ 222 h 250"/>
                  <a:gd name="T8" fmla="*/ 0 w 256"/>
                  <a:gd name="T9" fmla="*/ 249 h 250"/>
                  <a:gd name="T10" fmla="*/ 255 w 256"/>
                  <a:gd name="T11" fmla="*/ 249 h 250"/>
                  <a:gd name="T12" fmla="*/ 116 w 256"/>
                  <a:gd name="T13" fmla="*/ 0 h 250"/>
                  <a:gd name="T14" fmla="*/ 116 w 256"/>
                  <a:gd name="T1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6" h="250">
                    <a:moveTo>
                      <a:pt x="116" y="0"/>
                    </a:moveTo>
                    <a:lnTo>
                      <a:pt x="100" y="30"/>
                    </a:lnTo>
                    <a:lnTo>
                      <a:pt x="210" y="222"/>
                    </a:lnTo>
                    <a:lnTo>
                      <a:pt x="14" y="222"/>
                    </a:lnTo>
                    <a:lnTo>
                      <a:pt x="0" y="249"/>
                    </a:lnTo>
                    <a:lnTo>
                      <a:pt x="255" y="249"/>
                    </a:lnTo>
                    <a:lnTo>
                      <a:pt x="116" y="0"/>
                    </a:lnTo>
                    <a:lnTo>
                      <a:pt x="116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8" y="4191"/>
                <a:ext cx="229" cy="221"/>
              </a:xfrm>
              <a:custGeom>
                <a:avLst/>
                <a:gdLst>
                  <a:gd name="T0" fmla="*/ 102 w 226"/>
                  <a:gd name="T1" fmla="*/ 0 h 221"/>
                  <a:gd name="T2" fmla="*/ 89 w 226"/>
                  <a:gd name="T3" fmla="*/ 71 h 221"/>
                  <a:gd name="T4" fmla="*/ 104 w 226"/>
                  <a:gd name="T5" fmla="*/ 99 h 221"/>
                  <a:gd name="T6" fmla="*/ 80 w 226"/>
                  <a:gd name="T7" fmla="*/ 154 h 221"/>
                  <a:gd name="T8" fmla="*/ 49 w 226"/>
                  <a:gd name="T9" fmla="*/ 154 h 221"/>
                  <a:gd name="T10" fmla="*/ 89 w 226"/>
                  <a:gd name="T11" fmla="*/ 68 h 221"/>
                  <a:gd name="T12" fmla="*/ 102 w 226"/>
                  <a:gd name="T13" fmla="*/ 0 h 221"/>
                  <a:gd name="T14" fmla="*/ 0 w 226"/>
                  <a:gd name="T15" fmla="*/ 220 h 221"/>
                  <a:gd name="T16" fmla="*/ 225 w 226"/>
                  <a:gd name="T17" fmla="*/ 220 h 221"/>
                  <a:gd name="T18" fmla="*/ 102 w 226"/>
                  <a:gd name="T19" fmla="*/ 0 h 221"/>
                  <a:gd name="T20" fmla="*/ 102 w 226"/>
                  <a:gd name="T2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6" h="221">
                    <a:moveTo>
                      <a:pt x="102" y="0"/>
                    </a:moveTo>
                    <a:lnTo>
                      <a:pt x="89" y="71"/>
                    </a:lnTo>
                    <a:lnTo>
                      <a:pt x="104" y="99"/>
                    </a:lnTo>
                    <a:lnTo>
                      <a:pt x="80" y="154"/>
                    </a:lnTo>
                    <a:lnTo>
                      <a:pt x="49" y="154"/>
                    </a:lnTo>
                    <a:lnTo>
                      <a:pt x="89" y="68"/>
                    </a:lnTo>
                    <a:lnTo>
                      <a:pt x="102" y="0"/>
                    </a:lnTo>
                    <a:lnTo>
                      <a:pt x="0" y="220"/>
                    </a:lnTo>
                    <a:lnTo>
                      <a:pt x="225" y="220"/>
                    </a:lnTo>
                    <a:lnTo>
                      <a:pt x="102" y="0"/>
                    </a:lnTo>
                    <a:lnTo>
                      <a:pt x="102" y="0"/>
                    </a:lnTo>
                  </a:path>
                </a:pathLst>
              </a:custGeom>
              <a:solidFill>
                <a:srgbClr val="00C2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auto">
              <a:xfrm>
                <a:off x="3971" y="4164"/>
                <a:ext cx="144" cy="308"/>
              </a:xfrm>
              <a:custGeom>
                <a:avLst/>
                <a:gdLst>
                  <a:gd name="T0" fmla="*/ 20 w 142"/>
                  <a:gd name="T1" fmla="*/ 0 h 308"/>
                  <a:gd name="T2" fmla="*/ 0 w 142"/>
                  <a:gd name="T3" fmla="*/ 29 h 308"/>
                  <a:gd name="T4" fmla="*/ 100 w 142"/>
                  <a:gd name="T5" fmla="*/ 168 h 308"/>
                  <a:gd name="T6" fmla="*/ 10 w 142"/>
                  <a:gd name="T7" fmla="*/ 281 h 308"/>
                  <a:gd name="T8" fmla="*/ 30 w 142"/>
                  <a:gd name="T9" fmla="*/ 307 h 308"/>
                  <a:gd name="T10" fmla="*/ 141 w 142"/>
                  <a:gd name="T11" fmla="*/ 169 h 308"/>
                  <a:gd name="T12" fmla="*/ 20 w 142"/>
                  <a:gd name="T13" fmla="*/ 0 h 308"/>
                  <a:gd name="T14" fmla="*/ 20 w 142"/>
                  <a:gd name="T15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308">
                    <a:moveTo>
                      <a:pt x="20" y="0"/>
                    </a:moveTo>
                    <a:lnTo>
                      <a:pt x="0" y="29"/>
                    </a:lnTo>
                    <a:lnTo>
                      <a:pt x="100" y="168"/>
                    </a:lnTo>
                    <a:lnTo>
                      <a:pt x="10" y="281"/>
                    </a:lnTo>
                    <a:lnTo>
                      <a:pt x="30" y="307"/>
                    </a:lnTo>
                    <a:lnTo>
                      <a:pt x="141" y="169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3853" y="4170"/>
                <a:ext cx="205" cy="281"/>
              </a:xfrm>
              <a:custGeom>
                <a:avLst/>
                <a:gdLst>
                  <a:gd name="T0" fmla="*/ 104 w 203"/>
                  <a:gd name="T1" fmla="*/ 2 h 281"/>
                  <a:gd name="T2" fmla="*/ 87 w 203"/>
                  <a:gd name="T3" fmla="*/ 63 h 281"/>
                  <a:gd name="T4" fmla="*/ 105 w 203"/>
                  <a:gd name="T5" fmla="*/ 87 h 281"/>
                  <a:gd name="T6" fmla="*/ 72 w 203"/>
                  <a:gd name="T7" fmla="*/ 139 h 281"/>
                  <a:gd name="T8" fmla="*/ 52 w 203"/>
                  <a:gd name="T9" fmla="*/ 119 h 281"/>
                  <a:gd name="T10" fmla="*/ 88 w 203"/>
                  <a:gd name="T11" fmla="*/ 60 h 281"/>
                  <a:gd name="T12" fmla="*/ 105 w 203"/>
                  <a:gd name="T13" fmla="*/ 0 h 281"/>
                  <a:gd name="T14" fmla="*/ 0 w 203"/>
                  <a:gd name="T15" fmla="*/ 156 h 281"/>
                  <a:gd name="T16" fmla="*/ 90 w 203"/>
                  <a:gd name="T17" fmla="*/ 280 h 281"/>
                  <a:gd name="T18" fmla="*/ 202 w 203"/>
                  <a:gd name="T19" fmla="*/ 140 h 281"/>
                  <a:gd name="T20" fmla="*/ 104 w 203"/>
                  <a:gd name="T21" fmla="*/ 2 h 281"/>
                  <a:gd name="T22" fmla="*/ 104 w 203"/>
                  <a:gd name="T2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3" h="281">
                    <a:moveTo>
                      <a:pt x="104" y="2"/>
                    </a:moveTo>
                    <a:lnTo>
                      <a:pt x="87" y="63"/>
                    </a:lnTo>
                    <a:lnTo>
                      <a:pt x="105" y="87"/>
                    </a:lnTo>
                    <a:lnTo>
                      <a:pt x="72" y="139"/>
                    </a:lnTo>
                    <a:lnTo>
                      <a:pt x="52" y="119"/>
                    </a:lnTo>
                    <a:lnTo>
                      <a:pt x="88" y="60"/>
                    </a:lnTo>
                    <a:lnTo>
                      <a:pt x="105" y="0"/>
                    </a:lnTo>
                    <a:lnTo>
                      <a:pt x="0" y="156"/>
                    </a:lnTo>
                    <a:lnTo>
                      <a:pt x="90" y="280"/>
                    </a:lnTo>
                    <a:lnTo>
                      <a:pt x="202" y="140"/>
                    </a:lnTo>
                    <a:lnTo>
                      <a:pt x="104" y="2"/>
                    </a:lnTo>
                    <a:lnTo>
                      <a:pt x="104" y="2"/>
                    </a:lnTo>
                  </a:path>
                </a:pathLst>
              </a:custGeom>
              <a:solidFill>
                <a:srgbClr val="C2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2106" y="4301"/>
                <a:ext cx="65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661" y="4297"/>
                <a:ext cx="65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4" name="Oval 16"/>
              <p:cNvSpPr>
                <a:spLocks noChangeArrowheads="1"/>
              </p:cNvSpPr>
              <p:nvPr/>
            </p:nvSpPr>
            <p:spPr bwMode="auto">
              <a:xfrm>
                <a:off x="3221" y="4293"/>
                <a:ext cx="67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5" name="Oval 17"/>
              <p:cNvSpPr>
                <a:spLocks noChangeArrowheads="1"/>
              </p:cNvSpPr>
              <p:nvPr/>
            </p:nvSpPr>
            <p:spPr bwMode="auto">
              <a:xfrm>
                <a:off x="3686" y="4297"/>
                <a:ext cx="67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317" y="4206"/>
                <a:ext cx="250" cy="249"/>
              </a:xfrm>
              <a:custGeom>
                <a:avLst/>
                <a:gdLst>
                  <a:gd name="T0" fmla="*/ 0 w 247"/>
                  <a:gd name="T1" fmla="*/ 248 h 249"/>
                  <a:gd name="T2" fmla="*/ 246 w 247"/>
                  <a:gd name="T3" fmla="*/ 248 h 249"/>
                  <a:gd name="T4" fmla="*/ 246 w 247"/>
                  <a:gd name="T5" fmla="*/ 0 h 249"/>
                  <a:gd name="T6" fmla="*/ 217 w 247"/>
                  <a:gd name="T7" fmla="*/ 0 h 249"/>
                  <a:gd name="T8" fmla="*/ 217 w 247"/>
                  <a:gd name="T9" fmla="*/ 223 h 249"/>
                  <a:gd name="T10" fmla="*/ 0 w 247"/>
                  <a:gd name="T11" fmla="*/ 223 h 249"/>
                  <a:gd name="T12" fmla="*/ 0 w 247"/>
                  <a:gd name="T13" fmla="*/ 248 h 249"/>
                  <a:gd name="T14" fmla="*/ 0 w 247"/>
                  <a:gd name="T15" fmla="*/ 24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7" h="249">
                    <a:moveTo>
                      <a:pt x="0" y="248"/>
                    </a:moveTo>
                    <a:lnTo>
                      <a:pt x="246" y="248"/>
                    </a:lnTo>
                    <a:lnTo>
                      <a:pt x="246" y="0"/>
                    </a:lnTo>
                    <a:lnTo>
                      <a:pt x="217" y="0"/>
                    </a:lnTo>
                    <a:lnTo>
                      <a:pt x="217" y="223"/>
                    </a:lnTo>
                    <a:lnTo>
                      <a:pt x="0" y="223"/>
                    </a:lnTo>
                    <a:lnTo>
                      <a:pt x="0" y="248"/>
                    </a:lnTo>
                    <a:lnTo>
                      <a:pt x="0" y="248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auto">
              <a:xfrm>
                <a:off x="2902" y="4263"/>
                <a:ext cx="211" cy="194"/>
              </a:xfrm>
              <a:custGeom>
                <a:avLst/>
                <a:gdLst>
                  <a:gd name="T0" fmla="*/ 169 w 208"/>
                  <a:gd name="T1" fmla="*/ 165 h 194"/>
                  <a:gd name="T2" fmla="*/ 161 w 208"/>
                  <a:gd name="T3" fmla="*/ 172 h 194"/>
                  <a:gd name="T4" fmla="*/ 152 w 208"/>
                  <a:gd name="T5" fmla="*/ 178 h 194"/>
                  <a:gd name="T6" fmla="*/ 141 w 208"/>
                  <a:gd name="T7" fmla="*/ 183 h 194"/>
                  <a:gd name="T8" fmla="*/ 132 w 208"/>
                  <a:gd name="T9" fmla="*/ 187 h 194"/>
                  <a:gd name="T10" fmla="*/ 121 w 208"/>
                  <a:gd name="T11" fmla="*/ 191 h 194"/>
                  <a:gd name="T12" fmla="*/ 110 w 208"/>
                  <a:gd name="T13" fmla="*/ 192 h 194"/>
                  <a:gd name="T14" fmla="*/ 97 w 208"/>
                  <a:gd name="T15" fmla="*/ 193 h 194"/>
                  <a:gd name="T16" fmla="*/ 86 w 208"/>
                  <a:gd name="T17" fmla="*/ 192 h 194"/>
                  <a:gd name="T18" fmla="*/ 73 w 208"/>
                  <a:gd name="T19" fmla="*/ 191 h 194"/>
                  <a:gd name="T20" fmla="*/ 62 w 208"/>
                  <a:gd name="T21" fmla="*/ 188 h 194"/>
                  <a:gd name="T22" fmla="*/ 50 w 208"/>
                  <a:gd name="T23" fmla="*/ 185 h 194"/>
                  <a:gd name="T24" fmla="*/ 39 w 208"/>
                  <a:gd name="T25" fmla="*/ 180 h 194"/>
                  <a:gd name="T26" fmla="*/ 28 w 208"/>
                  <a:gd name="T27" fmla="*/ 174 h 194"/>
                  <a:gd name="T28" fmla="*/ 18 w 208"/>
                  <a:gd name="T29" fmla="*/ 166 h 194"/>
                  <a:gd name="T30" fmla="*/ 9 w 208"/>
                  <a:gd name="T31" fmla="*/ 158 h 194"/>
                  <a:gd name="T32" fmla="*/ 0 w 208"/>
                  <a:gd name="T33" fmla="*/ 147 h 194"/>
                  <a:gd name="T34" fmla="*/ 21 w 208"/>
                  <a:gd name="T35" fmla="*/ 159 h 194"/>
                  <a:gd name="T36" fmla="*/ 41 w 208"/>
                  <a:gd name="T37" fmla="*/ 166 h 194"/>
                  <a:gd name="T38" fmla="*/ 61 w 208"/>
                  <a:gd name="T39" fmla="*/ 170 h 194"/>
                  <a:gd name="T40" fmla="*/ 81 w 208"/>
                  <a:gd name="T41" fmla="*/ 170 h 194"/>
                  <a:gd name="T42" fmla="*/ 100 w 208"/>
                  <a:gd name="T43" fmla="*/ 168 h 194"/>
                  <a:gd name="T44" fmla="*/ 119 w 208"/>
                  <a:gd name="T45" fmla="*/ 162 h 194"/>
                  <a:gd name="T46" fmla="*/ 135 w 208"/>
                  <a:gd name="T47" fmla="*/ 154 h 194"/>
                  <a:gd name="T48" fmla="*/ 151 w 208"/>
                  <a:gd name="T49" fmla="*/ 142 h 194"/>
                  <a:gd name="T50" fmla="*/ 163 w 208"/>
                  <a:gd name="T51" fmla="*/ 130 h 194"/>
                  <a:gd name="T52" fmla="*/ 173 w 208"/>
                  <a:gd name="T53" fmla="*/ 115 h 194"/>
                  <a:gd name="T54" fmla="*/ 181 w 208"/>
                  <a:gd name="T55" fmla="*/ 99 h 194"/>
                  <a:gd name="T56" fmla="*/ 186 w 208"/>
                  <a:gd name="T57" fmla="*/ 80 h 194"/>
                  <a:gd name="T58" fmla="*/ 187 w 208"/>
                  <a:gd name="T59" fmla="*/ 62 h 194"/>
                  <a:gd name="T60" fmla="*/ 185 w 208"/>
                  <a:gd name="T61" fmla="*/ 42 h 194"/>
                  <a:gd name="T62" fmla="*/ 179 w 208"/>
                  <a:gd name="T63" fmla="*/ 22 h 194"/>
                  <a:gd name="T64" fmla="*/ 170 w 208"/>
                  <a:gd name="T65" fmla="*/ 0 h 194"/>
                  <a:gd name="T66" fmla="*/ 178 w 208"/>
                  <a:gd name="T67" fmla="*/ 11 h 194"/>
                  <a:gd name="T68" fmla="*/ 186 w 208"/>
                  <a:gd name="T69" fmla="*/ 21 h 194"/>
                  <a:gd name="T70" fmla="*/ 192 w 208"/>
                  <a:gd name="T71" fmla="*/ 32 h 194"/>
                  <a:gd name="T72" fmla="*/ 198 w 208"/>
                  <a:gd name="T73" fmla="*/ 42 h 194"/>
                  <a:gd name="T74" fmla="*/ 201 w 208"/>
                  <a:gd name="T75" fmla="*/ 53 h 194"/>
                  <a:gd name="T76" fmla="*/ 205 w 208"/>
                  <a:gd name="T77" fmla="*/ 64 h 194"/>
                  <a:gd name="T78" fmla="*/ 206 w 208"/>
                  <a:gd name="T79" fmla="*/ 75 h 194"/>
                  <a:gd name="T80" fmla="*/ 207 w 208"/>
                  <a:gd name="T81" fmla="*/ 85 h 194"/>
                  <a:gd name="T82" fmla="*/ 205 w 208"/>
                  <a:gd name="T83" fmla="*/ 96 h 194"/>
                  <a:gd name="T84" fmla="*/ 203 w 208"/>
                  <a:gd name="T85" fmla="*/ 107 h 194"/>
                  <a:gd name="T86" fmla="*/ 199 w 208"/>
                  <a:gd name="T87" fmla="*/ 118 h 194"/>
                  <a:gd name="T88" fmla="*/ 196 w 208"/>
                  <a:gd name="T89" fmla="*/ 128 h 194"/>
                  <a:gd name="T90" fmla="*/ 190 w 208"/>
                  <a:gd name="T91" fmla="*/ 139 h 194"/>
                  <a:gd name="T92" fmla="*/ 184 w 208"/>
                  <a:gd name="T93" fmla="*/ 148 h 194"/>
                  <a:gd name="T94" fmla="*/ 176 w 208"/>
                  <a:gd name="T95" fmla="*/ 157 h 194"/>
                  <a:gd name="T96" fmla="*/ 169 w 208"/>
                  <a:gd name="T97" fmla="*/ 165 h 194"/>
                  <a:gd name="T98" fmla="*/ 169 w 208"/>
                  <a:gd name="T99" fmla="*/ 165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8" h="194">
                    <a:moveTo>
                      <a:pt x="169" y="165"/>
                    </a:moveTo>
                    <a:lnTo>
                      <a:pt x="161" y="172"/>
                    </a:lnTo>
                    <a:lnTo>
                      <a:pt x="152" y="178"/>
                    </a:lnTo>
                    <a:lnTo>
                      <a:pt x="141" y="183"/>
                    </a:lnTo>
                    <a:lnTo>
                      <a:pt x="132" y="187"/>
                    </a:lnTo>
                    <a:lnTo>
                      <a:pt x="121" y="191"/>
                    </a:lnTo>
                    <a:lnTo>
                      <a:pt x="110" y="192"/>
                    </a:lnTo>
                    <a:lnTo>
                      <a:pt x="97" y="193"/>
                    </a:lnTo>
                    <a:lnTo>
                      <a:pt x="86" y="192"/>
                    </a:lnTo>
                    <a:lnTo>
                      <a:pt x="73" y="191"/>
                    </a:lnTo>
                    <a:lnTo>
                      <a:pt x="62" y="188"/>
                    </a:lnTo>
                    <a:lnTo>
                      <a:pt x="50" y="185"/>
                    </a:lnTo>
                    <a:lnTo>
                      <a:pt x="39" y="180"/>
                    </a:lnTo>
                    <a:lnTo>
                      <a:pt x="28" y="174"/>
                    </a:lnTo>
                    <a:lnTo>
                      <a:pt x="18" y="166"/>
                    </a:lnTo>
                    <a:lnTo>
                      <a:pt x="9" y="158"/>
                    </a:lnTo>
                    <a:lnTo>
                      <a:pt x="0" y="147"/>
                    </a:lnTo>
                    <a:lnTo>
                      <a:pt x="21" y="159"/>
                    </a:lnTo>
                    <a:lnTo>
                      <a:pt x="41" y="166"/>
                    </a:lnTo>
                    <a:lnTo>
                      <a:pt x="61" y="170"/>
                    </a:lnTo>
                    <a:lnTo>
                      <a:pt x="81" y="170"/>
                    </a:lnTo>
                    <a:lnTo>
                      <a:pt x="100" y="168"/>
                    </a:lnTo>
                    <a:lnTo>
                      <a:pt x="119" y="162"/>
                    </a:lnTo>
                    <a:lnTo>
                      <a:pt x="135" y="154"/>
                    </a:lnTo>
                    <a:lnTo>
                      <a:pt x="151" y="142"/>
                    </a:lnTo>
                    <a:lnTo>
                      <a:pt x="163" y="130"/>
                    </a:lnTo>
                    <a:lnTo>
                      <a:pt x="173" y="115"/>
                    </a:lnTo>
                    <a:lnTo>
                      <a:pt x="181" y="99"/>
                    </a:lnTo>
                    <a:lnTo>
                      <a:pt x="186" y="80"/>
                    </a:lnTo>
                    <a:lnTo>
                      <a:pt x="187" y="62"/>
                    </a:lnTo>
                    <a:lnTo>
                      <a:pt x="185" y="42"/>
                    </a:lnTo>
                    <a:lnTo>
                      <a:pt x="179" y="22"/>
                    </a:lnTo>
                    <a:lnTo>
                      <a:pt x="170" y="0"/>
                    </a:lnTo>
                    <a:lnTo>
                      <a:pt x="178" y="11"/>
                    </a:lnTo>
                    <a:lnTo>
                      <a:pt x="186" y="21"/>
                    </a:lnTo>
                    <a:lnTo>
                      <a:pt x="192" y="32"/>
                    </a:lnTo>
                    <a:lnTo>
                      <a:pt x="198" y="42"/>
                    </a:lnTo>
                    <a:lnTo>
                      <a:pt x="201" y="53"/>
                    </a:lnTo>
                    <a:lnTo>
                      <a:pt x="205" y="64"/>
                    </a:lnTo>
                    <a:lnTo>
                      <a:pt x="206" y="75"/>
                    </a:lnTo>
                    <a:lnTo>
                      <a:pt x="207" y="85"/>
                    </a:lnTo>
                    <a:lnTo>
                      <a:pt x="205" y="96"/>
                    </a:lnTo>
                    <a:lnTo>
                      <a:pt x="203" y="107"/>
                    </a:lnTo>
                    <a:lnTo>
                      <a:pt x="199" y="118"/>
                    </a:lnTo>
                    <a:lnTo>
                      <a:pt x="196" y="128"/>
                    </a:lnTo>
                    <a:lnTo>
                      <a:pt x="190" y="139"/>
                    </a:lnTo>
                    <a:lnTo>
                      <a:pt x="184" y="148"/>
                    </a:lnTo>
                    <a:lnTo>
                      <a:pt x="176" y="157"/>
                    </a:lnTo>
                    <a:lnTo>
                      <a:pt x="169" y="165"/>
                    </a:lnTo>
                    <a:lnTo>
                      <a:pt x="169" y="165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2855" y="4202"/>
                <a:ext cx="230" cy="222"/>
              </a:xfrm>
              <a:custGeom>
                <a:avLst/>
                <a:gdLst>
                  <a:gd name="T0" fmla="*/ 0 w 227"/>
                  <a:gd name="T1" fmla="*/ 105 h 222"/>
                  <a:gd name="T2" fmla="*/ 3 w 227"/>
                  <a:gd name="T3" fmla="*/ 84 h 222"/>
                  <a:gd name="T4" fmla="*/ 8 w 227"/>
                  <a:gd name="T5" fmla="*/ 66 h 222"/>
                  <a:gd name="T6" fmla="*/ 15 w 227"/>
                  <a:gd name="T7" fmla="*/ 49 h 222"/>
                  <a:gd name="T8" fmla="*/ 23 w 227"/>
                  <a:gd name="T9" fmla="*/ 37 h 222"/>
                  <a:gd name="T10" fmla="*/ 31 w 227"/>
                  <a:gd name="T11" fmla="*/ 28 h 222"/>
                  <a:gd name="T12" fmla="*/ 40 w 227"/>
                  <a:gd name="T13" fmla="*/ 21 h 222"/>
                  <a:gd name="T14" fmla="*/ 46 w 227"/>
                  <a:gd name="T15" fmla="*/ 16 h 222"/>
                  <a:gd name="T16" fmla="*/ 49 w 227"/>
                  <a:gd name="T17" fmla="*/ 15 h 222"/>
                  <a:gd name="T18" fmla="*/ 51 w 227"/>
                  <a:gd name="T19" fmla="*/ 18 h 222"/>
                  <a:gd name="T20" fmla="*/ 54 w 227"/>
                  <a:gd name="T21" fmla="*/ 22 h 222"/>
                  <a:gd name="T22" fmla="*/ 57 w 227"/>
                  <a:gd name="T23" fmla="*/ 26 h 222"/>
                  <a:gd name="T24" fmla="*/ 60 w 227"/>
                  <a:gd name="T25" fmla="*/ 31 h 222"/>
                  <a:gd name="T26" fmla="*/ 64 w 227"/>
                  <a:gd name="T27" fmla="*/ 34 h 222"/>
                  <a:gd name="T28" fmla="*/ 66 w 227"/>
                  <a:gd name="T29" fmla="*/ 38 h 222"/>
                  <a:gd name="T30" fmla="*/ 68 w 227"/>
                  <a:gd name="T31" fmla="*/ 39 h 222"/>
                  <a:gd name="T32" fmla="*/ 73 w 227"/>
                  <a:gd name="T33" fmla="*/ 40 h 222"/>
                  <a:gd name="T34" fmla="*/ 79 w 227"/>
                  <a:gd name="T35" fmla="*/ 45 h 222"/>
                  <a:gd name="T36" fmla="*/ 85 w 227"/>
                  <a:gd name="T37" fmla="*/ 51 h 222"/>
                  <a:gd name="T38" fmla="*/ 89 w 227"/>
                  <a:gd name="T39" fmla="*/ 58 h 222"/>
                  <a:gd name="T40" fmla="*/ 90 w 227"/>
                  <a:gd name="T41" fmla="*/ 68 h 222"/>
                  <a:gd name="T42" fmla="*/ 89 w 227"/>
                  <a:gd name="T43" fmla="*/ 76 h 222"/>
                  <a:gd name="T44" fmla="*/ 85 w 227"/>
                  <a:gd name="T45" fmla="*/ 83 h 222"/>
                  <a:gd name="T46" fmla="*/ 79 w 227"/>
                  <a:gd name="T47" fmla="*/ 90 h 222"/>
                  <a:gd name="T48" fmla="*/ 70 w 227"/>
                  <a:gd name="T49" fmla="*/ 90 h 222"/>
                  <a:gd name="T50" fmla="*/ 62 w 227"/>
                  <a:gd name="T51" fmla="*/ 85 h 222"/>
                  <a:gd name="T52" fmla="*/ 57 w 227"/>
                  <a:gd name="T53" fmla="*/ 78 h 222"/>
                  <a:gd name="T54" fmla="*/ 55 w 227"/>
                  <a:gd name="T55" fmla="*/ 70 h 222"/>
                  <a:gd name="T56" fmla="*/ 55 w 227"/>
                  <a:gd name="T57" fmla="*/ 62 h 222"/>
                  <a:gd name="T58" fmla="*/ 57 w 227"/>
                  <a:gd name="T59" fmla="*/ 55 h 222"/>
                  <a:gd name="T60" fmla="*/ 60 w 227"/>
                  <a:gd name="T61" fmla="*/ 47 h 222"/>
                  <a:gd name="T62" fmla="*/ 67 w 227"/>
                  <a:gd name="T63" fmla="*/ 42 h 222"/>
                  <a:gd name="T64" fmla="*/ 70 w 227"/>
                  <a:gd name="T65" fmla="*/ 39 h 222"/>
                  <a:gd name="T66" fmla="*/ 68 w 227"/>
                  <a:gd name="T67" fmla="*/ 37 h 222"/>
                  <a:gd name="T68" fmla="*/ 65 w 227"/>
                  <a:gd name="T69" fmla="*/ 33 h 222"/>
                  <a:gd name="T70" fmla="*/ 62 w 227"/>
                  <a:gd name="T71" fmla="*/ 29 h 222"/>
                  <a:gd name="T72" fmla="*/ 58 w 227"/>
                  <a:gd name="T73" fmla="*/ 24 h 222"/>
                  <a:gd name="T74" fmla="*/ 54 w 227"/>
                  <a:gd name="T75" fmla="*/ 21 h 222"/>
                  <a:gd name="T76" fmla="*/ 51 w 227"/>
                  <a:gd name="T77" fmla="*/ 16 h 222"/>
                  <a:gd name="T78" fmla="*/ 50 w 227"/>
                  <a:gd name="T79" fmla="*/ 14 h 222"/>
                  <a:gd name="T80" fmla="*/ 61 w 227"/>
                  <a:gd name="T81" fmla="*/ 8 h 222"/>
                  <a:gd name="T82" fmla="*/ 87 w 227"/>
                  <a:gd name="T83" fmla="*/ 1 h 222"/>
                  <a:gd name="T84" fmla="*/ 115 w 227"/>
                  <a:gd name="T85" fmla="*/ 1 h 222"/>
                  <a:gd name="T86" fmla="*/ 143 w 227"/>
                  <a:gd name="T87" fmla="*/ 7 h 222"/>
                  <a:gd name="T88" fmla="*/ 170 w 227"/>
                  <a:gd name="T89" fmla="*/ 20 h 222"/>
                  <a:gd name="T90" fmla="*/ 194 w 227"/>
                  <a:gd name="T91" fmla="*/ 39 h 222"/>
                  <a:gd name="T92" fmla="*/ 212 w 227"/>
                  <a:gd name="T93" fmla="*/ 65 h 222"/>
                  <a:gd name="T94" fmla="*/ 223 w 227"/>
                  <a:gd name="T95" fmla="*/ 98 h 222"/>
                  <a:gd name="T96" fmla="*/ 219 w 227"/>
                  <a:gd name="T97" fmla="*/ 144 h 222"/>
                  <a:gd name="T98" fmla="*/ 194 w 227"/>
                  <a:gd name="T99" fmla="*/ 186 h 222"/>
                  <a:gd name="T100" fmla="*/ 160 w 227"/>
                  <a:gd name="T101" fmla="*/ 211 h 222"/>
                  <a:gd name="T102" fmla="*/ 121 w 227"/>
                  <a:gd name="T103" fmla="*/ 221 h 222"/>
                  <a:gd name="T104" fmla="*/ 82 w 227"/>
                  <a:gd name="T105" fmla="*/ 216 h 222"/>
                  <a:gd name="T106" fmla="*/ 46 w 227"/>
                  <a:gd name="T107" fmla="*/ 200 h 222"/>
                  <a:gd name="T108" fmla="*/ 18 w 227"/>
                  <a:gd name="T109" fmla="*/ 174 h 222"/>
                  <a:gd name="T110" fmla="*/ 2 w 227"/>
                  <a:gd name="T111" fmla="*/ 138 h 222"/>
                  <a:gd name="T112" fmla="*/ 1 w 227"/>
                  <a:gd name="T113" fmla="*/ 11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7" h="222">
                    <a:moveTo>
                      <a:pt x="1" y="116"/>
                    </a:moveTo>
                    <a:lnTo>
                      <a:pt x="0" y="105"/>
                    </a:lnTo>
                    <a:lnTo>
                      <a:pt x="1" y="94"/>
                    </a:lnTo>
                    <a:lnTo>
                      <a:pt x="3" y="84"/>
                    </a:lnTo>
                    <a:lnTo>
                      <a:pt x="5" y="73"/>
                    </a:lnTo>
                    <a:lnTo>
                      <a:pt x="8" y="66"/>
                    </a:lnTo>
                    <a:lnTo>
                      <a:pt x="11" y="57"/>
                    </a:lnTo>
                    <a:lnTo>
                      <a:pt x="15" y="49"/>
                    </a:lnTo>
                    <a:lnTo>
                      <a:pt x="20" y="42"/>
                    </a:lnTo>
                    <a:lnTo>
                      <a:pt x="23" y="37"/>
                    </a:lnTo>
                    <a:lnTo>
                      <a:pt x="27" y="32"/>
                    </a:lnTo>
                    <a:lnTo>
                      <a:pt x="31" y="28"/>
                    </a:lnTo>
                    <a:lnTo>
                      <a:pt x="36" y="23"/>
                    </a:lnTo>
                    <a:lnTo>
                      <a:pt x="40" y="21"/>
                    </a:lnTo>
                    <a:lnTo>
                      <a:pt x="43" y="18"/>
                    </a:lnTo>
                    <a:lnTo>
                      <a:pt x="46" y="16"/>
                    </a:lnTo>
                    <a:lnTo>
                      <a:pt x="49" y="13"/>
                    </a:lnTo>
                    <a:lnTo>
                      <a:pt x="49" y="15"/>
                    </a:lnTo>
                    <a:lnTo>
                      <a:pt x="50" y="16"/>
                    </a:lnTo>
                    <a:lnTo>
                      <a:pt x="51" y="18"/>
                    </a:lnTo>
                    <a:lnTo>
                      <a:pt x="53" y="19"/>
                    </a:lnTo>
                    <a:lnTo>
                      <a:pt x="54" y="22"/>
                    </a:lnTo>
                    <a:lnTo>
                      <a:pt x="56" y="24"/>
                    </a:lnTo>
                    <a:lnTo>
                      <a:pt x="57" y="26"/>
                    </a:lnTo>
                    <a:lnTo>
                      <a:pt x="59" y="27"/>
                    </a:lnTo>
                    <a:lnTo>
                      <a:pt x="60" y="31"/>
                    </a:lnTo>
                    <a:lnTo>
                      <a:pt x="62" y="33"/>
                    </a:lnTo>
                    <a:lnTo>
                      <a:pt x="64" y="34"/>
                    </a:lnTo>
                    <a:lnTo>
                      <a:pt x="66" y="36"/>
                    </a:lnTo>
                    <a:lnTo>
                      <a:pt x="66" y="38"/>
                    </a:lnTo>
                    <a:lnTo>
                      <a:pt x="68" y="38"/>
                    </a:lnTo>
                    <a:lnTo>
                      <a:pt x="68" y="39"/>
                    </a:lnTo>
                    <a:lnTo>
                      <a:pt x="70" y="39"/>
                    </a:lnTo>
                    <a:lnTo>
                      <a:pt x="73" y="40"/>
                    </a:lnTo>
                    <a:lnTo>
                      <a:pt x="76" y="42"/>
                    </a:lnTo>
                    <a:lnTo>
                      <a:pt x="79" y="45"/>
                    </a:lnTo>
                    <a:lnTo>
                      <a:pt x="83" y="47"/>
                    </a:lnTo>
                    <a:lnTo>
                      <a:pt x="85" y="51"/>
                    </a:lnTo>
                    <a:lnTo>
                      <a:pt x="87" y="55"/>
                    </a:lnTo>
                    <a:lnTo>
                      <a:pt x="89" y="58"/>
                    </a:lnTo>
                    <a:lnTo>
                      <a:pt x="91" y="62"/>
                    </a:lnTo>
                    <a:lnTo>
                      <a:pt x="90" y="68"/>
                    </a:lnTo>
                    <a:lnTo>
                      <a:pt x="90" y="71"/>
                    </a:lnTo>
                    <a:lnTo>
                      <a:pt x="89" y="76"/>
                    </a:lnTo>
                    <a:lnTo>
                      <a:pt x="88" y="80"/>
                    </a:lnTo>
                    <a:lnTo>
                      <a:pt x="85" y="83"/>
                    </a:lnTo>
                    <a:lnTo>
                      <a:pt x="82" y="87"/>
                    </a:lnTo>
                    <a:lnTo>
                      <a:pt x="79" y="90"/>
                    </a:lnTo>
                    <a:lnTo>
                      <a:pt x="75" y="91"/>
                    </a:lnTo>
                    <a:lnTo>
                      <a:pt x="70" y="90"/>
                    </a:lnTo>
                    <a:lnTo>
                      <a:pt x="65" y="88"/>
                    </a:lnTo>
                    <a:lnTo>
                      <a:pt x="62" y="85"/>
                    </a:lnTo>
                    <a:lnTo>
                      <a:pt x="59" y="81"/>
                    </a:lnTo>
                    <a:lnTo>
                      <a:pt x="57" y="78"/>
                    </a:lnTo>
                    <a:lnTo>
                      <a:pt x="56" y="74"/>
                    </a:lnTo>
                    <a:lnTo>
                      <a:pt x="55" y="70"/>
                    </a:lnTo>
                    <a:lnTo>
                      <a:pt x="55" y="66"/>
                    </a:lnTo>
                    <a:lnTo>
                      <a:pt x="55" y="62"/>
                    </a:lnTo>
                    <a:lnTo>
                      <a:pt x="56" y="58"/>
                    </a:lnTo>
                    <a:lnTo>
                      <a:pt x="57" y="55"/>
                    </a:lnTo>
                    <a:lnTo>
                      <a:pt x="58" y="49"/>
                    </a:lnTo>
                    <a:lnTo>
                      <a:pt x="60" y="47"/>
                    </a:lnTo>
                    <a:lnTo>
                      <a:pt x="64" y="44"/>
                    </a:lnTo>
                    <a:lnTo>
                      <a:pt x="67" y="42"/>
                    </a:lnTo>
                    <a:lnTo>
                      <a:pt x="71" y="39"/>
                    </a:lnTo>
                    <a:lnTo>
                      <a:pt x="70" y="39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7" y="35"/>
                    </a:lnTo>
                    <a:lnTo>
                      <a:pt x="65" y="33"/>
                    </a:lnTo>
                    <a:lnTo>
                      <a:pt x="64" y="31"/>
                    </a:lnTo>
                    <a:lnTo>
                      <a:pt x="62" y="29"/>
                    </a:lnTo>
                    <a:lnTo>
                      <a:pt x="60" y="26"/>
                    </a:lnTo>
                    <a:lnTo>
                      <a:pt x="58" y="24"/>
                    </a:lnTo>
                    <a:lnTo>
                      <a:pt x="56" y="23"/>
                    </a:lnTo>
                    <a:lnTo>
                      <a:pt x="54" y="21"/>
                    </a:lnTo>
                    <a:lnTo>
                      <a:pt x="53" y="18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0" y="14"/>
                    </a:lnTo>
                    <a:lnTo>
                      <a:pt x="50" y="13"/>
                    </a:lnTo>
                    <a:lnTo>
                      <a:pt x="61" y="8"/>
                    </a:lnTo>
                    <a:lnTo>
                      <a:pt x="74" y="4"/>
                    </a:lnTo>
                    <a:lnTo>
                      <a:pt x="87" y="1"/>
                    </a:lnTo>
                    <a:lnTo>
                      <a:pt x="102" y="0"/>
                    </a:lnTo>
                    <a:lnTo>
                      <a:pt x="115" y="1"/>
                    </a:lnTo>
                    <a:lnTo>
                      <a:pt x="129" y="2"/>
                    </a:lnTo>
                    <a:lnTo>
                      <a:pt x="143" y="7"/>
                    </a:lnTo>
                    <a:lnTo>
                      <a:pt x="158" y="12"/>
                    </a:lnTo>
                    <a:lnTo>
                      <a:pt x="170" y="20"/>
                    </a:lnTo>
                    <a:lnTo>
                      <a:pt x="183" y="28"/>
                    </a:lnTo>
                    <a:lnTo>
                      <a:pt x="194" y="39"/>
                    </a:lnTo>
                    <a:lnTo>
                      <a:pt x="204" y="51"/>
                    </a:lnTo>
                    <a:lnTo>
                      <a:pt x="212" y="65"/>
                    </a:lnTo>
                    <a:lnTo>
                      <a:pt x="219" y="80"/>
                    </a:lnTo>
                    <a:lnTo>
                      <a:pt x="223" y="98"/>
                    </a:lnTo>
                    <a:lnTo>
                      <a:pt x="226" y="116"/>
                    </a:lnTo>
                    <a:lnTo>
                      <a:pt x="219" y="144"/>
                    </a:lnTo>
                    <a:lnTo>
                      <a:pt x="208" y="168"/>
                    </a:lnTo>
                    <a:lnTo>
                      <a:pt x="194" y="186"/>
                    </a:lnTo>
                    <a:lnTo>
                      <a:pt x="179" y="200"/>
                    </a:lnTo>
                    <a:lnTo>
                      <a:pt x="160" y="211"/>
                    </a:lnTo>
                    <a:lnTo>
                      <a:pt x="141" y="218"/>
                    </a:lnTo>
                    <a:lnTo>
                      <a:pt x="121" y="221"/>
                    </a:lnTo>
                    <a:lnTo>
                      <a:pt x="102" y="219"/>
                    </a:lnTo>
                    <a:lnTo>
                      <a:pt x="82" y="216"/>
                    </a:lnTo>
                    <a:lnTo>
                      <a:pt x="64" y="209"/>
                    </a:lnTo>
                    <a:lnTo>
                      <a:pt x="46" y="200"/>
                    </a:lnTo>
                    <a:lnTo>
                      <a:pt x="31" y="187"/>
                    </a:lnTo>
                    <a:lnTo>
                      <a:pt x="18" y="174"/>
                    </a:lnTo>
                    <a:lnTo>
                      <a:pt x="9" y="157"/>
                    </a:lnTo>
                    <a:lnTo>
                      <a:pt x="2" y="138"/>
                    </a:lnTo>
                    <a:lnTo>
                      <a:pt x="1" y="116"/>
                    </a:lnTo>
                    <a:lnTo>
                      <a:pt x="1" y="116"/>
                    </a:lnTo>
                  </a:path>
                </a:pathLst>
              </a:custGeom>
              <a:solidFill>
                <a:srgbClr val="FF81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5385" name="Group 32"/>
              <p:cNvGrpSpPr>
                <a:grpSpLocks/>
              </p:cNvGrpSpPr>
              <p:nvPr/>
            </p:nvGrpSpPr>
            <p:grpSpPr bwMode="auto">
              <a:xfrm>
                <a:off x="2317" y="4204"/>
                <a:ext cx="1759" cy="271"/>
                <a:chOff x="2317" y="4204"/>
                <a:chExt cx="1759" cy="271"/>
              </a:xfrm>
            </p:grpSpPr>
            <p:sp>
              <p:nvSpPr>
                <p:cNvPr id="2058" name="Freeform 10"/>
                <p:cNvSpPr>
                  <a:spLocks/>
                </p:cNvSpPr>
                <p:nvPr/>
              </p:nvSpPr>
              <p:spPr bwMode="auto">
                <a:xfrm>
                  <a:off x="3354" y="4410"/>
                  <a:ext cx="259" cy="31"/>
                </a:xfrm>
                <a:custGeom>
                  <a:avLst/>
                  <a:gdLst>
                    <a:gd name="T0" fmla="*/ 14 w 256"/>
                    <a:gd name="T1" fmla="*/ 0 h 31"/>
                    <a:gd name="T2" fmla="*/ 0 w 256"/>
                    <a:gd name="T3" fmla="*/ 30 h 31"/>
                    <a:gd name="T4" fmla="*/ 255 w 256"/>
                    <a:gd name="T5" fmla="*/ 30 h 31"/>
                    <a:gd name="T6" fmla="*/ 239 w 256"/>
                    <a:gd name="T7" fmla="*/ 0 h 31"/>
                    <a:gd name="T8" fmla="*/ 14 w 256"/>
                    <a:gd name="T9" fmla="*/ 0 h 31"/>
                    <a:gd name="T10" fmla="*/ 14 w 256"/>
                    <a:gd name="T11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31">
                      <a:moveTo>
                        <a:pt x="14" y="0"/>
                      </a:moveTo>
                      <a:lnTo>
                        <a:pt x="0" y="30"/>
                      </a:lnTo>
                      <a:lnTo>
                        <a:pt x="255" y="30"/>
                      </a:lnTo>
                      <a:lnTo>
                        <a:pt x="239" y="0"/>
                      </a:lnTo>
                      <a:lnTo>
                        <a:pt x="14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008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1" name="Freeform 13"/>
                <p:cNvSpPr>
                  <a:spLocks/>
                </p:cNvSpPr>
                <p:nvPr/>
              </p:nvSpPr>
              <p:spPr bwMode="auto">
                <a:xfrm>
                  <a:off x="3943" y="4310"/>
                  <a:ext cx="133" cy="165"/>
                </a:xfrm>
                <a:custGeom>
                  <a:avLst/>
                  <a:gdLst>
                    <a:gd name="T0" fmla="*/ 113 w 131"/>
                    <a:gd name="T1" fmla="*/ 0 h 165"/>
                    <a:gd name="T2" fmla="*/ 130 w 131"/>
                    <a:gd name="T3" fmla="*/ 24 h 165"/>
                    <a:gd name="T4" fmla="*/ 19 w 131"/>
                    <a:gd name="T5" fmla="*/ 164 h 165"/>
                    <a:gd name="T6" fmla="*/ 0 w 131"/>
                    <a:gd name="T7" fmla="*/ 139 h 165"/>
                    <a:gd name="T8" fmla="*/ 113 w 131"/>
                    <a:gd name="T9" fmla="*/ 0 h 165"/>
                    <a:gd name="T10" fmla="*/ 113 w 131"/>
                    <a:gd name="T11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165">
                      <a:moveTo>
                        <a:pt x="113" y="0"/>
                      </a:moveTo>
                      <a:lnTo>
                        <a:pt x="130" y="24"/>
                      </a:lnTo>
                      <a:lnTo>
                        <a:pt x="19" y="164"/>
                      </a:lnTo>
                      <a:lnTo>
                        <a:pt x="0" y="139"/>
                      </a:lnTo>
                      <a:lnTo>
                        <a:pt x="113" y="0"/>
                      </a:lnTo>
                      <a:lnTo>
                        <a:pt x="113" y="0"/>
                      </a:lnTo>
                    </a:path>
                  </a:pathLst>
                </a:custGeom>
                <a:solidFill>
                  <a:srgbClr val="81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2317" y="4204"/>
                  <a:ext cx="204" cy="207"/>
                </a:xfrm>
                <a:custGeom>
                  <a:avLst/>
                  <a:gdLst>
                    <a:gd name="T0" fmla="*/ 2 w 201"/>
                    <a:gd name="T1" fmla="*/ 206 h 207"/>
                    <a:gd name="T2" fmla="*/ 200 w 201"/>
                    <a:gd name="T3" fmla="*/ 205 h 207"/>
                    <a:gd name="T4" fmla="*/ 200 w 201"/>
                    <a:gd name="T5" fmla="*/ 1 h 207"/>
                    <a:gd name="T6" fmla="*/ 77 w 201"/>
                    <a:gd name="T7" fmla="*/ 2 h 207"/>
                    <a:gd name="T8" fmla="*/ 0 w 201"/>
                    <a:gd name="T9" fmla="*/ 0 h 207"/>
                    <a:gd name="T10" fmla="*/ 34 w 201"/>
                    <a:gd name="T11" fmla="*/ 33 h 207"/>
                    <a:gd name="T12" fmla="*/ 77 w 201"/>
                    <a:gd name="T13" fmla="*/ 33 h 207"/>
                    <a:gd name="T14" fmla="*/ 77 w 201"/>
                    <a:gd name="T15" fmla="*/ 75 h 207"/>
                    <a:gd name="T16" fmla="*/ 34 w 201"/>
                    <a:gd name="T17" fmla="*/ 75 h 207"/>
                    <a:gd name="T18" fmla="*/ 34 w 201"/>
                    <a:gd name="T19" fmla="*/ 33 h 207"/>
                    <a:gd name="T20" fmla="*/ 0 w 201"/>
                    <a:gd name="T21" fmla="*/ 0 h 207"/>
                    <a:gd name="T22" fmla="*/ 0 w 201"/>
                    <a:gd name="T23" fmla="*/ 74 h 207"/>
                    <a:gd name="T24" fmla="*/ 2 w 201"/>
                    <a:gd name="T25" fmla="*/ 206 h 207"/>
                    <a:gd name="T26" fmla="*/ 2 w 201"/>
                    <a:gd name="T27" fmla="*/ 206 h 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1" h="207">
                      <a:moveTo>
                        <a:pt x="2" y="206"/>
                      </a:moveTo>
                      <a:lnTo>
                        <a:pt x="200" y="205"/>
                      </a:lnTo>
                      <a:lnTo>
                        <a:pt x="200" y="1"/>
                      </a:lnTo>
                      <a:lnTo>
                        <a:pt x="77" y="2"/>
                      </a:lnTo>
                      <a:lnTo>
                        <a:pt x="0" y="0"/>
                      </a:lnTo>
                      <a:lnTo>
                        <a:pt x="34" y="33"/>
                      </a:lnTo>
                      <a:lnTo>
                        <a:pt x="77" y="33"/>
                      </a:lnTo>
                      <a:lnTo>
                        <a:pt x="77" y="75"/>
                      </a:lnTo>
                      <a:lnTo>
                        <a:pt x="34" y="75"/>
                      </a:lnTo>
                      <a:lnTo>
                        <a:pt x="34" y="33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2" y="206"/>
                      </a:lnTo>
                      <a:lnTo>
                        <a:pt x="2" y="206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2317" y="4206"/>
                  <a:ext cx="220" cy="223"/>
                </a:xfrm>
                <a:custGeom>
                  <a:avLst/>
                  <a:gdLst>
                    <a:gd name="T0" fmla="*/ 0 w 217"/>
                    <a:gd name="T1" fmla="*/ 203 h 223"/>
                    <a:gd name="T2" fmla="*/ 200 w 217"/>
                    <a:gd name="T3" fmla="*/ 203 h 223"/>
                    <a:gd name="T4" fmla="*/ 200 w 217"/>
                    <a:gd name="T5" fmla="*/ 0 h 223"/>
                    <a:gd name="T6" fmla="*/ 216 w 217"/>
                    <a:gd name="T7" fmla="*/ 0 h 223"/>
                    <a:gd name="T8" fmla="*/ 216 w 217"/>
                    <a:gd name="T9" fmla="*/ 222 h 223"/>
                    <a:gd name="T10" fmla="*/ 0 w 217"/>
                    <a:gd name="T11" fmla="*/ 222 h 223"/>
                    <a:gd name="T12" fmla="*/ 0 w 217"/>
                    <a:gd name="T13" fmla="*/ 203 h 223"/>
                    <a:gd name="T14" fmla="*/ 0 w 217"/>
                    <a:gd name="T15" fmla="*/ 203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7" h="223">
                      <a:moveTo>
                        <a:pt x="0" y="203"/>
                      </a:moveTo>
                      <a:lnTo>
                        <a:pt x="200" y="203"/>
                      </a:lnTo>
                      <a:lnTo>
                        <a:pt x="200" y="0"/>
                      </a:lnTo>
                      <a:lnTo>
                        <a:pt x="216" y="0"/>
                      </a:lnTo>
                      <a:lnTo>
                        <a:pt x="216" y="222"/>
                      </a:lnTo>
                      <a:lnTo>
                        <a:pt x="0" y="222"/>
                      </a:lnTo>
                      <a:lnTo>
                        <a:pt x="0" y="203"/>
                      </a:lnTo>
                      <a:lnTo>
                        <a:pt x="0" y="203"/>
                      </a:lnTo>
                    </a:path>
                  </a:pathLst>
                </a:custGeom>
                <a:solidFill>
                  <a:srgbClr val="000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2880" y="4242"/>
                  <a:ext cx="215" cy="193"/>
                </a:xfrm>
                <a:custGeom>
                  <a:avLst/>
                  <a:gdLst>
                    <a:gd name="T0" fmla="*/ 178 w 212"/>
                    <a:gd name="T1" fmla="*/ 160 h 193"/>
                    <a:gd name="T2" fmla="*/ 169 w 212"/>
                    <a:gd name="T3" fmla="*/ 168 h 193"/>
                    <a:gd name="T4" fmla="*/ 160 w 212"/>
                    <a:gd name="T5" fmla="*/ 174 h 193"/>
                    <a:gd name="T6" fmla="*/ 149 w 212"/>
                    <a:gd name="T7" fmla="*/ 180 h 193"/>
                    <a:gd name="T8" fmla="*/ 139 w 212"/>
                    <a:gd name="T9" fmla="*/ 183 h 193"/>
                    <a:gd name="T10" fmla="*/ 126 w 212"/>
                    <a:gd name="T11" fmla="*/ 188 h 193"/>
                    <a:gd name="T12" fmla="*/ 114 w 212"/>
                    <a:gd name="T13" fmla="*/ 190 h 193"/>
                    <a:gd name="T14" fmla="*/ 102 w 212"/>
                    <a:gd name="T15" fmla="*/ 192 h 193"/>
                    <a:gd name="T16" fmla="*/ 89 w 212"/>
                    <a:gd name="T17" fmla="*/ 191 h 193"/>
                    <a:gd name="T18" fmla="*/ 76 w 212"/>
                    <a:gd name="T19" fmla="*/ 190 h 193"/>
                    <a:gd name="T20" fmla="*/ 63 w 212"/>
                    <a:gd name="T21" fmla="*/ 188 h 193"/>
                    <a:gd name="T22" fmla="*/ 50 w 212"/>
                    <a:gd name="T23" fmla="*/ 185 h 193"/>
                    <a:gd name="T24" fmla="*/ 39 w 212"/>
                    <a:gd name="T25" fmla="*/ 179 h 193"/>
                    <a:gd name="T26" fmla="*/ 27 w 212"/>
                    <a:gd name="T27" fmla="*/ 172 h 193"/>
                    <a:gd name="T28" fmla="*/ 17 w 212"/>
                    <a:gd name="T29" fmla="*/ 163 h 193"/>
                    <a:gd name="T30" fmla="*/ 7 w 212"/>
                    <a:gd name="T31" fmla="*/ 153 h 193"/>
                    <a:gd name="T32" fmla="*/ 0 w 212"/>
                    <a:gd name="T33" fmla="*/ 139 h 193"/>
                    <a:gd name="T34" fmla="*/ 18 w 212"/>
                    <a:gd name="T35" fmla="*/ 155 h 193"/>
                    <a:gd name="T36" fmla="*/ 37 w 212"/>
                    <a:gd name="T37" fmla="*/ 166 h 193"/>
                    <a:gd name="T38" fmla="*/ 57 w 212"/>
                    <a:gd name="T39" fmla="*/ 173 h 193"/>
                    <a:gd name="T40" fmla="*/ 77 w 212"/>
                    <a:gd name="T41" fmla="*/ 176 h 193"/>
                    <a:gd name="T42" fmla="*/ 95 w 212"/>
                    <a:gd name="T43" fmla="*/ 176 h 193"/>
                    <a:gd name="T44" fmla="*/ 115 w 212"/>
                    <a:gd name="T45" fmla="*/ 172 h 193"/>
                    <a:gd name="T46" fmla="*/ 132 w 212"/>
                    <a:gd name="T47" fmla="*/ 165 h 193"/>
                    <a:gd name="T48" fmla="*/ 149 w 212"/>
                    <a:gd name="T49" fmla="*/ 155 h 193"/>
                    <a:gd name="T50" fmla="*/ 163 w 212"/>
                    <a:gd name="T51" fmla="*/ 143 h 193"/>
                    <a:gd name="T52" fmla="*/ 174 w 212"/>
                    <a:gd name="T53" fmla="*/ 128 h 193"/>
                    <a:gd name="T54" fmla="*/ 184 w 212"/>
                    <a:gd name="T55" fmla="*/ 111 h 193"/>
                    <a:gd name="T56" fmla="*/ 190 w 212"/>
                    <a:gd name="T57" fmla="*/ 92 h 193"/>
                    <a:gd name="T58" fmla="*/ 192 w 212"/>
                    <a:gd name="T59" fmla="*/ 72 h 193"/>
                    <a:gd name="T60" fmla="*/ 190 w 212"/>
                    <a:gd name="T61" fmla="*/ 50 h 193"/>
                    <a:gd name="T62" fmla="*/ 183 w 212"/>
                    <a:gd name="T63" fmla="*/ 26 h 193"/>
                    <a:gd name="T64" fmla="*/ 173 w 212"/>
                    <a:gd name="T65" fmla="*/ 0 h 193"/>
                    <a:gd name="T66" fmla="*/ 181 w 212"/>
                    <a:gd name="T67" fmla="*/ 11 h 193"/>
                    <a:gd name="T68" fmla="*/ 189 w 212"/>
                    <a:gd name="T69" fmla="*/ 22 h 193"/>
                    <a:gd name="T70" fmla="*/ 195 w 212"/>
                    <a:gd name="T71" fmla="*/ 33 h 193"/>
                    <a:gd name="T72" fmla="*/ 201 w 212"/>
                    <a:gd name="T73" fmla="*/ 43 h 193"/>
                    <a:gd name="T74" fmla="*/ 205 w 212"/>
                    <a:gd name="T75" fmla="*/ 54 h 193"/>
                    <a:gd name="T76" fmla="*/ 207 w 212"/>
                    <a:gd name="T77" fmla="*/ 65 h 193"/>
                    <a:gd name="T78" fmla="*/ 209 w 212"/>
                    <a:gd name="T79" fmla="*/ 76 h 193"/>
                    <a:gd name="T80" fmla="*/ 211 w 212"/>
                    <a:gd name="T81" fmla="*/ 86 h 193"/>
                    <a:gd name="T82" fmla="*/ 209 w 212"/>
                    <a:gd name="T83" fmla="*/ 97 h 193"/>
                    <a:gd name="T84" fmla="*/ 207 w 212"/>
                    <a:gd name="T85" fmla="*/ 107 h 193"/>
                    <a:gd name="T86" fmla="*/ 205 w 212"/>
                    <a:gd name="T87" fmla="*/ 117 h 193"/>
                    <a:gd name="T88" fmla="*/ 201 w 212"/>
                    <a:gd name="T89" fmla="*/ 126 h 193"/>
                    <a:gd name="T90" fmla="*/ 196 w 212"/>
                    <a:gd name="T91" fmla="*/ 136 h 193"/>
                    <a:gd name="T92" fmla="*/ 190 w 212"/>
                    <a:gd name="T93" fmla="*/ 145 h 193"/>
                    <a:gd name="T94" fmla="*/ 184 w 212"/>
                    <a:gd name="T95" fmla="*/ 153 h 193"/>
                    <a:gd name="T96" fmla="*/ 178 w 212"/>
                    <a:gd name="T97" fmla="*/ 160 h 193"/>
                    <a:gd name="T98" fmla="*/ 178 w 212"/>
                    <a:gd name="T99" fmla="*/ 16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212" h="193">
                      <a:moveTo>
                        <a:pt x="178" y="160"/>
                      </a:moveTo>
                      <a:lnTo>
                        <a:pt x="169" y="168"/>
                      </a:lnTo>
                      <a:lnTo>
                        <a:pt x="160" y="174"/>
                      </a:lnTo>
                      <a:lnTo>
                        <a:pt x="149" y="180"/>
                      </a:lnTo>
                      <a:lnTo>
                        <a:pt x="139" y="183"/>
                      </a:lnTo>
                      <a:lnTo>
                        <a:pt x="126" y="188"/>
                      </a:lnTo>
                      <a:lnTo>
                        <a:pt x="114" y="190"/>
                      </a:lnTo>
                      <a:lnTo>
                        <a:pt x="102" y="192"/>
                      </a:lnTo>
                      <a:lnTo>
                        <a:pt x="89" y="191"/>
                      </a:lnTo>
                      <a:lnTo>
                        <a:pt x="76" y="190"/>
                      </a:lnTo>
                      <a:lnTo>
                        <a:pt x="63" y="188"/>
                      </a:lnTo>
                      <a:lnTo>
                        <a:pt x="50" y="185"/>
                      </a:lnTo>
                      <a:lnTo>
                        <a:pt x="39" y="179"/>
                      </a:lnTo>
                      <a:lnTo>
                        <a:pt x="27" y="172"/>
                      </a:lnTo>
                      <a:lnTo>
                        <a:pt x="17" y="163"/>
                      </a:lnTo>
                      <a:lnTo>
                        <a:pt x="7" y="153"/>
                      </a:lnTo>
                      <a:lnTo>
                        <a:pt x="0" y="139"/>
                      </a:lnTo>
                      <a:lnTo>
                        <a:pt x="18" y="155"/>
                      </a:lnTo>
                      <a:lnTo>
                        <a:pt x="37" y="166"/>
                      </a:lnTo>
                      <a:lnTo>
                        <a:pt x="57" y="173"/>
                      </a:lnTo>
                      <a:lnTo>
                        <a:pt x="77" y="176"/>
                      </a:lnTo>
                      <a:lnTo>
                        <a:pt x="95" y="176"/>
                      </a:lnTo>
                      <a:lnTo>
                        <a:pt x="115" y="172"/>
                      </a:lnTo>
                      <a:lnTo>
                        <a:pt x="132" y="165"/>
                      </a:lnTo>
                      <a:lnTo>
                        <a:pt x="149" y="155"/>
                      </a:lnTo>
                      <a:lnTo>
                        <a:pt x="163" y="143"/>
                      </a:lnTo>
                      <a:lnTo>
                        <a:pt x="174" y="128"/>
                      </a:lnTo>
                      <a:lnTo>
                        <a:pt x="184" y="111"/>
                      </a:lnTo>
                      <a:lnTo>
                        <a:pt x="190" y="92"/>
                      </a:lnTo>
                      <a:lnTo>
                        <a:pt x="192" y="72"/>
                      </a:lnTo>
                      <a:lnTo>
                        <a:pt x="190" y="50"/>
                      </a:lnTo>
                      <a:lnTo>
                        <a:pt x="183" y="26"/>
                      </a:lnTo>
                      <a:lnTo>
                        <a:pt x="173" y="0"/>
                      </a:lnTo>
                      <a:lnTo>
                        <a:pt x="181" y="11"/>
                      </a:lnTo>
                      <a:lnTo>
                        <a:pt x="189" y="22"/>
                      </a:lnTo>
                      <a:lnTo>
                        <a:pt x="195" y="33"/>
                      </a:lnTo>
                      <a:lnTo>
                        <a:pt x="201" y="43"/>
                      </a:lnTo>
                      <a:lnTo>
                        <a:pt x="205" y="54"/>
                      </a:lnTo>
                      <a:lnTo>
                        <a:pt x="207" y="65"/>
                      </a:lnTo>
                      <a:lnTo>
                        <a:pt x="209" y="76"/>
                      </a:lnTo>
                      <a:lnTo>
                        <a:pt x="211" y="86"/>
                      </a:lnTo>
                      <a:lnTo>
                        <a:pt x="209" y="97"/>
                      </a:lnTo>
                      <a:lnTo>
                        <a:pt x="207" y="107"/>
                      </a:lnTo>
                      <a:lnTo>
                        <a:pt x="205" y="117"/>
                      </a:lnTo>
                      <a:lnTo>
                        <a:pt x="201" y="126"/>
                      </a:lnTo>
                      <a:lnTo>
                        <a:pt x="196" y="136"/>
                      </a:lnTo>
                      <a:lnTo>
                        <a:pt x="190" y="145"/>
                      </a:lnTo>
                      <a:lnTo>
                        <a:pt x="184" y="153"/>
                      </a:lnTo>
                      <a:lnTo>
                        <a:pt x="178" y="160"/>
                      </a:lnTo>
                      <a:lnTo>
                        <a:pt x="178" y="160"/>
                      </a:lnTo>
                    </a:path>
                  </a:pathLst>
                </a:custGeom>
                <a:solidFill>
                  <a:srgbClr val="BF41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340725" cy="163671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5300" smtClean="0">
                <a:solidFill>
                  <a:srgbClr val="000000"/>
                </a:solidFill>
                <a:latin typeface="Arial" charset="0"/>
                <a:cs typeface="+mn-cs"/>
              </a:rPr>
              <a:t>Being Dependable</a:t>
            </a:r>
            <a:endParaRPr lang="en-US" smtClean="0">
              <a:cs typeface="+mn-cs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990600" y="4495800"/>
            <a:ext cx="8340725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438400" y="5105400"/>
            <a:ext cx="51323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© 1997, 2014 Roger B. Hill, Ph.D.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Department of Career &amp; Information Studies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The University of Georgia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Athens, GA  30602-7162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648200" y="5105400"/>
            <a:ext cx="5132388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15370" name="WordArt 29"/>
          <p:cNvSpPr>
            <a:spLocks noChangeArrowheads="1" noChangeShapeType="1" noTextEdit="1"/>
          </p:cNvSpPr>
          <p:nvPr/>
        </p:nvSpPr>
        <p:spPr bwMode="auto">
          <a:xfrm>
            <a:off x="1828800" y="3429000"/>
            <a:ext cx="5715000" cy="99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24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The Work Ethic Site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3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ADFF0-C310-014D-8276-F4BAEBF3A39C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17412" name="Group 23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Learning Goal</a:t>
            </a:r>
            <a:endParaRPr lang="en-US" smtClean="0">
              <a:cs typeface="+mn-cs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latin typeface="Arial" charset="0"/>
                <a:cs typeface="+mn-cs"/>
              </a:rPr>
              <a:t>To understand the importance of being dependable, to identify areas for improving personal dependability, and to further develop the characteristic of being dependable</a:t>
            </a:r>
            <a:endParaRPr lang="en-US" i="1" smtClean="0">
              <a:latin typeface="CG Times" charset="0"/>
              <a:cs typeface="+mn-cs"/>
            </a:endParaRPr>
          </a:p>
        </p:txBody>
      </p:sp>
      <p:graphicFrame>
        <p:nvGraphicFramePr>
          <p:cNvPr id="17415" name="Object 34"/>
          <p:cNvGraphicFramePr>
            <a:graphicFrameLocks noChangeAspect="1"/>
          </p:cNvGraphicFramePr>
          <p:nvPr/>
        </p:nvGraphicFramePr>
        <p:xfrm>
          <a:off x="5715000" y="4114800"/>
          <a:ext cx="2106613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5" name="Clip" r:id="rId3" imgW="1028931" imgH="1091738" progId="MS_ClipArt_Gallery.2">
                  <p:embed/>
                </p:oleObj>
              </mc:Choice>
              <mc:Fallback>
                <p:oleObj name="Clip" r:id="rId3" imgW="1028931" imgH="1091738" progId="MS_ClipArt_Gallery.2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114800"/>
                        <a:ext cx="2106613" cy="223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Freeform 267"/>
          <p:cNvSpPr>
            <a:spLocks/>
          </p:cNvSpPr>
          <p:nvPr/>
        </p:nvSpPr>
        <p:spPr bwMode="auto">
          <a:xfrm>
            <a:off x="2062163" y="5275263"/>
            <a:ext cx="654050" cy="9525"/>
          </a:xfrm>
          <a:custGeom>
            <a:avLst/>
            <a:gdLst>
              <a:gd name="T0" fmla="*/ 6963802 w 822"/>
              <a:gd name="T1" fmla="*/ 4498398 h 11"/>
              <a:gd name="T2" fmla="*/ 3798582 w 822"/>
              <a:gd name="T3" fmla="*/ 8247784 h 11"/>
              <a:gd name="T4" fmla="*/ 520415332 w 822"/>
              <a:gd name="T5" fmla="*/ 8247784 h 11"/>
              <a:gd name="T6" fmla="*/ 520415332 w 822"/>
              <a:gd name="T7" fmla="*/ 0 h 11"/>
              <a:gd name="T8" fmla="*/ 3798582 w 822"/>
              <a:gd name="T9" fmla="*/ 0 h 11"/>
              <a:gd name="T10" fmla="*/ 0 w 822"/>
              <a:gd name="T11" fmla="*/ 4498398 h 11"/>
              <a:gd name="T12" fmla="*/ 3798582 w 822"/>
              <a:gd name="T13" fmla="*/ 0 h 11"/>
              <a:gd name="T14" fmla="*/ 1265929 w 822"/>
              <a:gd name="T15" fmla="*/ 1499755 h 11"/>
              <a:gd name="T16" fmla="*/ 633362 w 822"/>
              <a:gd name="T17" fmla="*/ 4498398 h 11"/>
              <a:gd name="T18" fmla="*/ 1265929 w 822"/>
              <a:gd name="T19" fmla="*/ 6748030 h 11"/>
              <a:gd name="T20" fmla="*/ 3798582 w 822"/>
              <a:gd name="T21" fmla="*/ 8247784 h 11"/>
              <a:gd name="T22" fmla="*/ 6963802 w 822"/>
              <a:gd name="T23" fmla="*/ 4498398 h 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2" h="11">
                <a:moveTo>
                  <a:pt x="11" y="6"/>
                </a:moveTo>
                <a:lnTo>
                  <a:pt x="6" y="11"/>
                </a:lnTo>
                <a:lnTo>
                  <a:pt x="822" y="11"/>
                </a:lnTo>
                <a:lnTo>
                  <a:pt x="822" y="0"/>
                </a:lnTo>
                <a:lnTo>
                  <a:pt x="6" y="0"/>
                </a:lnTo>
                <a:lnTo>
                  <a:pt x="0" y="6"/>
                </a:lnTo>
                <a:lnTo>
                  <a:pt x="6" y="0"/>
                </a:lnTo>
                <a:lnTo>
                  <a:pt x="2" y="2"/>
                </a:lnTo>
                <a:lnTo>
                  <a:pt x="1" y="6"/>
                </a:lnTo>
                <a:lnTo>
                  <a:pt x="2" y="9"/>
                </a:lnTo>
                <a:lnTo>
                  <a:pt x="6" y="11"/>
                </a:lnTo>
                <a:lnTo>
                  <a:pt x="11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Freeform 587"/>
          <p:cNvSpPr>
            <a:spLocks/>
          </p:cNvSpPr>
          <p:nvPr/>
        </p:nvSpPr>
        <p:spPr bwMode="auto">
          <a:xfrm>
            <a:off x="2751138" y="5453063"/>
            <a:ext cx="150812" cy="90487"/>
          </a:xfrm>
          <a:custGeom>
            <a:avLst/>
            <a:gdLst>
              <a:gd name="T0" fmla="*/ 3150383 w 190"/>
              <a:gd name="T1" fmla="*/ 7429376 h 115"/>
              <a:gd name="T2" fmla="*/ 1259677 w 190"/>
              <a:gd name="T3" fmla="*/ 6190884 h 115"/>
              <a:gd name="T4" fmla="*/ 117186480 w 190"/>
              <a:gd name="T5" fmla="*/ 71199106 h 115"/>
              <a:gd name="T6" fmla="*/ 119706628 w 190"/>
              <a:gd name="T7" fmla="*/ 65626680 h 115"/>
              <a:gd name="T8" fmla="*/ 4410060 w 190"/>
              <a:gd name="T9" fmla="*/ 619246 h 115"/>
              <a:gd name="T10" fmla="*/ 3150383 w 190"/>
              <a:gd name="T11" fmla="*/ 0 h 115"/>
              <a:gd name="T12" fmla="*/ 4410060 w 190"/>
              <a:gd name="T13" fmla="*/ 619246 h 115"/>
              <a:gd name="T14" fmla="*/ 2520148 w 190"/>
              <a:gd name="T15" fmla="*/ 619246 h 115"/>
              <a:gd name="T16" fmla="*/ 0 w 190"/>
              <a:gd name="T17" fmla="*/ 2476196 h 115"/>
              <a:gd name="T18" fmla="*/ 0 w 190"/>
              <a:gd name="T19" fmla="*/ 4953180 h 115"/>
              <a:gd name="T20" fmla="*/ 1259677 w 190"/>
              <a:gd name="T21" fmla="*/ 6190884 h 115"/>
              <a:gd name="T22" fmla="*/ 3150383 w 190"/>
              <a:gd name="T23" fmla="*/ 7429376 h 11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90" h="115">
                <a:moveTo>
                  <a:pt x="5" y="12"/>
                </a:moveTo>
                <a:lnTo>
                  <a:pt x="2" y="10"/>
                </a:lnTo>
                <a:lnTo>
                  <a:pt x="186" y="115"/>
                </a:lnTo>
                <a:lnTo>
                  <a:pt x="190" y="106"/>
                </a:lnTo>
                <a:lnTo>
                  <a:pt x="7" y="1"/>
                </a:lnTo>
                <a:lnTo>
                  <a:pt x="5" y="0"/>
                </a:lnTo>
                <a:lnTo>
                  <a:pt x="7" y="1"/>
                </a:lnTo>
                <a:lnTo>
                  <a:pt x="4" y="1"/>
                </a:lnTo>
                <a:lnTo>
                  <a:pt x="0" y="4"/>
                </a:lnTo>
                <a:lnTo>
                  <a:pt x="0" y="8"/>
                </a:lnTo>
                <a:lnTo>
                  <a:pt x="2" y="10"/>
                </a:lnTo>
                <a:lnTo>
                  <a:pt x="5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Freeform 881"/>
          <p:cNvSpPr>
            <a:spLocks/>
          </p:cNvSpPr>
          <p:nvPr/>
        </p:nvSpPr>
        <p:spPr bwMode="auto">
          <a:xfrm>
            <a:off x="2433638" y="5803900"/>
            <a:ext cx="65087" cy="65088"/>
          </a:xfrm>
          <a:custGeom>
            <a:avLst/>
            <a:gdLst>
              <a:gd name="T0" fmla="*/ 7560411 w 82"/>
              <a:gd name="T1" fmla="*/ 52955597 h 80"/>
              <a:gd name="T2" fmla="*/ 7560411 w 82"/>
              <a:gd name="T3" fmla="*/ 52955597 h 80"/>
              <a:gd name="T4" fmla="*/ 7560411 w 82"/>
              <a:gd name="T5" fmla="*/ 43688693 h 80"/>
              <a:gd name="T6" fmla="*/ 10080548 w 82"/>
              <a:gd name="T7" fmla="*/ 35083246 h 80"/>
              <a:gd name="T8" fmla="*/ 14490589 w 82"/>
              <a:gd name="T9" fmla="*/ 27140069 h 80"/>
              <a:gd name="T10" fmla="*/ 20161095 w 82"/>
              <a:gd name="T11" fmla="*/ 20520619 h 80"/>
              <a:gd name="T12" fmla="*/ 26461040 w 82"/>
              <a:gd name="T13" fmla="*/ 15224897 h 80"/>
              <a:gd name="T14" fmla="*/ 34021451 w 82"/>
              <a:gd name="T15" fmla="*/ 10591445 h 80"/>
              <a:gd name="T16" fmla="*/ 42212094 w 82"/>
              <a:gd name="T17" fmla="*/ 7281720 h 80"/>
              <a:gd name="T18" fmla="*/ 51662409 w 82"/>
              <a:gd name="T19" fmla="*/ 7281720 h 80"/>
              <a:gd name="T20" fmla="*/ 51662409 w 82"/>
              <a:gd name="T21" fmla="*/ 0 h 80"/>
              <a:gd name="T22" fmla="*/ 42212094 w 82"/>
              <a:gd name="T23" fmla="*/ 1323727 h 80"/>
              <a:gd name="T24" fmla="*/ 32761780 w 82"/>
              <a:gd name="T25" fmla="*/ 4633452 h 80"/>
              <a:gd name="T26" fmla="*/ 23311465 w 82"/>
              <a:gd name="T27" fmla="*/ 9266904 h 80"/>
              <a:gd name="T28" fmla="*/ 16380493 w 82"/>
              <a:gd name="T29" fmla="*/ 15886354 h 80"/>
              <a:gd name="T30" fmla="*/ 8820082 w 82"/>
              <a:gd name="T31" fmla="*/ 24491801 h 80"/>
              <a:gd name="T32" fmla="*/ 4410041 w 82"/>
              <a:gd name="T33" fmla="*/ 33759518 h 80"/>
              <a:gd name="T34" fmla="*/ 1889904 w 82"/>
              <a:gd name="T35" fmla="*/ 43688693 h 80"/>
              <a:gd name="T36" fmla="*/ 0 w 82"/>
              <a:gd name="T37" fmla="*/ 52955597 h 80"/>
              <a:gd name="T38" fmla="*/ 0 w 82"/>
              <a:gd name="T39" fmla="*/ 52955597 h 80"/>
              <a:gd name="T40" fmla="*/ 7560411 w 82"/>
              <a:gd name="T41" fmla="*/ 52955597 h 8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82" h="80">
                <a:moveTo>
                  <a:pt x="12" y="80"/>
                </a:moveTo>
                <a:lnTo>
                  <a:pt x="12" y="80"/>
                </a:lnTo>
                <a:lnTo>
                  <a:pt x="12" y="66"/>
                </a:lnTo>
                <a:lnTo>
                  <a:pt x="16" y="53"/>
                </a:lnTo>
                <a:lnTo>
                  <a:pt x="23" y="41"/>
                </a:lnTo>
                <a:lnTo>
                  <a:pt x="32" y="31"/>
                </a:lnTo>
                <a:lnTo>
                  <a:pt x="42" y="23"/>
                </a:lnTo>
                <a:lnTo>
                  <a:pt x="54" y="16"/>
                </a:lnTo>
                <a:lnTo>
                  <a:pt x="67" y="11"/>
                </a:lnTo>
                <a:lnTo>
                  <a:pt x="82" y="11"/>
                </a:lnTo>
                <a:lnTo>
                  <a:pt x="82" y="0"/>
                </a:lnTo>
                <a:lnTo>
                  <a:pt x="67" y="2"/>
                </a:lnTo>
                <a:lnTo>
                  <a:pt x="52" y="7"/>
                </a:lnTo>
                <a:lnTo>
                  <a:pt x="37" y="14"/>
                </a:lnTo>
                <a:lnTo>
                  <a:pt x="26" y="24"/>
                </a:lnTo>
                <a:lnTo>
                  <a:pt x="14" y="37"/>
                </a:lnTo>
                <a:lnTo>
                  <a:pt x="7" y="51"/>
                </a:lnTo>
                <a:lnTo>
                  <a:pt x="3" y="66"/>
                </a:lnTo>
                <a:lnTo>
                  <a:pt x="0" y="80"/>
                </a:lnTo>
                <a:lnTo>
                  <a:pt x="12" y="8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419" name="Group 901"/>
          <p:cNvGrpSpPr>
            <a:grpSpLocks/>
          </p:cNvGrpSpPr>
          <p:nvPr/>
        </p:nvGrpSpPr>
        <p:grpSpPr bwMode="auto">
          <a:xfrm flipH="1">
            <a:off x="1905000" y="4044950"/>
            <a:ext cx="2438400" cy="2324100"/>
            <a:chOff x="1533" y="3069"/>
            <a:chExt cx="725" cy="691"/>
          </a:xfrm>
        </p:grpSpPr>
        <p:grpSp>
          <p:nvGrpSpPr>
            <p:cNvPr id="17420" name="Group 814"/>
            <p:cNvGrpSpPr>
              <a:grpSpLocks/>
            </p:cNvGrpSpPr>
            <p:nvPr/>
          </p:nvGrpSpPr>
          <p:grpSpPr bwMode="auto">
            <a:xfrm>
              <a:off x="1535" y="3069"/>
              <a:ext cx="723" cy="691"/>
              <a:chOff x="1535" y="3069"/>
              <a:chExt cx="723" cy="691"/>
            </a:xfrm>
          </p:grpSpPr>
          <p:sp>
            <p:nvSpPr>
              <p:cNvPr id="17506" name="Freeform 614"/>
              <p:cNvSpPr>
                <a:spLocks/>
              </p:cNvSpPr>
              <p:nvPr/>
            </p:nvSpPr>
            <p:spPr bwMode="auto">
              <a:xfrm>
                <a:off x="1550" y="3108"/>
                <a:ext cx="649" cy="648"/>
              </a:xfrm>
              <a:custGeom>
                <a:avLst/>
                <a:gdLst>
                  <a:gd name="T0" fmla="*/ 325 w 1298"/>
                  <a:gd name="T1" fmla="*/ 282 h 1297"/>
                  <a:gd name="T2" fmla="*/ 324 w 1298"/>
                  <a:gd name="T3" fmla="*/ 291 h 1297"/>
                  <a:gd name="T4" fmla="*/ 322 w 1298"/>
                  <a:gd name="T5" fmla="*/ 299 h 1297"/>
                  <a:gd name="T6" fmla="*/ 318 w 1298"/>
                  <a:gd name="T7" fmla="*/ 306 h 1297"/>
                  <a:gd name="T8" fmla="*/ 313 w 1298"/>
                  <a:gd name="T9" fmla="*/ 312 h 1297"/>
                  <a:gd name="T10" fmla="*/ 306 w 1298"/>
                  <a:gd name="T11" fmla="*/ 317 h 1297"/>
                  <a:gd name="T12" fmla="*/ 299 w 1298"/>
                  <a:gd name="T13" fmla="*/ 321 h 1297"/>
                  <a:gd name="T14" fmla="*/ 292 w 1298"/>
                  <a:gd name="T15" fmla="*/ 323 h 1297"/>
                  <a:gd name="T16" fmla="*/ 283 w 1298"/>
                  <a:gd name="T17" fmla="*/ 324 h 1297"/>
                  <a:gd name="T18" fmla="*/ 41 w 1298"/>
                  <a:gd name="T19" fmla="*/ 324 h 1297"/>
                  <a:gd name="T20" fmla="*/ 33 w 1298"/>
                  <a:gd name="T21" fmla="*/ 323 h 1297"/>
                  <a:gd name="T22" fmla="*/ 25 w 1298"/>
                  <a:gd name="T23" fmla="*/ 321 h 1297"/>
                  <a:gd name="T24" fmla="*/ 18 w 1298"/>
                  <a:gd name="T25" fmla="*/ 317 h 1297"/>
                  <a:gd name="T26" fmla="*/ 12 w 1298"/>
                  <a:gd name="T27" fmla="*/ 312 h 1297"/>
                  <a:gd name="T28" fmla="*/ 7 w 1298"/>
                  <a:gd name="T29" fmla="*/ 306 h 1297"/>
                  <a:gd name="T30" fmla="*/ 3 w 1298"/>
                  <a:gd name="T31" fmla="*/ 299 h 1297"/>
                  <a:gd name="T32" fmla="*/ 1 w 1298"/>
                  <a:gd name="T33" fmla="*/ 291 h 1297"/>
                  <a:gd name="T34" fmla="*/ 0 w 1298"/>
                  <a:gd name="T35" fmla="*/ 282 h 1297"/>
                  <a:gd name="T36" fmla="*/ 0 w 1298"/>
                  <a:gd name="T37" fmla="*/ 41 h 1297"/>
                  <a:gd name="T38" fmla="*/ 1 w 1298"/>
                  <a:gd name="T39" fmla="*/ 32 h 1297"/>
                  <a:gd name="T40" fmla="*/ 3 w 1298"/>
                  <a:gd name="T41" fmla="*/ 25 h 1297"/>
                  <a:gd name="T42" fmla="*/ 7 w 1298"/>
                  <a:gd name="T43" fmla="*/ 18 h 1297"/>
                  <a:gd name="T44" fmla="*/ 12 w 1298"/>
                  <a:gd name="T45" fmla="*/ 12 h 1297"/>
                  <a:gd name="T46" fmla="*/ 18 w 1298"/>
                  <a:gd name="T47" fmla="*/ 7 h 1297"/>
                  <a:gd name="T48" fmla="*/ 25 w 1298"/>
                  <a:gd name="T49" fmla="*/ 3 h 1297"/>
                  <a:gd name="T50" fmla="*/ 33 w 1298"/>
                  <a:gd name="T51" fmla="*/ 1 h 1297"/>
                  <a:gd name="T52" fmla="*/ 41 w 1298"/>
                  <a:gd name="T53" fmla="*/ 0 h 1297"/>
                  <a:gd name="T54" fmla="*/ 283 w 1298"/>
                  <a:gd name="T55" fmla="*/ 0 h 1297"/>
                  <a:gd name="T56" fmla="*/ 292 w 1298"/>
                  <a:gd name="T57" fmla="*/ 1 h 1297"/>
                  <a:gd name="T58" fmla="*/ 299 w 1298"/>
                  <a:gd name="T59" fmla="*/ 3 h 1297"/>
                  <a:gd name="T60" fmla="*/ 306 w 1298"/>
                  <a:gd name="T61" fmla="*/ 7 h 1297"/>
                  <a:gd name="T62" fmla="*/ 313 w 1298"/>
                  <a:gd name="T63" fmla="*/ 12 h 1297"/>
                  <a:gd name="T64" fmla="*/ 318 w 1298"/>
                  <a:gd name="T65" fmla="*/ 18 h 1297"/>
                  <a:gd name="T66" fmla="*/ 322 w 1298"/>
                  <a:gd name="T67" fmla="*/ 25 h 1297"/>
                  <a:gd name="T68" fmla="*/ 324 w 1298"/>
                  <a:gd name="T69" fmla="*/ 32 h 1297"/>
                  <a:gd name="T70" fmla="*/ 325 w 1298"/>
                  <a:gd name="T71" fmla="*/ 41 h 1297"/>
                  <a:gd name="T72" fmla="*/ 325 w 1298"/>
                  <a:gd name="T73" fmla="*/ 282 h 129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298" h="1297">
                    <a:moveTo>
                      <a:pt x="1298" y="1131"/>
                    </a:moveTo>
                    <a:lnTo>
                      <a:pt x="1294" y="1165"/>
                    </a:lnTo>
                    <a:lnTo>
                      <a:pt x="1285" y="1196"/>
                    </a:lnTo>
                    <a:lnTo>
                      <a:pt x="1269" y="1225"/>
                    </a:lnTo>
                    <a:lnTo>
                      <a:pt x="1249" y="1249"/>
                    </a:lnTo>
                    <a:lnTo>
                      <a:pt x="1224" y="1269"/>
                    </a:lnTo>
                    <a:lnTo>
                      <a:pt x="1196" y="1284"/>
                    </a:lnTo>
                    <a:lnTo>
                      <a:pt x="1165" y="1294"/>
                    </a:lnTo>
                    <a:lnTo>
                      <a:pt x="1132" y="1297"/>
                    </a:lnTo>
                    <a:lnTo>
                      <a:pt x="164" y="1297"/>
                    </a:lnTo>
                    <a:lnTo>
                      <a:pt x="131" y="1294"/>
                    </a:lnTo>
                    <a:lnTo>
                      <a:pt x="100" y="1284"/>
                    </a:lnTo>
                    <a:lnTo>
                      <a:pt x="72" y="1269"/>
                    </a:lnTo>
                    <a:lnTo>
                      <a:pt x="48" y="1249"/>
                    </a:lnTo>
                    <a:lnTo>
                      <a:pt x="27" y="1225"/>
                    </a:lnTo>
                    <a:lnTo>
                      <a:pt x="12" y="1196"/>
                    </a:lnTo>
                    <a:lnTo>
                      <a:pt x="3" y="1165"/>
                    </a:lnTo>
                    <a:lnTo>
                      <a:pt x="0" y="1131"/>
                    </a:lnTo>
                    <a:lnTo>
                      <a:pt x="0" y="165"/>
                    </a:lnTo>
                    <a:lnTo>
                      <a:pt x="3" y="131"/>
                    </a:lnTo>
                    <a:lnTo>
                      <a:pt x="12" y="100"/>
                    </a:lnTo>
                    <a:lnTo>
                      <a:pt x="27" y="73"/>
                    </a:lnTo>
                    <a:lnTo>
                      <a:pt x="48" y="49"/>
                    </a:lnTo>
                    <a:lnTo>
                      <a:pt x="72" y="28"/>
                    </a:lnTo>
                    <a:lnTo>
                      <a:pt x="100" y="13"/>
                    </a:lnTo>
                    <a:lnTo>
                      <a:pt x="131" y="4"/>
                    </a:lnTo>
                    <a:lnTo>
                      <a:pt x="164" y="0"/>
                    </a:lnTo>
                    <a:lnTo>
                      <a:pt x="1132" y="0"/>
                    </a:lnTo>
                    <a:lnTo>
                      <a:pt x="1165" y="4"/>
                    </a:lnTo>
                    <a:lnTo>
                      <a:pt x="1196" y="13"/>
                    </a:lnTo>
                    <a:lnTo>
                      <a:pt x="1224" y="28"/>
                    </a:lnTo>
                    <a:lnTo>
                      <a:pt x="1249" y="49"/>
                    </a:lnTo>
                    <a:lnTo>
                      <a:pt x="1269" y="73"/>
                    </a:lnTo>
                    <a:lnTo>
                      <a:pt x="1285" y="100"/>
                    </a:lnTo>
                    <a:lnTo>
                      <a:pt x="1294" y="131"/>
                    </a:lnTo>
                    <a:lnTo>
                      <a:pt x="1298" y="165"/>
                    </a:lnTo>
                    <a:lnTo>
                      <a:pt x="1298" y="1131"/>
                    </a:lnTo>
                    <a:close/>
                  </a:path>
                </a:pathLst>
              </a:custGeom>
              <a:solidFill>
                <a:srgbClr val="004C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7" name="Freeform 615"/>
              <p:cNvSpPr>
                <a:spLocks/>
              </p:cNvSpPr>
              <p:nvPr/>
            </p:nvSpPr>
            <p:spPr bwMode="auto">
              <a:xfrm>
                <a:off x="2114" y="3673"/>
                <a:ext cx="88" cy="86"/>
              </a:xfrm>
              <a:custGeom>
                <a:avLst/>
                <a:gdLst>
                  <a:gd name="T0" fmla="*/ 2 w 176"/>
                  <a:gd name="T1" fmla="*/ 43 h 172"/>
                  <a:gd name="T2" fmla="*/ 2 w 176"/>
                  <a:gd name="T3" fmla="*/ 43 h 172"/>
                  <a:gd name="T4" fmla="*/ 10 w 176"/>
                  <a:gd name="T5" fmla="*/ 42 h 172"/>
                  <a:gd name="T6" fmla="*/ 18 w 176"/>
                  <a:gd name="T7" fmla="*/ 40 h 172"/>
                  <a:gd name="T8" fmla="*/ 25 w 176"/>
                  <a:gd name="T9" fmla="*/ 36 h 172"/>
                  <a:gd name="T10" fmla="*/ 32 w 176"/>
                  <a:gd name="T11" fmla="*/ 31 h 172"/>
                  <a:gd name="T12" fmla="*/ 37 w 176"/>
                  <a:gd name="T13" fmla="*/ 24 h 172"/>
                  <a:gd name="T14" fmla="*/ 41 w 176"/>
                  <a:gd name="T15" fmla="*/ 17 h 172"/>
                  <a:gd name="T16" fmla="*/ 43 w 176"/>
                  <a:gd name="T17" fmla="*/ 9 h 172"/>
                  <a:gd name="T18" fmla="*/ 44 w 176"/>
                  <a:gd name="T19" fmla="*/ 0 h 172"/>
                  <a:gd name="T20" fmla="*/ 42 w 176"/>
                  <a:gd name="T21" fmla="*/ 0 h 172"/>
                  <a:gd name="T22" fmla="*/ 41 w 176"/>
                  <a:gd name="T23" fmla="*/ 9 h 172"/>
                  <a:gd name="T24" fmla="*/ 39 w 176"/>
                  <a:gd name="T25" fmla="*/ 16 h 172"/>
                  <a:gd name="T26" fmla="*/ 35 w 176"/>
                  <a:gd name="T27" fmla="*/ 23 h 172"/>
                  <a:gd name="T28" fmla="*/ 30 w 176"/>
                  <a:gd name="T29" fmla="*/ 29 h 172"/>
                  <a:gd name="T30" fmla="*/ 24 w 176"/>
                  <a:gd name="T31" fmla="*/ 34 h 172"/>
                  <a:gd name="T32" fmla="*/ 17 w 176"/>
                  <a:gd name="T33" fmla="*/ 38 h 172"/>
                  <a:gd name="T34" fmla="*/ 10 w 176"/>
                  <a:gd name="T35" fmla="*/ 40 h 172"/>
                  <a:gd name="T36" fmla="*/ 2 w 176"/>
                  <a:gd name="T37" fmla="*/ 40 h 172"/>
                  <a:gd name="T38" fmla="*/ 2 w 176"/>
                  <a:gd name="T39" fmla="*/ 40 h 172"/>
                  <a:gd name="T40" fmla="*/ 2 w 176"/>
                  <a:gd name="T41" fmla="*/ 40 h 172"/>
                  <a:gd name="T42" fmla="*/ 1 w 176"/>
                  <a:gd name="T43" fmla="*/ 41 h 172"/>
                  <a:gd name="T44" fmla="*/ 0 w 176"/>
                  <a:gd name="T45" fmla="*/ 42 h 172"/>
                  <a:gd name="T46" fmla="*/ 1 w 176"/>
                  <a:gd name="T47" fmla="*/ 43 h 172"/>
                  <a:gd name="T48" fmla="*/ 2 w 176"/>
                  <a:gd name="T49" fmla="*/ 43 h 17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76" h="172">
                    <a:moveTo>
                      <a:pt x="5" y="172"/>
                    </a:moveTo>
                    <a:lnTo>
                      <a:pt x="5" y="172"/>
                    </a:lnTo>
                    <a:lnTo>
                      <a:pt x="38" y="167"/>
                    </a:lnTo>
                    <a:lnTo>
                      <a:pt x="70" y="158"/>
                    </a:lnTo>
                    <a:lnTo>
                      <a:pt x="99" y="143"/>
                    </a:lnTo>
                    <a:lnTo>
                      <a:pt x="126" y="121"/>
                    </a:lnTo>
                    <a:lnTo>
                      <a:pt x="146" y="96"/>
                    </a:lnTo>
                    <a:lnTo>
                      <a:pt x="162" y="66"/>
                    </a:lnTo>
                    <a:lnTo>
                      <a:pt x="172" y="34"/>
                    </a:lnTo>
                    <a:lnTo>
                      <a:pt x="176" y="0"/>
                    </a:lnTo>
                    <a:lnTo>
                      <a:pt x="165" y="0"/>
                    </a:lnTo>
                    <a:lnTo>
                      <a:pt x="162" y="34"/>
                    </a:lnTo>
                    <a:lnTo>
                      <a:pt x="153" y="64"/>
                    </a:lnTo>
                    <a:lnTo>
                      <a:pt x="137" y="91"/>
                    </a:lnTo>
                    <a:lnTo>
                      <a:pt x="119" y="114"/>
                    </a:lnTo>
                    <a:lnTo>
                      <a:pt x="95" y="134"/>
                    </a:lnTo>
                    <a:lnTo>
                      <a:pt x="68" y="149"/>
                    </a:lnTo>
                    <a:lnTo>
                      <a:pt x="38" y="158"/>
                    </a:lnTo>
                    <a:lnTo>
                      <a:pt x="5" y="160"/>
                    </a:lnTo>
                    <a:lnTo>
                      <a:pt x="1" y="163"/>
                    </a:lnTo>
                    <a:lnTo>
                      <a:pt x="0" y="166"/>
                    </a:lnTo>
                    <a:lnTo>
                      <a:pt x="1" y="169"/>
                    </a:lnTo>
                    <a:lnTo>
                      <a:pt x="5" y="17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8" name="Freeform 616"/>
              <p:cNvSpPr>
                <a:spLocks/>
              </p:cNvSpPr>
              <p:nvPr/>
            </p:nvSpPr>
            <p:spPr bwMode="auto">
              <a:xfrm>
                <a:off x="1630" y="3753"/>
                <a:ext cx="486" cy="6"/>
              </a:xfrm>
              <a:custGeom>
                <a:avLst/>
                <a:gdLst>
                  <a:gd name="T0" fmla="*/ 1 w 972"/>
                  <a:gd name="T1" fmla="*/ 3 h 12"/>
                  <a:gd name="T2" fmla="*/ 1 w 972"/>
                  <a:gd name="T3" fmla="*/ 3 h 12"/>
                  <a:gd name="T4" fmla="*/ 243 w 972"/>
                  <a:gd name="T5" fmla="*/ 3 h 12"/>
                  <a:gd name="T6" fmla="*/ 243 w 972"/>
                  <a:gd name="T7" fmla="*/ 0 h 12"/>
                  <a:gd name="T8" fmla="*/ 1 w 972"/>
                  <a:gd name="T9" fmla="*/ 0 h 12"/>
                  <a:gd name="T10" fmla="*/ 1 w 972"/>
                  <a:gd name="T11" fmla="*/ 0 h 12"/>
                  <a:gd name="T12" fmla="*/ 1 w 972"/>
                  <a:gd name="T13" fmla="*/ 0 h 12"/>
                  <a:gd name="T14" fmla="*/ 1 w 972"/>
                  <a:gd name="T15" fmla="*/ 1 h 12"/>
                  <a:gd name="T16" fmla="*/ 0 w 972"/>
                  <a:gd name="T17" fmla="*/ 2 h 12"/>
                  <a:gd name="T18" fmla="*/ 1 w 972"/>
                  <a:gd name="T19" fmla="*/ 3 h 12"/>
                  <a:gd name="T20" fmla="*/ 1 w 972"/>
                  <a:gd name="T21" fmla="*/ 3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72" h="12">
                    <a:moveTo>
                      <a:pt x="4" y="12"/>
                    </a:moveTo>
                    <a:lnTo>
                      <a:pt x="4" y="12"/>
                    </a:lnTo>
                    <a:lnTo>
                      <a:pt x="972" y="12"/>
                    </a:lnTo>
                    <a:lnTo>
                      <a:pt x="972" y="0"/>
                    </a:lnTo>
                    <a:lnTo>
                      <a:pt x="4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1" y="9"/>
                    </a:lnTo>
                    <a:lnTo>
                      <a:pt x="4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9" name="Freeform 617"/>
              <p:cNvSpPr>
                <a:spLocks/>
              </p:cNvSpPr>
              <p:nvPr/>
            </p:nvSpPr>
            <p:spPr bwMode="auto">
              <a:xfrm>
                <a:off x="1548" y="3670"/>
                <a:ext cx="85" cy="89"/>
              </a:xfrm>
              <a:custGeom>
                <a:avLst/>
                <a:gdLst>
                  <a:gd name="T0" fmla="*/ 0 w 170"/>
                  <a:gd name="T1" fmla="*/ 2 h 177"/>
                  <a:gd name="T2" fmla="*/ 0 w 170"/>
                  <a:gd name="T3" fmla="*/ 2 h 177"/>
                  <a:gd name="T4" fmla="*/ 2 w 170"/>
                  <a:gd name="T5" fmla="*/ 10 h 177"/>
                  <a:gd name="T6" fmla="*/ 4 w 170"/>
                  <a:gd name="T7" fmla="*/ 18 h 177"/>
                  <a:gd name="T8" fmla="*/ 8 w 170"/>
                  <a:gd name="T9" fmla="*/ 26 h 177"/>
                  <a:gd name="T10" fmla="*/ 13 w 170"/>
                  <a:gd name="T11" fmla="*/ 32 h 177"/>
                  <a:gd name="T12" fmla="*/ 19 w 170"/>
                  <a:gd name="T13" fmla="*/ 37 h 177"/>
                  <a:gd name="T14" fmla="*/ 27 w 170"/>
                  <a:gd name="T15" fmla="*/ 41 h 177"/>
                  <a:gd name="T16" fmla="*/ 35 w 170"/>
                  <a:gd name="T17" fmla="*/ 43 h 177"/>
                  <a:gd name="T18" fmla="*/ 43 w 170"/>
                  <a:gd name="T19" fmla="*/ 45 h 177"/>
                  <a:gd name="T20" fmla="*/ 43 w 170"/>
                  <a:gd name="T21" fmla="*/ 42 h 177"/>
                  <a:gd name="T22" fmla="*/ 35 w 170"/>
                  <a:gd name="T23" fmla="*/ 41 h 177"/>
                  <a:gd name="T24" fmla="*/ 27 w 170"/>
                  <a:gd name="T25" fmla="*/ 39 h 177"/>
                  <a:gd name="T26" fmla="*/ 21 w 170"/>
                  <a:gd name="T27" fmla="*/ 35 h 177"/>
                  <a:gd name="T28" fmla="*/ 15 w 170"/>
                  <a:gd name="T29" fmla="*/ 30 h 177"/>
                  <a:gd name="T30" fmla="*/ 10 w 170"/>
                  <a:gd name="T31" fmla="*/ 24 h 177"/>
                  <a:gd name="T32" fmla="*/ 6 w 170"/>
                  <a:gd name="T33" fmla="*/ 18 h 177"/>
                  <a:gd name="T34" fmla="*/ 4 w 170"/>
                  <a:gd name="T35" fmla="*/ 10 h 177"/>
                  <a:gd name="T36" fmla="*/ 3 w 170"/>
                  <a:gd name="T37" fmla="*/ 2 h 177"/>
                  <a:gd name="T38" fmla="*/ 3 w 170"/>
                  <a:gd name="T39" fmla="*/ 2 h 177"/>
                  <a:gd name="T40" fmla="*/ 3 w 170"/>
                  <a:gd name="T41" fmla="*/ 2 h 177"/>
                  <a:gd name="T42" fmla="*/ 3 w 170"/>
                  <a:gd name="T43" fmla="*/ 1 h 177"/>
                  <a:gd name="T44" fmla="*/ 2 w 170"/>
                  <a:gd name="T45" fmla="*/ 0 h 177"/>
                  <a:gd name="T46" fmla="*/ 1 w 170"/>
                  <a:gd name="T47" fmla="*/ 1 h 177"/>
                  <a:gd name="T48" fmla="*/ 0 w 170"/>
                  <a:gd name="T49" fmla="*/ 2 h 17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70" h="177">
                    <a:moveTo>
                      <a:pt x="0" y="5"/>
                    </a:moveTo>
                    <a:lnTo>
                      <a:pt x="0" y="5"/>
                    </a:lnTo>
                    <a:lnTo>
                      <a:pt x="5" y="39"/>
                    </a:lnTo>
                    <a:lnTo>
                      <a:pt x="14" y="71"/>
                    </a:lnTo>
                    <a:lnTo>
                      <a:pt x="29" y="101"/>
                    </a:lnTo>
                    <a:lnTo>
                      <a:pt x="51" y="126"/>
                    </a:lnTo>
                    <a:lnTo>
                      <a:pt x="76" y="148"/>
                    </a:lnTo>
                    <a:lnTo>
                      <a:pt x="105" y="163"/>
                    </a:lnTo>
                    <a:lnTo>
                      <a:pt x="137" y="172"/>
                    </a:lnTo>
                    <a:lnTo>
                      <a:pt x="170" y="177"/>
                    </a:lnTo>
                    <a:lnTo>
                      <a:pt x="170" y="165"/>
                    </a:lnTo>
                    <a:lnTo>
                      <a:pt x="137" y="163"/>
                    </a:lnTo>
                    <a:lnTo>
                      <a:pt x="107" y="154"/>
                    </a:lnTo>
                    <a:lnTo>
                      <a:pt x="81" y="139"/>
                    </a:lnTo>
                    <a:lnTo>
                      <a:pt x="58" y="119"/>
                    </a:lnTo>
                    <a:lnTo>
                      <a:pt x="38" y="96"/>
                    </a:lnTo>
                    <a:lnTo>
                      <a:pt x="23" y="69"/>
                    </a:lnTo>
                    <a:lnTo>
                      <a:pt x="14" y="39"/>
                    </a:lnTo>
                    <a:lnTo>
                      <a:pt x="12" y="5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0" name="Freeform 618"/>
              <p:cNvSpPr>
                <a:spLocks/>
              </p:cNvSpPr>
              <p:nvPr/>
            </p:nvSpPr>
            <p:spPr bwMode="auto">
              <a:xfrm>
                <a:off x="1548" y="3187"/>
                <a:ext cx="5" cy="486"/>
              </a:xfrm>
              <a:custGeom>
                <a:avLst/>
                <a:gdLst>
                  <a:gd name="T0" fmla="*/ 0 w 12"/>
                  <a:gd name="T1" fmla="*/ 2 h 972"/>
                  <a:gd name="T2" fmla="*/ 0 w 12"/>
                  <a:gd name="T3" fmla="*/ 2 h 972"/>
                  <a:gd name="T4" fmla="*/ 0 w 12"/>
                  <a:gd name="T5" fmla="*/ 243 h 972"/>
                  <a:gd name="T6" fmla="*/ 2 w 12"/>
                  <a:gd name="T7" fmla="*/ 243 h 972"/>
                  <a:gd name="T8" fmla="*/ 2 w 12"/>
                  <a:gd name="T9" fmla="*/ 2 h 972"/>
                  <a:gd name="T10" fmla="*/ 2 w 12"/>
                  <a:gd name="T11" fmla="*/ 2 h 972"/>
                  <a:gd name="T12" fmla="*/ 2 w 12"/>
                  <a:gd name="T13" fmla="*/ 2 h 972"/>
                  <a:gd name="T14" fmla="*/ 2 w 12"/>
                  <a:gd name="T15" fmla="*/ 1 h 972"/>
                  <a:gd name="T16" fmla="*/ 1 w 12"/>
                  <a:gd name="T17" fmla="*/ 0 h 972"/>
                  <a:gd name="T18" fmla="*/ 0 w 12"/>
                  <a:gd name="T19" fmla="*/ 1 h 972"/>
                  <a:gd name="T20" fmla="*/ 0 w 12"/>
                  <a:gd name="T21" fmla="*/ 2 h 9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2" h="972">
                    <a:moveTo>
                      <a:pt x="0" y="6"/>
                    </a:moveTo>
                    <a:lnTo>
                      <a:pt x="0" y="6"/>
                    </a:lnTo>
                    <a:lnTo>
                      <a:pt x="0" y="972"/>
                    </a:lnTo>
                    <a:lnTo>
                      <a:pt x="12" y="972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1" name="Freeform 619"/>
              <p:cNvSpPr>
                <a:spLocks/>
              </p:cNvSpPr>
              <p:nvPr/>
            </p:nvSpPr>
            <p:spPr bwMode="auto">
              <a:xfrm>
                <a:off x="1548" y="3105"/>
                <a:ext cx="88" cy="85"/>
              </a:xfrm>
              <a:custGeom>
                <a:avLst/>
                <a:gdLst>
                  <a:gd name="T0" fmla="*/ 43 w 176"/>
                  <a:gd name="T1" fmla="*/ 0 h 170"/>
                  <a:gd name="T2" fmla="*/ 43 w 176"/>
                  <a:gd name="T3" fmla="*/ 0 h 170"/>
                  <a:gd name="T4" fmla="*/ 35 w 176"/>
                  <a:gd name="T5" fmla="*/ 1 h 170"/>
                  <a:gd name="T6" fmla="*/ 27 w 176"/>
                  <a:gd name="T7" fmla="*/ 4 h 170"/>
                  <a:gd name="T8" fmla="*/ 19 w 176"/>
                  <a:gd name="T9" fmla="*/ 7 h 170"/>
                  <a:gd name="T10" fmla="*/ 13 w 176"/>
                  <a:gd name="T11" fmla="*/ 13 h 170"/>
                  <a:gd name="T12" fmla="*/ 8 w 176"/>
                  <a:gd name="T13" fmla="*/ 19 h 170"/>
                  <a:gd name="T14" fmla="*/ 4 w 176"/>
                  <a:gd name="T15" fmla="*/ 26 h 170"/>
                  <a:gd name="T16" fmla="*/ 2 w 176"/>
                  <a:gd name="T17" fmla="*/ 34 h 170"/>
                  <a:gd name="T18" fmla="*/ 0 w 176"/>
                  <a:gd name="T19" fmla="*/ 43 h 170"/>
                  <a:gd name="T20" fmla="*/ 3 w 176"/>
                  <a:gd name="T21" fmla="*/ 43 h 170"/>
                  <a:gd name="T22" fmla="*/ 4 w 176"/>
                  <a:gd name="T23" fmla="*/ 34 h 170"/>
                  <a:gd name="T24" fmla="*/ 6 w 176"/>
                  <a:gd name="T25" fmla="*/ 27 h 170"/>
                  <a:gd name="T26" fmla="*/ 10 w 176"/>
                  <a:gd name="T27" fmla="*/ 20 h 170"/>
                  <a:gd name="T28" fmla="*/ 15 w 176"/>
                  <a:gd name="T29" fmla="*/ 15 h 170"/>
                  <a:gd name="T30" fmla="*/ 21 w 176"/>
                  <a:gd name="T31" fmla="*/ 10 h 170"/>
                  <a:gd name="T32" fmla="*/ 27 w 176"/>
                  <a:gd name="T33" fmla="*/ 6 h 170"/>
                  <a:gd name="T34" fmla="*/ 35 w 176"/>
                  <a:gd name="T35" fmla="*/ 4 h 170"/>
                  <a:gd name="T36" fmla="*/ 43 w 176"/>
                  <a:gd name="T37" fmla="*/ 3 h 170"/>
                  <a:gd name="T38" fmla="*/ 43 w 176"/>
                  <a:gd name="T39" fmla="*/ 3 h 170"/>
                  <a:gd name="T40" fmla="*/ 43 w 176"/>
                  <a:gd name="T41" fmla="*/ 3 h 170"/>
                  <a:gd name="T42" fmla="*/ 44 w 176"/>
                  <a:gd name="T43" fmla="*/ 3 h 170"/>
                  <a:gd name="T44" fmla="*/ 44 w 176"/>
                  <a:gd name="T45" fmla="*/ 2 h 170"/>
                  <a:gd name="T46" fmla="*/ 44 w 176"/>
                  <a:gd name="T47" fmla="*/ 1 h 170"/>
                  <a:gd name="T48" fmla="*/ 43 w 176"/>
                  <a:gd name="T49" fmla="*/ 0 h 17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76" h="170">
                    <a:moveTo>
                      <a:pt x="170" y="0"/>
                    </a:moveTo>
                    <a:lnTo>
                      <a:pt x="170" y="0"/>
                    </a:lnTo>
                    <a:lnTo>
                      <a:pt x="137" y="4"/>
                    </a:lnTo>
                    <a:lnTo>
                      <a:pt x="105" y="13"/>
                    </a:lnTo>
                    <a:lnTo>
                      <a:pt x="76" y="28"/>
                    </a:lnTo>
                    <a:lnTo>
                      <a:pt x="51" y="50"/>
                    </a:lnTo>
                    <a:lnTo>
                      <a:pt x="29" y="76"/>
                    </a:lnTo>
                    <a:lnTo>
                      <a:pt x="14" y="104"/>
                    </a:lnTo>
                    <a:lnTo>
                      <a:pt x="5" y="136"/>
                    </a:lnTo>
                    <a:lnTo>
                      <a:pt x="0" y="170"/>
                    </a:lnTo>
                    <a:lnTo>
                      <a:pt x="12" y="170"/>
                    </a:lnTo>
                    <a:lnTo>
                      <a:pt x="14" y="136"/>
                    </a:lnTo>
                    <a:lnTo>
                      <a:pt x="23" y="107"/>
                    </a:lnTo>
                    <a:lnTo>
                      <a:pt x="38" y="80"/>
                    </a:lnTo>
                    <a:lnTo>
                      <a:pt x="58" y="57"/>
                    </a:lnTo>
                    <a:lnTo>
                      <a:pt x="81" y="38"/>
                    </a:lnTo>
                    <a:lnTo>
                      <a:pt x="107" y="23"/>
                    </a:lnTo>
                    <a:lnTo>
                      <a:pt x="137" y="13"/>
                    </a:lnTo>
                    <a:lnTo>
                      <a:pt x="170" y="11"/>
                    </a:lnTo>
                    <a:lnTo>
                      <a:pt x="174" y="9"/>
                    </a:lnTo>
                    <a:lnTo>
                      <a:pt x="176" y="5"/>
                    </a:lnTo>
                    <a:lnTo>
                      <a:pt x="174" y="2"/>
                    </a:lnTo>
                    <a:lnTo>
                      <a:pt x="17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2" name="Freeform 620"/>
              <p:cNvSpPr>
                <a:spLocks/>
              </p:cNvSpPr>
              <p:nvPr/>
            </p:nvSpPr>
            <p:spPr bwMode="auto">
              <a:xfrm>
                <a:off x="1633" y="3105"/>
                <a:ext cx="486" cy="6"/>
              </a:xfrm>
              <a:custGeom>
                <a:avLst/>
                <a:gdLst>
                  <a:gd name="T0" fmla="*/ 242 w 973"/>
                  <a:gd name="T1" fmla="*/ 0 h 11"/>
                  <a:gd name="T2" fmla="*/ 242 w 973"/>
                  <a:gd name="T3" fmla="*/ 0 h 11"/>
                  <a:gd name="T4" fmla="*/ 0 w 973"/>
                  <a:gd name="T5" fmla="*/ 0 h 11"/>
                  <a:gd name="T6" fmla="*/ 0 w 973"/>
                  <a:gd name="T7" fmla="*/ 3 h 11"/>
                  <a:gd name="T8" fmla="*/ 242 w 973"/>
                  <a:gd name="T9" fmla="*/ 3 h 11"/>
                  <a:gd name="T10" fmla="*/ 242 w 973"/>
                  <a:gd name="T11" fmla="*/ 3 h 11"/>
                  <a:gd name="T12" fmla="*/ 242 w 973"/>
                  <a:gd name="T13" fmla="*/ 3 h 11"/>
                  <a:gd name="T14" fmla="*/ 242 w 973"/>
                  <a:gd name="T15" fmla="*/ 3 h 11"/>
                  <a:gd name="T16" fmla="*/ 243 w 973"/>
                  <a:gd name="T17" fmla="*/ 2 h 11"/>
                  <a:gd name="T18" fmla="*/ 242 w 973"/>
                  <a:gd name="T19" fmla="*/ 1 h 11"/>
                  <a:gd name="T20" fmla="*/ 242 w 973"/>
                  <a:gd name="T21" fmla="*/ 0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73" h="11">
                    <a:moveTo>
                      <a:pt x="968" y="0"/>
                    </a:moveTo>
                    <a:lnTo>
                      <a:pt x="96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968" y="11"/>
                    </a:lnTo>
                    <a:lnTo>
                      <a:pt x="971" y="9"/>
                    </a:lnTo>
                    <a:lnTo>
                      <a:pt x="973" y="5"/>
                    </a:lnTo>
                    <a:lnTo>
                      <a:pt x="971" y="2"/>
                    </a:lnTo>
                    <a:lnTo>
                      <a:pt x="96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3" name="Freeform 621"/>
              <p:cNvSpPr>
                <a:spLocks/>
              </p:cNvSpPr>
              <p:nvPr/>
            </p:nvSpPr>
            <p:spPr bwMode="auto">
              <a:xfrm>
                <a:off x="2116" y="3105"/>
                <a:ext cx="86" cy="87"/>
              </a:xfrm>
              <a:custGeom>
                <a:avLst/>
                <a:gdLst>
                  <a:gd name="T0" fmla="*/ 43 w 171"/>
                  <a:gd name="T1" fmla="*/ 43 h 174"/>
                  <a:gd name="T2" fmla="*/ 43 w 171"/>
                  <a:gd name="T3" fmla="*/ 43 h 174"/>
                  <a:gd name="T4" fmla="*/ 42 w 171"/>
                  <a:gd name="T5" fmla="*/ 34 h 174"/>
                  <a:gd name="T6" fmla="*/ 40 w 171"/>
                  <a:gd name="T7" fmla="*/ 26 h 174"/>
                  <a:gd name="T8" fmla="*/ 36 w 171"/>
                  <a:gd name="T9" fmla="*/ 19 h 174"/>
                  <a:gd name="T10" fmla="*/ 31 w 171"/>
                  <a:gd name="T11" fmla="*/ 13 h 174"/>
                  <a:gd name="T12" fmla="*/ 24 w 171"/>
                  <a:gd name="T13" fmla="*/ 7 h 174"/>
                  <a:gd name="T14" fmla="*/ 17 w 171"/>
                  <a:gd name="T15" fmla="*/ 4 h 174"/>
                  <a:gd name="T16" fmla="*/ 9 w 171"/>
                  <a:gd name="T17" fmla="*/ 1 h 174"/>
                  <a:gd name="T18" fmla="*/ 0 w 171"/>
                  <a:gd name="T19" fmla="*/ 0 h 174"/>
                  <a:gd name="T20" fmla="*/ 0 w 171"/>
                  <a:gd name="T21" fmla="*/ 3 h 174"/>
                  <a:gd name="T22" fmla="*/ 9 w 171"/>
                  <a:gd name="T23" fmla="*/ 4 h 174"/>
                  <a:gd name="T24" fmla="*/ 16 w 171"/>
                  <a:gd name="T25" fmla="*/ 6 h 174"/>
                  <a:gd name="T26" fmla="*/ 23 w 171"/>
                  <a:gd name="T27" fmla="*/ 10 h 174"/>
                  <a:gd name="T28" fmla="*/ 29 w 171"/>
                  <a:gd name="T29" fmla="*/ 15 h 174"/>
                  <a:gd name="T30" fmla="*/ 33 w 171"/>
                  <a:gd name="T31" fmla="*/ 20 h 174"/>
                  <a:gd name="T32" fmla="*/ 37 w 171"/>
                  <a:gd name="T33" fmla="*/ 27 h 174"/>
                  <a:gd name="T34" fmla="*/ 40 w 171"/>
                  <a:gd name="T35" fmla="*/ 34 h 174"/>
                  <a:gd name="T36" fmla="*/ 40 w 171"/>
                  <a:gd name="T37" fmla="*/ 43 h 174"/>
                  <a:gd name="T38" fmla="*/ 40 w 171"/>
                  <a:gd name="T39" fmla="*/ 43 h 174"/>
                  <a:gd name="T40" fmla="*/ 40 w 171"/>
                  <a:gd name="T41" fmla="*/ 43 h 174"/>
                  <a:gd name="T42" fmla="*/ 41 w 171"/>
                  <a:gd name="T43" fmla="*/ 44 h 174"/>
                  <a:gd name="T44" fmla="*/ 42 w 171"/>
                  <a:gd name="T45" fmla="*/ 44 h 174"/>
                  <a:gd name="T46" fmla="*/ 43 w 171"/>
                  <a:gd name="T47" fmla="*/ 44 h 174"/>
                  <a:gd name="T48" fmla="*/ 43 w 171"/>
                  <a:gd name="T49" fmla="*/ 43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71" h="174">
                    <a:moveTo>
                      <a:pt x="171" y="170"/>
                    </a:moveTo>
                    <a:lnTo>
                      <a:pt x="171" y="170"/>
                    </a:lnTo>
                    <a:lnTo>
                      <a:pt x="167" y="136"/>
                    </a:lnTo>
                    <a:lnTo>
                      <a:pt x="157" y="104"/>
                    </a:lnTo>
                    <a:lnTo>
                      <a:pt x="141" y="76"/>
                    </a:lnTo>
                    <a:lnTo>
                      <a:pt x="121" y="50"/>
                    </a:lnTo>
                    <a:lnTo>
                      <a:pt x="94" y="28"/>
                    </a:lnTo>
                    <a:lnTo>
                      <a:pt x="65" y="13"/>
                    </a:lnTo>
                    <a:lnTo>
                      <a:pt x="33" y="4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33" y="13"/>
                    </a:lnTo>
                    <a:lnTo>
                      <a:pt x="63" y="23"/>
                    </a:lnTo>
                    <a:lnTo>
                      <a:pt x="90" y="38"/>
                    </a:lnTo>
                    <a:lnTo>
                      <a:pt x="114" y="57"/>
                    </a:lnTo>
                    <a:lnTo>
                      <a:pt x="132" y="80"/>
                    </a:lnTo>
                    <a:lnTo>
                      <a:pt x="148" y="107"/>
                    </a:lnTo>
                    <a:lnTo>
                      <a:pt x="157" y="136"/>
                    </a:lnTo>
                    <a:lnTo>
                      <a:pt x="160" y="170"/>
                    </a:lnTo>
                    <a:lnTo>
                      <a:pt x="162" y="173"/>
                    </a:lnTo>
                    <a:lnTo>
                      <a:pt x="166" y="174"/>
                    </a:lnTo>
                    <a:lnTo>
                      <a:pt x="169" y="173"/>
                    </a:lnTo>
                    <a:lnTo>
                      <a:pt x="171" y="1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4" name="Freeform 622"/>
              <p:cNvSpPr>
                <a:spLocks/>
              </p:cNvSpPr>
              <p:nvPr/>
            </p:nvSpPr>
            <p:spPr bwMode="auto">
              <a:xfrm>
                <a:off x="2196" y="3190"/>
                <a:ext cx="6" cy="485"/>
              </a:xfrm>
              <a:custGeom>
                <a:avLst/>
                <a:gdLst>
                  <a:gd name="T0" fmla="*/ 3 w 11"/>
                  <a:gd name="T1" fmla="*/ 241 h 971"/>
                  <a:gd name="T2" fmla="*/ 3 w 11"/>
                  <a:gd name="T3" fmla="*/ 241 h 971"/>
                  <a:gd name="T4" fmla="*/ 3 w 11"/>
                  <a:gd name="T5" fmla="*/ 0 h 971"/>
                  <a:gd name="T6" fmla="*/ 0 w 11"/>
                  <a:gd name="T7" fmla="*/ 0 h 971"/>
                  <a:gd name="T8" fmla="*/ 0 w 11"/>
                  <a:gd name="T9" fmla="*/ 241 h 971"/>
                  <a:gd name="T10" fmla="*/ 0 w 11"/>
                  <a:gd name="T11" fmla="*/ 241 h 971"/>
                  <a:gd name="T12" fmla="*/ 0 w 11"/>
                  <a:gd name="T13" fmla="*/ 241 h 971"/>
                  <a:gd name="T14" fmla="*/ 1 w 11"/>
                  <a:gd name="T15" fmla="*/ 242 h 971"/>
                  <a:gd name="T16" fmla="*/ 2 w 11"/>
                  <a:gd name="T17" fmla="*/ 242 h 971"/>
                  <a:gd name="T18" fmla="*/ 3 w 11"/>
                  <a:gd name="T19" fmla="*/ 242 h 971"/>
                  <a:gd name="T20" fmla="*/ 3 w 11"/>
                  <a:gd name="T21" fmla="*/ 241 h 9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" h="971">
                    <a:moveTo>
                      <a:pt x="11" y="966"/>
                    </a:moveTo>
                    <a:lnTo>
                      <a:pt x="11" y="96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966"/>
                    </a:lnTo>
                    <a:lnTo>
                      <a:pt x="2" y="970"/>
                    </a:lnTo>
                    <a:lnTo>
                      <a:pt x="6" y="971"/>
                    </a:lnTo>
                    <a:lnTo>
                      <a:pt x="9" y="970"/>
                    </a:lnTo>
                    <a:lnTo>
                      <a:pt x="11" y="9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5" name="Freeform 623"/>
              <p:cNvSpPr>
                <a:spLocks/>
              </p:cNvSpPr>
              <p:nvPr/>
            </p:nvSpPr>
            <p:spPr bwMode="auto">
              <a:xfrm>
                <a:off x="2112" y="3673"/>
                <a:ext cx="91" cy="87"/>
              </a:xfrm>
              <a:custGeom>
                <a:avLst/>
                <a:gdLst>
                  <a:gd name="T0" fmla="*/ 2 w 182"/>
                  <a:gd name="T1" fmla="*/ 44 h 174"/>
                  <a:gd name="T2" fmla="*/ 2 w 182"/>
                  <a:gd name="T3" fmla="*/ 44 h 174"/>
                  <a:gd name="T4" fmla="*/ 11 w 182"/>
                  <a:gd name="T5" fmla="*/ 43 h 174"/>
                  <a:gd name="T6" fmla="*/ 19 w 182"/>
                  <a:gd name="T7" fmla="*/ 40 h 174"/>
                  <a:gd name="T8" fmla="*/ 26 w 182"/>
                  <a:gd name="T9" fmla="*/ 36 h 174"/>
                  <a:gd name="T10" fmla="*/ 33 w 182"/>
                  <a:gd name="T11" fmla="*/ 31 h 174"/>
                  <a:gd name="T12" fmla="*/ 38 w 182"/>
                  <a:gd name="T13" fmla="*/ 25 h 174"/>
                  <a:gd name="T14" fmla="*/ 42 w 182"/>
                  <a:gd name="T15" fmla="*/ 17 h 174"/>
                  <a:gd name="T16" fmla="*/ 45 w 182"/>
                  <a:gd name="T17" fmla="*/ 9 h 174"/>
                  <a:gd name="T18" fmla="*/ 46 w 182"/>
                  <a:gd name="T19" fmla="*/ 0 h 174"/>
                  <a:gd name="T20" fmla="*/ 42 w 182"/>
                  <a:gd name="T21" fmla="*/ 0 h 174"/>
                  <a:gd name="T22" fmla="*/ 41 w 182"/>
                  <a:gd name="T23" fmla="*/ 9 h 174"/>
                  <a:gd name="T24" fmla="*/ 39 w 182"/>
                  <a:gd name="T25" fmla="*/ 16 h 174"/>
                  <a:gd name="T26" fmla="*/ 35 w 182"/>
                  <a:gd name="T27" fmla="*/ 23 h 174"/>
                  <a:gd name="T28" fmla="*/ 31 w 182"/>
                  <a:gd name="T29" fmla="*/ 29 h 174"/>
                  <a:gd name="T30" fmla="*/ 24 w 182"/>
                  <a:gd name="T31" fmla="*/ 34 h 174"/>
                  <a:gd name="T32" fmla="*/ 18 w 182"/>
                  <a:gd name="T33" fmla="*/ 37 h 174"/>
                  <a:gd name="T34" fmla="*/ 10 w 182"/>
                  <a:gd name="T35" fmla="*/ 39 h 174"/>
                  <a:gd name="T36" fmla="*/ 2 w 182"/>
                  <a:gd name="T37" fmla="*/ 40 h 174"/>
                  <a:gd name="T38" fmla="*/ 2 w 182"/>
                  <a:gd name="T39" fmla="*/ 40 h 174"/>
                  <a:gd name="T40" fmla="*/ 2 w 182"/>
                  <a:gd name="T41" fmla="*/ 40 h 174"/>
                  <a:gd name="T42" fmla="*/ 1 w 182"/>
                  <a:gd name="T43" fmla="*/ 40 h 174"/>
                  <a:gd name="T44" fmla="*/ 0 w 182"/>
                  <a:gd name="T45" fmla="*/ 42 h 174"/>
                  <a:gd name="T46" fmla="*/ 1 w 182"/>
                  <a:gd name="T47" fmla="*/ 43 h 174"/>
                  <a:gd name="T48" fmla="*/ 2 w 182"/>
                  <a:gd name="T49" fmla="*/ 44 h 17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2" h="174">
                    <a:moveTo>
                      <a:pt x="8" y="174"/>
                    </a:moveTo>
                    <a:lnTo>
                      <a:pt x="8" y="174"/>
                    </a:lnTo>
                    <a:lnTo>
                      <a:pt x="42" y="169"/>
                    </a:lnTo>
                    <a:lnTo>
                      <a:pt x="75" y="160"/>
                    </a:lnTo>
                    <a:lnTo>
                      <a:pt x="103" y="144"/>
                    </a:lnTo>
                    <a:lnTo>
                      <a:pt x="130" y="122"/>
                    </a:lnTo>
                    <a:lnTo>
                      <a:pt x="151" y="97"/>
                    </a:lnTo>
                    <a:lnTo>
                      <a:pt x="168" y="67"/>
                    </a:lnTo>
                    <a:lnTo>
                      <a:pt x="177" y="35"/>
                    </a:lnTo>
                    <a:lnTo>
                      <a:pt x="182" y="0"/>
                    </a:lnTo>
                    <a:lnTo>
                      <a:pt x="165" y="0"/>
                    </a:lnTo>
                    <a:lnTo>
                      <a:pt x="163" y="33"/>
                    </a:lnTo>
                    <a:lnTo>
                      <a:pt x="154" y="62"/>
                    </a:lnTo>
                    <a:lnTo>
                      <a:pt x="139" y="90"/>
                    </a:lnTo>
                    <a:lnTo>
                      <a:pt x="121" y="113"/>
                    </a:lnTo>
                    <a:lnTo>
                      <a:pt x="96" y="133"/>
                    </a:lnTo>
                    <a:lnTo>
                      <a:pt x="70" y="146"/>
                    </a:lnTo>
                    <a:lnTo>
                      <a:pt x="40" y="156"/>
                    </a:lnTo>
                    <a:lnTo>
                      <a:pt x="8" y="158"/>
                    </a:lnTo>
                    <a:lnTo>
                      <a:pt x="2" y="160"/>
                    </a:lnTo>
                    <a:lnTo>
                      <a:pt x="0" y="166"/>
                    </a:lnTo>
                    <a:lnTo>
                      <a:pt x="2" y="172"/>
                    </a:lnTo>
                    <a:lnTo>
                      <a:pt x="8" y="17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6" name="Freeform 624"/>
              <p:cNvSpPr>
                <a:spLocks/>
              </p:cNvSpPr>
              <p:nvPr/>
            </p:nvSpPr>
            <p:spPr bwMode="auto">
              <a:xfrm>
                <a:off x="1629" y="3752"/>
                <a:ext cx="487" cy="8"/>
              </a:xfrm>
              <a:custGeom>
                <a:avLst/>
                <a:gdLst>
                  <a:gd name="T0" fmla="*/ 2 w 976"/>
                  <a:gd name="T1" fmla="*/ 4 h 16"/>
                  <a:gd name="T2" fmla="*/ 2 w 976"/>
                  <a:gd name="T3" fmla="*/ 4 h 16"/>
                  <a:gd name="T4" fmla="*/ 243 w 976"/>
                  <a:gd name="T5" fmla="*/ 4 h 16"/>
                  <a:gd name="T6" fmla="*/ 243 w 976"/>
                  <a:gd name="T7" fmla="*/ 0 h 16"/>
                  <a:gd name="T8" fmla="*/ 2 w 976"/>
                  <a:gd name="T9" fmla="*/ 0 h 16"/>
                  <a:gd name="T10" fmla="*/ 2 w 976"/>
                  <a:gd name="T11" fmla="*/ 0 h 16"/>
                  <a:gd name="T12" fmla="*/ 2 w 976"/>
                  <a:gd name="T13" fmla="*/ 0 h 16"/>
                  <a:gd name="T14" fmla="*/ 0 w 976"/>
                  <a:gd name="T15" fmla="*/ 1 h 16"/>
                  <a:gd name="T16" fmla="*/ 0 w 976"/>
                  <a:gd name="T17" fmla="*/ 2 h 16"/>
                  <a:gd name="T18" fmla="*/ 0 w 976"/>
                  <a:gd name="T19" fmla="*/ 4 h 16"/>
                  <a:gd name="T20" fmla="*/ 2 w 976"/>
                  <a:gd name="T21" fmla="*/ 4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76" h="16">
                    <a:moveTo>
                      <a:pt x="8" y="16"/>
                    </a:moveTo>
                    <a:lnTo>
                      <a:pt x="8" y="16"/>
                    </a:lnTo>
                    <a:lnTo>
                      <a:pt x="976" y="16"/>
                    </a:lnTo>
                    <a:lnTo>
                      <a:pt x="976" y="0"/>
                    </a:lnTo>
                    <a:lnTo>
                      <a:pt x="8" y="0"/>
                    </a:lnTo>
                    <a:lnTo>
                      <a:pt x="3" y="2"/>
                    </a:lnTo>
                    <a:lnTo>
                      <a:pt x="0" y="8"/>
                    </a:lnTo>
                    <a:lnTo>
                      <a:pt x="3" y="14"/>
                    </a:lnTo>
                    <a:lnTo>
                      <a:pt x="8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7" name="Freeform 625"/>
              <p:cNvSpPr>
                <a:spLocks/>
              </p:cNvSpPr>
              <p:nvPr/>
            </p:nvSpPr>
            <p:spPr bwMode="auto">
              <a:xfrm>
                <a:off x="1546" y="3669"/>
                <a:ext cx="87" cy="91"/>
              </a:xfrm>
              <a:custGeom>
                <a:avLst/>
                <a:gdLst>
                  <a:gd name="T0" fmla="*/ 0 w 172"/>
                  <a:gd name="T1" fmla="*/ 2 h 182"/>
                  <a:gd name="T2" fmla="*/ 0 w 172"/>
                  <a:gd name="T3" fmla="*/ 2 h 182"/>
                  <a:gd name="T4" fmla="*/ 1 w 172"/>
                  <a:gd name="T5" fmla="*/ 11 h 182"/>
                  <a:gd name="T6" fmla="*/ 4 w 172"/>
                  <a:gd name="T7" fmla="*/ 19 h 182"/>
                  <a:gd name="T8" fmla="*/ 8 w 172"/>
                  <a:gd name="T9" fmla="*/ 27 h 182"/>
                  <a:gd name="T10" fmla="*/ 13 w 172"/>
                  <a:gd name="T11" fmla="*/ 33 h 182"/>
                  <a:gd name="T12" fmla="*/ 20 w 172"/>
                  <a:gd name="T13" fmla="*/ 38 h 182"/>
                  <a:gd name="T14" fmla="*/ 27 w 172"/>
                  <a:gd name="T15" fmla="*/ 42 h 182"/>
                  <a:gd name="T16" fmla="*/ 35 w 172"/>
                  <a:gd name="T17" fmla="*/ 45 h 182"/>
                  <a:gd name="T18" fmla="*/ 44 w 172"/>
                  <a:gd name="T19" fmla="*/ 46 h 182"/>
                  <a:gd name="T20" fmla="*/ 44 w 172"/>
                  <a:gd name="T21" fmla="*/ 42 h 182"/>
                  <a:gd name="T22" fmla="*/ 36 w 172"/>
                  <a:gd name="T23" fmla="*/ 41 h 182"/>
                  <a:gd name="T24" fmla="*/ 28 w 172"/>
                  <a:gd name="T25" fmla="*/ 39 h 182"/>
                  <a:gd name="T26" fmla="*/ 21 w 172"/>
                  <a:gd name="T27" fmla="*/ 36 h 182"/>
                  <a:gd name="T28" fmla="*/ 16 w 172"/>
                  <a:gd name="T29" fmla="*/ 31 h 182"/>
                  <a:gd name="T30" fmla="*/ 11 w 172"/>
                  <a:gd name="T31" fmla="*/ 25 h 182"/>
                  <a:gd name="T32" fmla="*/ 7 w 172"/>
                  <a:gd name="T33" fmla="*/ 18 h 182"/>
                  <a:gd name="T34" fmla="*/ 5 w 172"/>
                  <a:gd name="T35" fmla="*/ 11 h 182"/>
                  <a:gd name="T36" fmla="*/ 4 w 172"/>
                  <a:gd name="T37" fmla="*/ 2 h 182"/>
                  <a:gd name="T38" fmla="*/ 4 w 172"/>
                  <a:gd name="T39" fmla="*/ 2 h 182"/>
                  <a:gd name="T40" fmla="*/ 4 w 172"/>
                  <a:gd name="T41" fmla="*/ 2 h 182"/>
                  <a:gd name="T42" fmla="*/ 4 w 172"/>
                  <a:gd name="T43" fmla="*/ 1 h 182"/>
                  <a:gd name="T44" fmla="*/ 2 w 172"/>
                  <a:gd name="T45" fmla="*/ 0 h 182"/>
                  <a:gd name="T46" fmla="*/ 1 w 172"/>
                  <a:gd name="T47" fmla="*/ 1 h 182"/>
                  <a:gd name="T48" fmla="*/ 0 w 172"/>
                  <a:gd name="T49" fmla="*/ 2 h 18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72" h="182">
                    <a:moveTo>
                      <a:pt x="0" y="8"/>
                    </a:moveTo>
                    <a:lnTo>
                      <a:pt x="0" y="8"/>
                    </a:lnTo>
                    <a:lnTo>
                      <a:pt x="4" y="43"/>
                    </a:lnTo>
                    <a:lnTo>
                      <a:pt x="14" y="75"/>
                    </a:lnTo>
                    <a:lnTo>
                      <a:pt x="30" y="105"/>
                    </a:lnTo>
                    <a:lnTo>
                      <a:pt x="52" y="130"/>
                    </a:lnTo>
                    <a:lnTo>
                      <a:pt x="77" y="152"/>
                    </a:lnTo>
                    <a:lnTo>
                      <a:pt x="106" y="168"/>
                    </a:lnTo>
                    <a:lnTo>
                      <a:pt x="138" y="177"/>
                    </a:lnTo>
                    <a:lnTo>
                      <a:pt x="172" y="182"/>
                    </a:lnTo>
                    <a:lnTo>
                      <a:pt x="172" y="166"/>
                    </a:lnTo>
                    <a:lnTo>
                      <a:pt x="140" y="164"/>
                    </a:lnTo>
                    <a:lnTo>
                      <a:pt x="110" y="154"/>
                    </a:lnTo>
                    <a:lnTo>
                      <a:pt x="84" y="141"/>
                    </a:lnTo>
                    <a:lnTo>
                      <a:pt x="61" y="121"/>
                    </a:lnTo>
                    <a:lnTo>
                      <a:pt x="41" y="98"/>
                    </a:lnTo>
                    <a:lnTo>
                      <a:pt x="27" y="70"/>
                    </a:lnTo>
                    <a:lnTo>
                      <a:pt x="18" y="41"/>
                    </a:lnTo>
                    <a:lnTo>
                      <a:pt x="16" y="8"/>
                    </a:lnTo>
                    <a:lnTo>
                      <a:pt x="14" y="3"/>
                    </a:lnTo>
                    <a:lnTo>
                      <a:pt x="8" y="0"/>
                    </a:lnTo>
                    <a:lnTo>
                      <a:pt x="2" y="3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8" name="Freeform 626"/>
              <p:cNvSpPr>
                <a:spLocks/>
              </p:cNvSpPr>
              <p:nvPr/>
            </p:nvSpPr>
            <p:spPr bwMode="auto">
              <a:xfrm>
                <a:off x="1546" y="3186"/>
                <a:ext cx="8" cy="487"/>
              </a:xfrm>
              <a:custGeom>
                <a:avLst/>
                <a:gdLst>
                  <a:gd name="T0" fmla="*/ 0 w 16"/>
                  <a:gd name="T1" fmla="*/ 2 h 974"/>
                  <a:gd name="T2" fmla="*/ 0 w 16"/>
                  <a:gd name="T3" fmla="*/ 2 h 974"/>
                  <a:gd name="T4" fmla="*/ 0 w 16"/>
                  <a:gd name="T5" fmla="*/ 244 h 974"/>
                  <a:gd name="T6" fmla="*/ 4 w 16"/>
                  <a:gd name="T7" fmla="*/ 244 h 974"/>
                  <a:gd name="T8" fmla="*/ 4 w 16"/>
                  <a:gd name="T9" fmla="*/ 2 h 974"/>
                  <a:gd name="T10" fmla="*/ 4 w 16"/>
                  <a:gd name="T11" fmla="*/ 2 h 974"/>
                  <a:gd name="T12" fmla="*/ 4 w 16"/>
                  <a:gd name="T13" fmla="*/ 2 h 974"/>
                  <a:gd name="T14" fmla="*/ 4 w 16"/>
                  <a:gd name="T15" fmla="*/ 1 h 974"/>
                  <a:gd name="T16" fmla="*/ 2 w 16"/>
                  <a:gd name="T17" fmla="*/ 0 h 974"/>
                  <a:gd name="T18" fmla="*/ 1 w 16"/>
                  <a:gd name="T19" fmla="*/ 1 h 974"/>
                  <a:gd name="T20" fmla="*/ 0 w 16"/>
                  <a:gd name="T21" fmla="*/ 2 h 97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6" h="974">
                    <a:moveTo>
                      <a:pt x="0" y="8"/>
                    </a:moveTo>
                    <a:lnTo>
                      <a:pt x="0" y="8"/>
                    </a:lnTo>
                    <a:lnTo>
                      <a:pt x="0" y="974"/>
                    </a:lnTo>
                    <a:lnTo>
                      <a:pt x="16" y="974"/>
                    </a:lnTo>
                    <a:lnTo>
                      <a:pt x="16" y="8"/>
                    </a:lnTo>
                    <a:lnTo>
                      <a:pt x="14" y="2"/>
                    </a:lnTo>
                    <a:lnTo>
                      <a:pt x="8" y="0"/>
                    </a:lnTo>
                    <a:lnTo>
                      <a:pt x="2" y="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19" name="Freeform 627"/>
              <p:cNvSpPr>
                <a:spLocks/>
              </p:cNvSpPr>
              <p:nvPr/>
            </p:nvSpPr>
            <p:spPr bwMode="auto">
              <a:xfrm>
                <a:off x="1546" y="3104"/>
                <a:ext cx="91" cy="86"/>
              </a:xfrm>
              <a:custGeom>
                <a:avLst/>
                <a:gdLst>
                  <a:gd name="T0" fmla="*/ 43 w 181"/>
                  <a:gd name="T1" fmla="*/ 0 h 173"/>
                  <a:gd name="T2" fmla="*/ 43 w 181"/>
                  <a:gd name="T3" fmla="*/ 0 h 173"/>
                  <a:gd name="T4" fmla="*/ 35 w 181"/>
                  <a:gd name="T5" fmla="*/ 1 h 173"/>
                  <a:gd name="T6" fmla="*/ 27 w 181"/>
                  <a:gd name="T7" fmla="*/ 3 h 173"/>
                  <a:gd name="T8" fmla="*/ 20 w 181"/>
                  <a:gd name="T9" fmla="*/ 7 h 173"/>
                  <a:gd name="T10" fmla="*/ 13 w 181"/>
                  <a:gd name="T11" fmla="*/ 13 h 173"/>
                  <a:gd name="T12" fmla="*/ 8 w 181"/>
                  <a:gd name="T13" fmla="*/ 19 h 173"/>
                  <a:gd name="T14" fmla="*/ 4 w 181"/>
                  <a:gd name="T15" fmla="*/ 26 h 173"/>
                  <a:gd name="T16" fmla="*/ 1 w 181"/>
                  <a:gd name="T17" fmla="*/ 34 h 173"/>
                  <a:gd name="T18" fmla="*/ 0 w 181"/>
                  <a:gd name="T19" fmla="*/ 43 h 173"/>
                  <a:gd name="T20" fmla="*/ 4 w 181"/>
                  <a:gd name="T21" fmla="*/ 43 h 173"/>
                  <a:gd name="T22" fmla="*/ 5 w 181"/>
                  <a:gd name="T23" fmla="*/ 35 h 173"/>
                  <a:gd name="T24" fmla="*/ 7 w 181"/>
                  <a:gd name="T25" fmla="*/ 27 h 173"/>
                  <a:gd name="T26" fmla="*/ 11 w 181"/>
                  <a:gd name="T27" fmla="*/ 21 h 173"/>
                  <a:gd name="T28" fmla="*/ 16 w 181"/>
                  <a:gd name="T29" fmla="*/ 15 h 173"/>
                  <a:gd name="T30" fmla="*/ 21 w 181"/>
                  <a:gd name="T31" fmla="*/ 10 h 173"/>
                  <a:gd name="T32" fmla="*/ 28 w 181"/>
                  <a:gd name="T33" fmla="*/ 7 h 173"/>
                  <a:gd name="T34" fmla="*/ 35 w 181"/>
                  <a:gd name="T35" fmla="*/ 4 h 173"/>
                  <a:gd name="T36" fmla="*/ 43 w 181"/>
                  <a:gd name="T37" fmla="*/ 4 h 173"/>
                  <a:gd name="T38" fmla="*/ 43 w 181"/>
                  <a:gd name="T39" fmla="*/ 4 h 173"/>
                  <a:gd name="T40" fmla="*/ 43 w 181"/>
                  <a:gd name="T41" fmla="*/ 4 h 173"/>
                  <a:gd name="T42" fmla="*/ 45 w 181"/>
                  <a:gd name="T43" fmla="*/ 3 h 173"/>
                  <a:gd name="T44" fmla="*/ 46 w 181"/>
                  <a:gd name="T45" fmla="*/ 2 h 173"/>
                  <a:gd name="T46" fmla="*/ 45 w 181"/>
                  <a:gd name="T47" fmla="*/ 0 h 173"/>
                  <a:gd name="T48" fmla="*/ 43 w 181"/>
                  <a:gd name="T49" fmla="*/ 0 h 17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81" h="173">
                    <a:moveTo>
                      <a:pt x="172" y="0"/>
                    </a:moveTo>
                    <a:lnTo>
                      <a:pt x="172" y="0"/>
                    </a:lnTo>
                    <a:lnTo>
                      <a:pt x="138" y="5"/>
                    </a:lnTo>
                    <a:lnTo>
                      <a:pt x="106" y="14"/>
                    </a:lnTo>
                    <a:lnTo>
                      <a:pt x="77" y="30"/>
                    </a:lnTo>
                    <a:lnTo>
                      <a:pt x="52" y="52"/>
                    </a:lnTo>
                    <a:lnTo>
                      <a:pt x="30" y="77"/>
                    </a:lnTo>
                    <a:lnTo>
                      <a:pt x="14" y="106"/>
                    </a:lnTo>
                    <a:lnTo>
                      <a:pt x="4" y="138"/>
                    </a:lnTo>
                    <a:lnTo>
                      <a:pt x="0" y="173"/>
                    </a:lnTo>
                    <a:lnTo>
                      <a:pt x="16" y="173"/>
                    </a:lnTo>
                    <a:lnTo>
                      <a:pt x="18" y="141"/>
                    </a:lnTo>
                    <a:lnTo>
                      <a:pt x="27" y="111"/>
                    </a:lnTo>
                    <a:lnTo>
                      <a:pt x="41" y="84"/>
                    </a:lnTo>
                    <a:lnTo>
                      <a:pt x="61" y="61"/>
                    </a:lnTo>
                    <a:lnTo>
                      <a:pt x="84" y="42"/>
                    </a:lnTo>
                    <a:lnTo>
                      <a:pt x="110" y="28"/>
                    </a:lnTo>
                    <a:lnTo>
                      <a:pt x="140" y="19"/>
                    </a:lnTo>
                    <a:lnTo>
                      <a:pt x="172" y="16"/>
                    </a:lnTo>
                    <a:lnTo>
                      <a:pt x="178" y="14"/>
                    </a:lnTo>
                    <a:lnTo>
                      <a:pt x="181" y="8"/>
                    </a:lnTo>
                    <a:lnTo>
                      <a:pt x="178" y="3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0" name="Freeform 628"/>
              <p:cNvSpPr>
                <a:spLocks/>
              </p:cNvSpPr>
              <p:nvPr/>
            </p:nvSpPr>
            <p:spPr bwMode="auto">
              <a:xfrm>
                <a:off x="1633" y="3104"/>
                <a:ext cx="487" cy="8"/>
              </a:xfrm>
              <a:custGeom>
                <a:avLst/>
                <a:gdLst>
                  <a:gd name="T0" fmla="*/ 241 w 976"/>
                  <a:gd name="T1" fmla="*/ 0 h 16"/>
                  <a:gd name="T2" fmla="*/ 241 w 976"/>
                  <a:gd name="T3" fmla="*/ 0 h 16"/>
                  <a:gd name="T4" fmla="*/ 0 w 976"/>
                  <a:gd name="T5" fmla="*/ 0 h 16"/>
                  <a:gd name="T6" fmla="*/ 0 w 976"/>
                  <a:gd name="T7" fmla="*/ 4 h 16"/>
                  <a:gd name="T8" fmla="*/ 241 w 976"/>
                  <a:gd name="T9" fmla="*/ 4 h 16"/>
                  <a:gd name="T10" fmla="*/ 241 w 976"/>
                  <a:gd name="T11" fmla="*/ 4 h 16"/>
                  <a:gd name="T12" fmla="*/ 241 w 976"/>
                  <a:gd name="T13" fmla="*/ 4 h 16"/>
                  <a:gd name="T14" fmla="*/ 243 w 976"/>
                  <a:gd name="T15" fmla="*/ 4 h 16"/>
                  <a:gd name="T16" fmla="*/ 243 w 976"/>
                  <a:gd name="T17" fmla="*/ 2 h 16"/>
                  <a:gd name="T18" fmla="*/ 243 w 976"/>
                  <a:gd name="T19" fmla="*/ 1 h 16"/>
                  <a:gd name="T20" fmla="*/ 241 w 976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976" h="16">
                    <a:moveTo>
                      <a:pt x="968" y="0"/>
                    </a:moveTo>
                    <a:lnTo>
                      <a:pt x="968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968" y="16"/>
                    </a:lnTo>
                    <a:lnTo>
                      <a:pt x="973" y="14"/>
                    </a:lnTo>
                    <a:lnTo>
                      <a:pt x="976" y="8"/>
                    </a:lnTo>
                    <a:lnTo>
                      <a:pt x="973" y="3"/>
                    </a:lnTo>
                    <a:lnTo>
                      <a:pt x="96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1" name="Freeform 629"/>
              <p:cNvSpPr>
                <a:spLocks/>
              </p:cNvSpPr>
              <p:nvPr/>
            </p:nvSpPr>
            <p:spPr bwMode="auto">
              <a:xfrm>
                <a:off x="2116" y="3104"/>
                <a:ext cx="87" cy="90"/>
              </a:xfrm>
              <a:custGeom>
                <a:avLst/>
                <a:gdLst>
                  <a:gd name="T0" fmla="*/ 44 w 174"/>
                  <a:gd name="T1" fmla="*/ 43 h 181"/>
                  <a:gd name="T2" fmla="*/ 44 w 174"/>
                  <a:gd name="T3" fmla="*/ 43 h 181"/>
                  <a:gd name="T4" fmla="*/ 43 w 174"/>
                  <a:gd name="T5" fmla="*/ 34 h 181"/>
                  <a:gd name="T6" fmla="*/ 40 w 174"/>
                  <a:gd name="T7" fmla="*/ 26 h 181"/>
                  <a:gd name="T8" fmla="*/ 36 w 174"/>
                  <a:gd name="T9" fmla="*/ 19 h 181"/>
                  <a:gd name="T10" fmla="*/ 31 w 174"/>
                  <a:gd name="T11" fmla="*/ 13 h 181"/>
                  <a:gd name="T12" fmla="*/ 24 w 174"/>
                  <a:gd name="T13" fmla="*/ 7 h 181"/>
                  <a:gd name="T14" fmla="*/ 17 w 174"/>
                  <a:gd name="T15" fmla="*/ 3 h 181"/>
                  <a:gd name="T16" fmla="*/ 9 w 174"/>
                  <a:gd name="T17" fmla="*/ 1 h 181"/>
                  <a:gd name="T18" fmla="*/ 0 w 174"/>
                  <a:gd name="T19" fmla="*/ 0 h 181"/>
                  <a:gd name="T20" fmla="*/ 0 w 174"/>
                  <a:gd name="T21" fmla="*/ 4 h 181"/>
                  <a:gd name="T22" fmla="*/ 8 w 174"/>
                  <a:gd name="T23" fmla="*/ 4 h 181"/>
                  <a:gd name="T24" fmla="*/ 16 w 174"/>
                  <a:gd name="T25" fmla="*/ 7 h 181"/>
                  <a:gd name="T26" fmla="*/ 22 w 174"/>
                  <a:gd name="T27" fmla="*/ 10 h 181"/>
                  <a:gd name="T28" fmla="*/ 29 w 174"/>
                  <a:gd name="T29" fmla="*/ 15 h 181"/>
                  <a:gd name="T30" fmla="*/ 33 w 174"/>
                  <a:gd name="T31" fmla="*/ 21 h 181"/>
                  <a:gd name="T32" fmla="*/ 37 w 174"/>
                  <a:gd name="T33" fmla="*/ 27 h 181"/>
                  <a:gd name="T34" fmla="*/ 39 w 174"/>
                  <a:gd name="T35" fmla="*/ 35 h 181"/>
                  <a:gd name="T36" fmla="*/ 40 w 174"/>
                  <a:gd name="T37" fmla="*/ 43 h 181"/>
                  <a:gd name="T38" fmla="*/ 40 w 174"/>
                  <a:gd name="T39" fmla="*/ 43 h 181"/>
                  <a:gd name="T40" fmla="*/ 40 w 174"/>
                  <a:gd name="T41" fmla="*/ 43 h 181"/>
                  <a:gd name="T42" fmla="*/ 40 w 174"/>
                  <a:gd name="T43" fmla="*/ 44 h 181"/>
                  <a:gd name="T44" fmla="*/ 42 w 174"/>
                  <a:gd name="T45" fmla="*/ 45 h 181"/>
                  <a:gd name="T46" fmla="*/ 43 w 174"/>
                  <a:gd name="T47" fmla="*/ 44 h 181"/>
                  <a:gd name="T48" fmla="*/ 44 w 174"/>
                  <a:gd name="T49" fmla="*/ 43 h 1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74" h="181">
                    <a:moveTo>
                      <a:pt x="174" y="173"/>
                    </a:moveTo>
                    <a:lnTo>
                      <a:pt x="174" y="173"/>
                    </a:lnTo>
                    <a:lnTo>
                      <a:pt x="169" y="138"/>
                    </a:lnTo>
                    <a:lnTo>
                      <a:pt x="160" y="106"/>
                    </a:lnTo>
                    <a:lnTo>
                      <a:pt x="143" y="77"/>
                    </a:lnTo>
                    <a:lnTo>
                      <a:pt x="122" y="52"/>
                    </a:lnTo>
                    <a:lnTo>
                      <a:pt x="95" y="30"/>
                    </a:lnTo>
                    <a:lnTo>
                      <a:pt x="67" y="14"/>
                    </a:lnTo>
                    <a:lnTo>
                      <a:pt x="34" y="5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32" y="19"/>
                    </a:lnTo>
                    <a:lnTo>
                      <a:pt x="62" y="28"/>
                    </a:lnTo>
                    <a:lnTo>
                      <a:pt x="88" y="42"/>
                    </a:lnTo>
                    <a:lnTo>
                      <a:pt x="113" y="61"/>
                    </a:lnTo>
                    <a:lnTo>
                      <a:pt x="131" y="84"/>
                    </a:lnTo>
                    <a:lnTo>
                      <a:pt x="146" y="111"/>
                    </a:lnTo>
                    <a:lnTo>
                      <a:pt x="155" y="141"/>
                    </a:lnTo>
                    <a:lnTo>
                      <a:pt x="157" y="173"/>
                    </a:lnTo>
                    <a:lnTo>
                      <a:pt x="160" y="179"/>
                    </a:lnTo>
                    <a:lnTo>
                      <a:pt x="166" y="181"/>
                    </a:lnTo>
                    <a:lnTo>
                      <a:pt x="171" y="179"/>
                    </a:lnTo>
                    <a:lnTo>
                      <a:pt x="174" y="1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2" name="Freeform 630"/>
              <p:cNvSpPr>
                <a:spLocks/>
              </p:cNvSpPr>
              <p:nvPr/>
            </p:nvSpPr>
            <p:spPr bwMode="auto">
              <a:xfrm>
                <a:off x="2195" y="3190"/>
                <a:ext cx="8" cy="487"/>
              </a:xfrm>
              <a:custGeom>
                <a:avLst/>
                <a:gdLst>
                  <a:gd name="T0" fmla="*/ 4 w 17"/>
                  <a:gd name="T1" fmla="*/ 242 h 974"/>
                  <a:gd name="T2" fmla="*/ 4 w 17"/>
                  <a:gd name="T3" fmla="*/ 242 h 974"/>
                  <a:gd name="T4" fmla="*/ 4 w 17"/>
                  <a:gd name="T5" fmla="*/ 0 h 974"/>
                  <a:gd name="T6" fmla="*/ 0 w 17"/>
                  <a:gd name="T7" fmla="*/ 0 h 974"/>
                  <a:gd name="T8" fmla="*/ 0 w 17"/>
                  <a:gd name="T9" fmla="*/ 242 h 974"/>
                  <a:gd name="T10" fmla="*/ 0 w 17"/>
                  <a:gd name="T11" fmla="*/ 242 h 974"/>
                  <a:gd name="T12" fmla="*/ 0 w 17"/>
                  <a:gd name="T13" fmla="*/ 242 h 974"/>
                  <a:gd name="T14" fmla="*/ 0 w 17"/>
                  <a:gd name="T15" fmla="*/ 243 h 974"/>
                  <a:gd name="T16" fmla="*/ 2 w 17"/>
                  <a:gd name="T17" fmla="*/ 244 h 974"/>
                  <a:gd name="T18" fmla="*/ 3 w 17"/>
                  <a:gd name="T19" fmla="*/ 243 h 974"/>
                  <a:gd name="T20" fmla="*/ 4 w 17"/>
                  <a:gd name="T21" fmla="*/ 242 h 97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7" h="974">
                    <a:moveTo>
                      <a:pt x="17" y="966"/>
                    </a:moveTo>
                    <a:lnTo>
                      <a:pt x="17" y="966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966"/>
                    </a:lnTo>
                    <a:lnTo>
                      <a:pt x="3" y="972"/>
                    </a:lnTo>
                    <a:lnTo>
                      <a:pt x="9" y="974"/>
                    </a:lnTo>
                    <a:lnTo>
                      <a:pt x="14" y="972"/>
                    </a:lnTo>
                    <a:lnTo>
                      <a:pt x="17" y="9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3" name="Freeform 631"/>
              <p:cNvSpPr>
                <a:spLocks/>
              </p:cNvSpPr>
              <p:nvPr/>
            </p:nvSpPr>
            <p:spPr bwMode="auto">
              <a:xfrm>
                <a:off x="1705" y="3072"/>
                <a:ext cx="137" cy="80"/>
              </a:xfrm>
              <a:custGeom>
                <a:avLst/>
                <a:gdLst>
                  <a:gd name="T0" fmla="*/ 0 w 272"/>
                  <a:gd name="T1" fmla="*/ 40 h 160"/>
                  <a:gd name="T2" fmla="*/ 69 w 272"/>
                  <a:gd name="T3" fmla="*/ 40 h 160"/>
                  <a:gd name="T4" fmla="*/ 66 w 272"/>
                  <a:gd name="T5" fmla="*/ 39 h 160"/>
                  <a:gd name="T6" fmla="*/ 64 w 272"/>
                  <a:gd name="T7" fmla="*/ 38 h 160"/>
                  <a:gd name="T8" fmla="*/ 62 w 272"/>
                  <a:gd name="T9" fmla="*/ 36 h 160"/>
                  <a:gd name="T10" fmla="*/ 60 w 272"/>
                  <a:gd name="T11" fmla="*/ 35 h 160"/>
                  <a:gd name="T12" fmla="*/ 59 w 272"/>
                  <a:gd name="T13" fmla="*/ 33 h 160"/>
                  <a:gd name="T14" fmla="*/ 58 w 272"/>
                  <a:gd name="T15" fmla="*/ 31 h 160"/>
                  <a:gd name="T16" fmla="*/ 59 w 272"/>
                  <a:gd name="T17" fmla="*/ 28 h 160"/>
                  <a:gd name="T18" fmla="*/ 61 w 272"/>
                  <a:gd name="T19" fmla="*/ 25 h 160"/>
                  <a:gd name="T20" fmla="*/ 58 w 272"/>
                  <a:gd name="T21" fmla="*/ 25 h 160"/>
                  <a:gd name="T22" fmla="*/ 56 w 272"/>
                  <a:gd name="T23" fmla="*/ 24 h 160"/>
                  <a:gd name="T24" fmla="*/ 55 w 272"/>
                  <a:gd name="T25" fmla="*/ 23 h 160"/>
                  <a:gd name="T26" fmla="*/ 54 w 272"/>
                  <a:gd name="T27" fmla="*/ 21 h 160"/>
                  <a:gd name="T28" fmla="*/ 53 w 272"/>
                  <a:gd name="T29" fmla="*/ 19 h 160"/>
                  <a:gd name="T30" fmla="*/ 54 w 272"/>
                  <a:gd name="T31" fmla="*/ 16 h 160"/>
                  <a:gd name="T32" fmla="*/ 55 w 272"/>
                  <a:gd name="T33" fmla="*/ 13 h 160"/>
                  <a:gd name="T34" fmla="*/ 57 w 272"/>
                  <a:gd name="T35" fmla="*/ 10 h 160"/>
                  <a:gd name="T36" fmla="*/ 54 w 272"/>
                  <a:gd name="T37" fmla="*/ 10 h 160"/>
                  <a:gd name="T38" fmla="*/ 51 w 272"/>
                  <a:gd name="T39" fmla="*/ 10 h 160"/>
                  <a:gd name="T40" fmla="*/ 48 w 272"/>
                  <a:gd name="T41" fmla="*/ 9 h 160"/>
                  <a:gd name="T42" fmla="*/ 46 w 272"/>
                  <a:gd name="T43" fmla="*/ 7 h 160"/>
                  <a:gd name="T44" fmla="*/ 44 w 272"/>
                  <a:gd name="T45" fmla="*/ 6 h 160"/>
                  <a:gd name="T46" fmla="*/ 43 w 272"/>
                  <a:gd name="T47" fmla="*/ 4 h 160"/>
                  <a:gd name="T48" fmla="*/ 41 w 272"/>
                  <a:gd name="T49" fmla="*/ 2 h 160"/>
                  <a:gd name="T50" fmla="*/ 41 w 272"/>
                  <a:gd name="T51" fmla="*/ 0 h 160"/>
                  <a:gd name="T52" fmla="*/ 39 w 272"/>
                  <a:gd name="T53" fmla="*/ 2 h 160"/>
                  <a:gd name="T54" fmla="*/ 37 w 272"/>
                  <a:gd name="T55" fmla="*/ 3 h 160"/>
                  <a:gd name="T56" fmla="*/ 34 w 272"/>
                  <a:gd name="T57" fmla="*/ 4 h 160"/>
                  <a:gd name="T58" fmla="*/ 32 w 272"/>
                  <a:gd name="T59" fmla="*/ 5 h 160"/>
                  <a:gd name="T60" fmla="*/ 29 w 272"/>
                  <a:gd name="T61" fmla="*/ 5 h 160"/>
                  <a:gd name="T62" fmla="*/ 27 w 272"/>
                  <a:gd name="T63" fmla="*/ 4 h 160"/>
                  <a:gd name="T64" fmla="*/ 24 w 272"/>
                  <a:gd name="T65" fmla="*/ 3 h 160"/>
                  <a:gd name="T66" fmla="*/ 22 w 272"/>
                  <a:gd name="T67" fmla="*/ 2 h 160"/>
                  <a:gd name="T68" fmla="*/ 22 w 272"/>
                  <a:gd name="T69" fmla="*/ 4 h 160"/>
                  <a:gd name="T70" fmla="*/ 21 w 272"/>
                  <a:gd name="T71" fmla="*/ 6 h 160"/>
                  <a:gd name="T72" fmla="*/ 20 w 272"/>
                  <a:gd name="T73" fmla="*/ 8 h 160"/>
                  <a:gd name="T74" fmla="*/ 19 w 272"/>
                  <a:gd name="T75" fmla="*/ 10 h 160"/>
                  <a:gd name="T76" fmla="*/ 17 w 272"/>
                  <a:gd name="T77" fmla="*/ 11 h 160"/>
                  <a:gd name="T78" fmla="*/ 15 w 272"/>
                  <a:gd name="T79" fmla="*/ 12 h 160"/>
                  <a:gd name="T80" fmla="*/ 12 w 272"/>
                  <a:gd name="T81" fmla="*/ 13 h 160"/>
                  <a:gd name="T82" fmla="*/ 10 w 272"/>
                  <a:gd name="T83" fmla="*/ 13 h 160"/>
                  <a:gd name="T84" fmla="*/ 12 w 272"/>
                  <a:gd name="T85" fmla="*/ 17 h 160"/>
                  <a:gd name="T86" fmla="*/ 12 w 272"/>
                  <a:gd name="T87" fmla="*/ 21 h 160"/>
                  <a:gd name="T88" fmla="*/ 9 w 272"/>
                  <a:gd name="T89" fmla="*/ 25 h 160"/>
                  <a:gd name="T90" fmla="*/ 5 w 272"/>
                  <a:gd name="T91" fmla="*/ 27 h 160"/>
                  <a:gd name="T92" fmla="*/ 7 w 272"/>
                  <a:gd name="T93" fmla="*/ 29 h 160"/>
                  <a:gd name="T94" fmla="*/ 7 w 272"/>
                  <a:gd name="T95" fmla="*/ 31 h 160"/>
                  <a:gd name="T96" fmla="*/ 8 w 272"/>
                  <a:gd name="T97" fmla="*/ 33 h 160"/>
                  <a:gd name="T98" fmla="*/ 8 w 272"/>
                  <a:gd name="T99" fmla="*/ 35 h 160"/>
                  <a:gd name="T100" fmla="*/ 7 w 272"/>
                  <a:gd name="T101" fmla="*/ 37 h 160"/>
                  <a:gd name="T102" fmla="*/ 5 w 272"/>
                  <a:gd name="T103" fmla="*/ 39 h 160"/>
                  <a:gd name="T104" fmla="*/ 3 w 272"/>
                  <a:gd name="T105" fmla="*/ 40 h 160"/>
                  <a:gd name="T106" fmla="*/ 0 w 272"/>
                  <a:gd name="T107" fmla="*/ 40 h 16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72" h="160">
                    <a:moveTo>
                      <a:pt x="0" y="160"/>
                    </a:moveTo>
                    <a:lnTo>
                      <a:pt x="272" y="160"/>
                    </a:lnTo>
                    <a:lnTo>
                      <a:pt x="262" y="155"/>
                    </a:lnTo>
                    <a:lnTo>
                      <a:pt x="252" y="150"/>
                    </a:lnTo>
                    <a:lnTo>
                      <a:pt x="244" y="144"/>
                    </a:lnTo>
                    <a:lnTo>
                      <a:pt x="237" y="137"/>
                    </a:lnTo>
                    <a:lnTo>
                      <a:pt x="232" y="130"/>
                    </a:lnTo>
                    <a:lnTo>
                      <a:pt x="231" y="121"/>
                    </a:lnTo>
                    <a:lnTo>
                      <a:pt x="233" y="110"/>
                    </a:lnTo>
                    <a:lnTo>
                      <a:pt x="240" y="98"/>
                    </a:lnTo>
                    <a:lnTo>
                      <a:pt x="230" y="97"/>
                    </a:lnTo>
                    <a:lnTo>
                      <a:pt x="221" y="93"/>
                    </a:lnTo>
                    <a:lnTo>
                      <a:pt x="216" y="89"/>
                    </a:lnTo>
                    <a:lnTo>
                      <a:pt x="213" y="82"/>
                    </a:lnTo>
                    <a:lnTo>
                      <a:pt x="211" y="74"/>
                    </a:lnTo>
                    <a:lnTo>
                      <a:pt x="214" y="63"/>
                    </a:lnTo>
                    <a:lnTo>
                      <a:pt x="217" y="51"/>
                    </a:lnTo>
                    <a:lnTo>
                      <a:pt x="224" y="37"/>
                    </a:lnTo>
                    <a:lnTo>
                      <a:pt x="213" y="38"/>
                    </a:lnTo>
                    <a:lnTo>
                      <a:pt x="201" y="37"/>
                    </a:lnTo>
                    <a:lnTo>
                      <a:pt x="191" y="33"/>
                    </a:lnTo>
                    <a:lnTo>
                      <a:pt x="181" y="28"/>
                    </a:lnTo>
                    <a:lnTo>
                      <a:pt x="173" y="21"/>
                    </a:lnTo>
                    <a:lnTo>
                      <a:pt x="168" y="14"/>
                    </a:lnTo>
                    <a:lnTo>
                      <a:pt x="163" y="7"/>
                    </a:lnTo>
                    <a:lnTo>
                      <a:pt x="162" y="0"/>
                    </a:lnTo>
                    <a:lnTo>
                      <a:pt x="154" y="6"/>
                    </a:lnTo>
                    <a:lnTo>
                      <a:pt x="145" y="10"/>
                    </a:lnTo>
                    <a:lnTo>
                      <a:pt x="135" y="15"/>
                    </a:lnTo>
                    <a:lnTo>
                      <a:pt x="126" y="17"/>
                    </a:lnTo>
                    <a:lnTo>
                      <a:pt x="116" y="17"/>
                    </a:lnTo>
                    <a:lnTo>
                      <a:pt x="105" y="16"/>
                    </a:lnTo>
                    <a:lnTo>
                      <a:pt x="95" y="12"/>
                    </a:lnTo>
                    <a:lnTo>
                      <a:pt x="85" y="5"/>
                    </a:lnTo>
                    <a:lnTo>
                      <a:pt x="85" y="14"/>
                    </a:lnTo>
                    <a:lnTo>
                      <a:pt x="84" y="22"/>
                    </a:lnTo>
                    <a:lnTo>
                      <a:pt x="79" y="30"/>
                    </a:lnTo>
                    <a:lnTo>
                      <a:pt x="73" y="38"/>
                    </a:lnTo>
                    <a:lnTo>
                      <a:pt x="65" y="44"/>
                    </a:lnTo>
                    <a:lnTo>
                      <a:pt x="57" y="48"/>
                    </a:lnTo>
                    <a:lnTo>
                      <a:pt x="48" y="52"/>
                    </a:lnTo>
                    <a:lnTo>
                      <a:pt x="39" y="52"/>
                    </a:lnTo>
                    <a:lnTo>
                      <a:pt x="46" y="67"/>
                    </a:lnTo>
                    <a:lnTo>
                      <a:pt x="46" y="83"/>
                    </a:lnTo>
                    <a:lnTo>
                      <a:pt x="36" y="97"/>
                    </a:lnTo>
                    <a:lnTo>
                      <a:pt x="20" y="105"/>
                    </a:lnTo>
                    <a:lnTo>
                      <a:pt x="25" y="113"/>
                    </a:lnTo>
                    <a:lnTo>
                      <a:pt x="28" y="122"/>
                    </a:lnTo>
                    <a:lnTo>
                      <a:pt x="29" y="131"/>
                    </a:lnTo>
                    <a:lnTo>
                      <a:pt x="29" y="139"/>
                    </a:lnTo>
                    <a:lnTo>
                      <a:pt x="26" y="147"/>
                    </a:lnTo>
                    <a:lnTo>
                      <a:pt x="19" y="153"/>
                    </a:lnTo>
                    <a:lnTo>
                      <a:pt x="11" y="158"/>
                    </a:lnTo>
                    <a:lnTo>
                      <a:pt x="0" y="160"/>
                    </a:lnTo>
                    <a:close/>
                  </a:path>
                </a:pathLst>
              </a:custGeom>
              <a:solidFill>
                <a:srgbClr val="FFF9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4" name="Freeform 632"/>
              <p:cNvSpPr>
                <a:spLocks/>
              </p:cNvSpPr>
              <p:nvPr/>
            </p:nvSpPr>
            <p:spPr bwMode="auto">
              <a:xfrm>
                <a:off x="1705" y="3149"/>
                <a:ext cx="140" cy="6"/>
              </a:xfrm>
              <a:custGeom>
                <a:avLst/>
                <a:gdLst>
                  <a:gd name="T0" fmla="*/ 68 w 278"/>
                  <a:gd name="T1" fmla="*/ 3 h 12"/>
                  <a:gd name="T2" fmla="*/ 69 w 278"/>
                  <a:gd name="T3" fmla="*/ 0 h 12"/>
                  <a:gd name="T4" fmla="*/ 0 w 278"/>
                  <a:gd name="T5" fmla="*/ 0 h 12"/>
                  <a:gd name="T6" fmla="*/ 0 w 278"/>
                  <a:gd name="T7" fmla="*/ 3 h 12"/>
                  <a:gd name="T8" fmla="*/ 69 w 278"/>
                  <a:gd name="T9" fmla="*/ 3 h 12"/>
                  <a:gd name="T10" fmla="*/ 69 w 278"/>
                  <a:gd name="T11" fmla="*/ 1 h 12"/>
                  <a:gd name="T12" fmla="*/ 69 w 278"/>
                  <a:gd name="T13" fmla="*/ 3 h 12"/>
                  <a:gd name="T14" fmla="*/ 70 w 278"/>
                  <a:gd name="T15" fmla="*/ 3 h 12"/>
                  <a:gd name="T16" fmla="*/ 71 w 278"/>
                  <a:gd name="T17" fmla="*/ 2 h 12"/>
                  <a:gd name="T18" fmla="*/ 70 w 278"/>
                  <a:gd name="T19" fmla="*/ 1 h 12"/>
                  <a:gd name="T20" fmla="*/ 69 w 278"/>
                  <a:gd name="T21" fmla="*/ 0 h 12"/>
                  <a:gd name="T22" fmla="*/ 68 w 278"/>
                  <a:gd name="T23" fmla="*/ 3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78" h="12">
                    <a:moveTo>
                      <a:pt x="270" y="11"/>
                    </a:moveTo>
                    <a:lnTo>
                      <a:pt x="272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272" y="12"/>
                    </a:lnTo>
                    <a:lnTo>
                      <a:pt x="275" y="1"/>
                    </a:lnTo>
                    <a:lnTo>
                      <a:pt x="272" y="12"/>
                    </a:lnTo>
                    <a:lnTo>
                      <a:pt x="276" y="9"/>
                    </a:lnTo>
                    <a:lnTo>
                      <a:pt x="278" y="6"/>
                    </a:lnTo>
                    <a:lnTo>
                      <a:pt x="276" y="2"/>
                    </a:lnTo>
                    <a:lnTo>
                      <a:pt x="272" y="0"/>
                    </a:lnTo>
                    <a:lnTo>
                      <a:pt x="270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5" name="Freeform 633"/>
              <p:cNvSpPr>
                <a:spLocks/>
              </p:cNvSpPr>
              <p:nvPr/>
            </p:nvSpPr>
            <p:spPr bwMode="auto">
              <a:xfrm>
                <a:off x="1818" y="3119"/>
                <a:ext cx="25" cy="35"/>
              </a:xfrm>
              <a:custGeom>
                <a:avLst/>
                <a:gdLst>
                  <a:gd name="T0" fmla="*/ 4 w 50"/>
                  <a:gd name="T1" fmla="*/ 2 h 72"/>
                  <a:gd name="T2" fmla="*/ 3 w 50"/>
                  <a:gd name="T3" fmla="*/ 0 h 72"/>
                  <a:gd name="T4" fmla="*/ 1 w 50"/>
                  <a:gd name="T5" fmla="*/ 4 h 72"/>
                  <a:gd name="T6" fmla="*/ 0 w 50"/>
                  <a:gd name="T7" fmla="*/ 7 h 72"/>
                  <a:gd name="T8" fmla="*/ 1 w 50"/>
                  <a:gd name="T9" fmla="*/ 9 h 72"/>
                  <a:gd name="T10" fmla="*/ 2 w 50"/>
                  <a:gd name="T11" fmla="*/ 11 h 72"/>
                  <a:gd name="T12" fmla="*/ 4 w 50"/>
                  <a:gd name="T13" fmla="*/ 13 h 72"/>
                  <a:gd name="T14" fmla="*/ 6 w 50"/>
                  <a:gd name="T15" fmla="*/ 15 h 72"/>
                  <a:gd name="T16" fmla="*/ 9 w 50"/>
                  <a:gd name="T17" fmla="*/ 16 h 72"/>
                  <a:gd name="T18" fmla="*/ 12 w 50"/>
                  <a:gd name="T19" fmla="*/ 17 h 72"/>
                  <a:gd name="T20" fmla="*/ 13 w 50"/>
                  <a:gd name="T21" fmla="*/ 15 h 72"/>
                  <a:gd name="T22" fmla="*/ 10 w 50"/>
                  <a:gd name="T23" fmla="*/ 14 h 72"/>
                  <a:gd name="T24" fmla="*/ 8 w 50"/>
                  <a:gd name="T25" fmla="*/ 12 h 72"/>
                  <a:gd name="T26" fmla="*/ 6 w 50"/>
                  <a:gd name="T27" fmla="*/ 11 h 72"/>
                  <a:gd name="T28" fmla="*/ 4 w 50"/>
                  <a:gd name="T29" fmla="*/ 9 h 72"/>
                  <a:gd name="T30" fmla="*/ 3 w 50"/>
                  <a:gd name="T31" fmla="*/ 9 h 72"/>
                  <a:gd name="T32" fmla="*/ 3 w 50"/>
                  <a:gd name="T33" fmla="*/ 7 h 72"/>
                  <a:gd name="T34" fmla="*/ 4 w 50"/>
                  <a:gd name="T35" fmla="*/ 4 h 72"/>
                  <a:gd name="T36" fmla="*/ 5 w 50"/>
                  <a:gd name="T37" fmla="*/ 1 h 72"/>
                  <a:gd name="T38" fmla="*/ 4 w 50"/>
                  <a:gd name="T39" fmla="*/ 0 h 72"/>
                  <a:gd name="T40" fmla="*/ 5 w 50"/>
                  <a:gd name="T41" fmla="*/ 1 h 72"/>
                  <a:gd name="T42" fmla="*/ 5 w 50"/>
                  <a:gd name="T43" fmla="*/ 1 h 72"/>
                  <a:gd name="T44" fmla="*/ 5 w 50"/>
                  <a:gd name="T45" fmla="*/ 0 h 72"/>
                  <a:gd name="T46" fmla="*/ 4 w 50"/>
                  <a:gd name="T47" fmla="*/ 0 h 72"/>
                  <a:gd name="T48" fmla="*/ 3 w 50"/>
                  <a:gd name="T49" fmla="*/ 0 h 72"/>
                  <a:gd name="T50" fmla="*/ 4 w 50"/>
                  <a:gd name="T51" fmla="*/ 2 h 7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50" h="72">
                    <a:moveTo>
                      <a:pt x="15" y="9"/>
                    </a:moveTo>
                    <a:lnTo>
                      <a:pt x="11" y="2"/>
                    </a:lnTo>
                    <a:lnTo>
                      <a:pt x="4" y="16"/>
                    </a:lnTo>
                    <a:lnTo>
                      <a:pt x="0" y="28"/>
                    </a:lnTo>
                    <a:lnTo>
                      <a:pt x="3" y="38"/>
                    </a:lnTo>
                    <a:lnTo>
                      <a:pt x="8" y="47"/>
                    </a:lnTo>
                    <a:lnTo>
                      <a:pt x="15" y="54"/>
                    </a:lnTo>
                    <a:lnTo>
                      <a:pt x="24" y="61"/>
                    </a:lnTo>
                    <a:lnTo>
                      <a:pt x="35" y="67"/>
                    </a:lnTo>
                    <a:lnTo>
                      <a:pt x="45" y="72"/>
                    </a:lnTo>
                    <a:lnTo>
                      <a:pt x="50" y="62"/>
                    </a:lnTo>
                    <a:lnTo>
                      <a:pt x="39" y="58"/>
                    </a:lnTo>
                    <a:lnTo>
                      <a:pt x="29" y="52"/>
                    </a:lnTo>
                    <a:lnTo>
                      <a:pt x="22" y="47"/>
                    </a:lnTo>
                    <a:lnTo>
                      <a:pt x="15" y="40"/>
                    </a:lnTo>
                    <a:lnTo>
                      <a:pt x="12" y="36"/>
                    </a:lnTo>
                    <a:lnTo>
                      <a:pt x="12" y="28"/>
                    </a:lnTo>
                    <a:lnTo>
                      <a:pt x="13" y="19"/>
                    </a:lnTo>
                    <a:lnTo>
                      <a:pt x="20" y="7"/>
                    </a:lnTo>
                    <a:lnTo>
                      <a:pt x="15" y="0"/>
                    </a:lnTo>
                    <a:lnTo>
                      <a:pt x="20" y="7"/>
                    </a:lnTo>
                    <a:lnTo>
                      <a:pt x="20" y="4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11" y="2"/>
                    </a:lnTo>
                    <a:lnTo>
                      <a:pt x="15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6" name="Freeform 634"/>
              <p:cNvSpPr>
                <a:spLocks/>
              </p:cNvSpPr>
              <p:nvPr/>
            </p:nvSpPr>
            <p:spPr bwMode="auto">
              <a:xfrm>
                <a:off x="1809" y="3088"/>
                <a:ext cx="17" cy="35"/>
              </a:xfrm>
              <a:custGeom>
                <a:avLst/>
                <a:gdLst>
                  <a:gd name="T0" fmla="*/ 5 w 33"/>
                  <a:gd name="T1" fmla="*/ 3 h 70"/>
                  <a:gd name="T2" fmla="*/ 3 w 33"/>
                  <a:gd name="T3" fmla="*/ 1 h 70"/>
                  <a:gd name="T4" fmla="*/ 2 w 33"/>
                  <a:gd name="T5" fmla="*/ 5 h 70"/>
                  <a:gd name="T6" fmla="*/ 1 w 33"/>
                  <a:gd name="T7" fmla="*/ 8 h 70"/>
                  <a:gd name="T8" fmla="*/ 0 w 33"/>
                  <a:gd name="T9" fmla="*/ 11 h 70"/>
                  <a:gd name="T10" fmla="*/ 1 w 33"/>
                  <a:gd name="T11" fmla="*/ 13 h 70"/>
                  <a:gd name="T12" fmla="*/ 1 w 33"/>
                  <a:gd name="T13" fmla="*/ 15 h 70"/>
                  <a:gd name="T14" fmla="*/ 3 w 33"/>
                  <a:gd name="T15" fmla="*/ 17 h 70"/>
                  <a:gd name="T16" fmla="*/ 6 w 33"/>
                  <a:gd name="T17" fmla="*/ 18 h 70"/>
                  <a:gd name="T18" fmla="*/ 9 w 33"/>
                  <a:gd name="T19" fmla="*/ 18 h 70"/>
                  <a:gd name="T20" fmla="*/ 9 w 33"/>
                  <a:gd name="T21" fmla="*/ 16 h 70"/>
                  <a:gd name="T22" fmla="*/ 6 w 33"/>
                  <a:gd name="T23" fmla="*/ 15 h 70"/>
                  <a:gd name="T24" fmla="*/ 4 w 33"/>
                  <a:gd name="T25" fmla="*/ 15 h 70"/>
                  <a:gd name="T26" fmla="*/ 4 w 33"/>
                  <a:gd name="T27" fmla="*/ 14 h 70"/>
                  <a:gd name="T28" fmla="*/ 3 w 33"/>
                  <a:gd name="T29" fmla="*/ 13 h 70"/>
                  <a:gd name="T30" fmla="*/ 3 w 33"/>
                  <a:gd name="T31" fmla="*/ 11 h 70"/>
                  <a:gd name="T32" fmla="*/ 3 w 33"/>
                  <a:gd name="T33" fmla="*/ 8 h 70"/>
                  <a:gd name="T34" fmla="*/ 4 w 33"/>
                  <a:gd name="T35" fmla="*/ 5 h 70"/>
                  <a:gd name="T36" fmla="*/ 6 w 33"/>
                  <a:gd name="T37" fmla="*/ 2 h 70"/>
                  <a:gd name="T38" fmla="*/ 4 w 33"/>
                  <a:gd name="T39" fmla="*/ 0 h 70"/>
                  <a:gd name="T40" fmla="*/ 6 w 33"/>
                  <a:gd name="T41" fmla="*/ 2 h 70"/>
                  <a:gd name="T42" fmla="*/ 6 w 33"/>
                  <a:gd name="T43" fmla="*/ 1 h 70"/>
                  <a:gd name="T44" fmla="*/ 5 w 33"/>
                  <a:gd name="T45" fmla="*/ 0 h 70"/>
                  <a:gd name="T46" fmla="*/ 4 w 33"/>
                  <a:gd name="T47" fmla="*/ 0 h 70"/>
                  <a:gd name="T48" fmla="*/ 3 w 33"/>
                  <a:gd name="T49" fmla="*/ 1 h 70"/>
                  <a:gd name="T50" fmla="*/ 5 w 33"/>
                  <a:gd name="T51" fmla="*/ 3 h 7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3" h="70">
                    <a:moveTo>
                      <a:pt x="18" y="9"/>
                    </a:moveTo>
                    <a:lnTo>
                      <a:pt x="12" y="3"/>
                    </a:lnTo>
                    <a:lnTo>
                      <a:pt x="6" y="17"/>
                    </a:lnTo>
                    <a:lnTo>
                      <a:pt x="2" y="30"/>
                    </a:lnTo>
                    <a:lnTo>
                      <a:pt x="0" y="42"/>
                    </a:lnTo>
                    <a:lnTo>
                      <a:pt x="1" y="51"/>
                    </a:lnTo>
                    <a:lnTo>
                      <a:pt x="4" y="59"/>
                    </a:lnTo>
                    <a:lnTo>
                      <a:pt x="11" y="66"/>
                    </a:lnTo>
                    <a:lnTo>
                      <a:pt x="22" y="69"/>
                    </a:lnTo>
                    <a:lnTo>
                      <a:pt x="33" y="70"/>
                    </a:lnTo>
                    <a:lnTo>
                      <a:pt x="33" y="61"/>
                    </a:lnTo>
                    <a:lnTo>
                      <a:pt x="24" y="60"/>
                    </a:lnTo>
                    <a:lnTo>
                      <a:pt x="16" y="57"/>
                    </a:lnTo>
                    <a:lnTo>
                      <a:pt x="14" y="54"/>
                    </a:lnTo>
                    <a:lnTo>
                      <a:pt x="10" y="49"/>
                    </a:lnTo>
                    <a:lnTo>
                      <a:pt x="9" y="42"/>
                    </a:lnTo>
                    <a:lnTo>
                      <a:pt x="11" y="32"/>
                    </a:lnTo>
                    <a:lnTo>
                      <a:pt x="15" y="20"/>
                    </a:lnTo>
                    <a:lnTo>
                      <a:pt x="22" y="7"/>
                    </a:lnTo>
                    <a:lnTo>
                      <a:pt x="16" y="0"/>
                    </a:lnTo>
                    <a:lnTo>
                      <a:pt x="22" y="7"/>
                    </a:lnTo>
                    <a:lnTo>
                      <a:pt x="22" y="4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12" y="3"/>
                    </a:lnTo>
                    <a:lnTo>
                      <a:pt x="18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7" name="Freeform 635"/>
              <p:cNvSpPr>
                <a:spLocks/>
              </p:cNvSpPr>
              <p:nvPr/>
            </p:nvSpPr>
            <p:spPr bwMode="auto">
              <a:xfrm>
                <a:off x="1784" y="3069"/>
                <a:ext cx="34" cy="25"/>
              </a:xfrm>
              <a:custGeom>
                <a:avLst/>
                <a:gdLst>
                  <a:gd name="T0" fmla="*/ 2 w 69"/>
                  <a:gd name="T1" fmla="*/ 3 h 50"/>
                  <a:gd name="T2" fmla="*/ 0 w 69"/>
                  <a:gd name="T3" fmla="*/ 2 h 50"/>
                  <a:gd name="T4" fmla="*/ 0 w 69"/>
                  <a:gd name="T5" fmla="*/ 4 h 50"/>
                  <a:gd name="T6" fmla="*/ 2 w 69"/>
                  <a:gd name="T7" fmla="*/ 6 h 50"/>
                  <a:gd name="T8" fmla="*/ 3 w 69"/>
                  <a:gd name="T9" fmla="*/ 8 h 50"/>
                  <a:gd name="T10" fmla="*/ 5 w 69"/>
                  <a:gd name="T11" fmla="*/ 10 h 50"/>
                  <a:gd name="T12" fmla="*/ 8 w 69"/>
                  <a:gd name="T13" fmla="*/ 11 h 50"/>
                  <a:gd name="T14" fmla="*/ 11 w 69"/>
                  <a:gd name="T15" fmla="*/ 12 h 50"/>
                  <a:gd name="T16" fmla="*/ 14 w 69"/>
                  <a:gd name="T17" fmla="*/ 13 h 50"/>
                  <a:gd name="T18" fmla="*/ 17 w 69"/>
                  <a:gd name="T19" fmla="*/ 12 h 50"/>
                  <a:gd name="T20" fmla="*/ 16 w 69"/>
                  <a:gd name="T21" fmla="*/ 10 h 50"/>
                  <a:gd name="T22" fmla="*/ 14 w 69"/>
                  <a:gd name="T23" fmla="*/ 10 h 50"/>
                  <a:gd name="T24" fmla="*/ 11 w 69"/>
                  <a:gd name="T25" fmla="*/ 10 h 50"/>
                  <a:gd name="T26" fmla="*/ 9 w 69"/>
                  <a:gd name="T27" fmla="*/ 9 h 50"/>
                  <a:gd name="T28" fmla="*/ 7 w 69"/>
                  <a:gd name="T29" fmla="*/ 8 h 50"/>
                  <a:gd name="T30" fmla="*/ 5 w 69"/>
                  <a:gd name="T31" fmla="*/ 6 h 50"/>
                  <a:gd name="T32" fmla="*/ 3 w 69"/>
                  <a:gd name="T33" fmla="*/ 5 h 50"/>
                  <a:gd name="T34" fmla="*/ 3 w 69"/>
                  <a:gd name="T35" fmla="*/ 3 h 50"/>
                  <a:gd name="T36" fmla="*/ 3 w 69"/>
                  <a:gd name="T37" fmla="*/ 2 h 50"/>
                  <a:gd name="T38" fmla="*/ 0 w 69"/>
                  <a:gd name="T39" fmla="*/ 1 h 50"/>
                  <a:gd name="T40" fmla="*/ 3 w 69"/>
                  <a:gd name="T41" fmla="*/ 2 h 50"/>
                  <a:gd name="T42" fmla="*/ 2 w 69"/>
                  <a:gd name="T43" fmla="*/ 1 h 50"/>
                  <a:gd name="T44" fmla="*/ 1 w 69"/>
                  <a:gd name="T45" fmla="*/ 0 h 50"/>
                  <a:gd name="T46" fmla="*/ 0 w 69"/>
                  <a:gd name="T47" fmla="*/ 1 h 50"/>
                  <a:gd name="T48" fmla="*/ 0 w 69"/>
                  <a:gd name="T49" fmla="*/ 2 h 50"/>
                  <a:gd name="T50" fmla="*/ 2 w 69"/>
                  <a:gd name="T51" fmla="*/ 3 h 5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69" h="50">
                    <a:moveTo>
                      <a:pt x="9" y="9"/>
                    </a:moveTo>
                    <a:lnTo>
                      <a:pt x="0" y="6"/>
                    </a:lnTo>
                    <a:lnTo>
                      <a:pt x="2" y="14"/>
                    </a:lnTo>
                    <a:lnTo>
                      <a:pt x="8" y="22"/>
                    </a:lnTo>
                    <a:lnTo>
                      <a:pt x="14" y="30"/>
                    </a:lnTo>
                    <a:lnTo>
                      <a:pt x="23" y="38"/>
                    </a:lnTo>
                    <a:lnTo>
                      <a:pt x="32" y="44"/>
                    </a:lnTo>
                    <a:lnTo>
                      <a:pt x="44" y="47"/>
                    </a:lnTo>
                    <a:lnTo>
                      <a:pt x="57" y="50"/>
                    </a:lnTo>
                    <a:lnTo>
                      <a:pt x="69" y="47"/>
                    </a:lnTo>
                    <a:lnTo>
                      <a:pt x="67" y="38"/>
                    </a:lnTo>
                    <a:lnTo>
                      <a:pt x="57" y="38"/>
                    </a:lnTo>
                    <a:lnTo>
                      <a:pt x="46" y="38"/>
                    </a:lnTo>
                    <a:lnTo>
                      <a:pt x="37" y="35"/>
                    </a:lnTo>
                    <a:lnTo>
                      <a:pt x="28" y="29"/>
                    </a:lnTo>
                    <a:lnTo>
                      <a:pt x="21" y="23"/>
                    </a:lnTo>
                    <a:lnTo>
                      <a:pt x="15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2" y="3"/>
                    </a:lnTo>
                    <a:lnTo>
                      <a:pt x="12" y="6"/>
                    </a:lnTo>
                    <a:lnTo>
                      <a:pt x="9" y="3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9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8" name="Freeform 636"/>
              <p:cNvSpPr>
                <a:spLocks/>
              </p:cNvSpPr>
              <p:nvPr/>
            </p:nvSpPr>
            <p:spPr bwMode="auto">
              <a:xfrm>
                <a:off x="1746" y="3070"/>
                <a:ext cx="42" cy="14"/>
              </a:xfrm>
              <a:custGeom>
                <a:avLst/>
                <a:gdLst>
                  <a:gd name="T0" fmla="*/ 2 w 85"/>
                  <a:gd name="T1" fmla="*/ 2 h 26"/>
                  <a:gd name="T2" fmla="*/ 0 w 85"/>
                  <a:gd name="T3" fmla="*/ 3 h 26"/>
                  <a:gd name="T4" fmla="*/ 3 w 85"/>
                  <a:gd name="T5" fmla="*/ 5 h 26"/>
                  <a:gd name="T6" fmla="*/ 6 w 85"/>
                  <a:gd name="T7" fmla="*/ 7 h 26"/>
                  <a:gd name="T8" fmla="*/ 9 w 85"/>
                  <a:gd name="T9" fmla="*/ 8 h 26"/>
                  <a:gd name="T10" fmla="*/ 11 w 85"/>
                  <a:gd name="T11" fmla="*/ 7 h 26"/>
                  <a:gd name="T12" fmla="*/ 14 w 85"/>
                  <a:gd name="T13" fmla="*/ 6 h 26"/>
                  <a:gd name="T14" fmla="*/ 16 w 85"/>
                  <a:gd name="T15" fmla="*/ 5 h 26"/>
                  <a:gd name="T16" fmla="*/ 19 w 85"/>
                  <a:gd name="T17" fmla="*/ 4 h 26"/>
                  <a:gd name="T18" fmla="*/ 21 w 85"/>
                  <a:gd name="T19" fmla="*/ 2 h 26"/>
                  <a:gd name="T20" fmla="*/ 19 w 85"/>
                  <a:gd name="T21" fmla="*/ 0 h 26"/>
                  <a:gd name="T22" fmla="*/ 18 w 85"/>
                  <a:gd name="T23" fmla="*/ 1 h 26"/>
                  <a:gd name="T24" fmla="*/ 15 w 85"/>
                  <a:gd name="T25" fmla="*/ 3 h 26"/>
                  <a:gd name="T26" fmla="*/ 13 w 85"/>
                  <a:gd name="T27" fmla="*/ 4 h 26"/>
                  <a:gd name="T28" fmla="*/ 11 w 85"/>
                  <a:gd name="T29" fmla="*/ 5 h 26"/>
                  <a:gd name="T30" fmla="*/ 9 w 85"/>
                  <a:gd name="T31" fmla="*/ 4 h 26"/>
                  <a:gd name="T32" fmla="*/ 6 w 85"/>
                  <a:gd name="T33" fmla="*/ 4 h 26"/>
                  <a:gd name="T34" fmla="*/ 4 w 85"/>
                  <a:gd name="T35" fmla="*/ 3 h 26"/>
                  <a:gd name="T36" fmla="*/ 2 w 85"/>
                  <a:gd name="T37" fmla="*/ 1 h 26"/>
                  <a:gd name="T38" fmla="*/ 0 w 85"/>
                  <a:gd name="T39" fmla="*/ 2 h 26"/>
                  <a:gd name="T40" fmla="*/ 2 w 85"/>
                  <a:gd name="T41" fmla="*/ 1 h 26"/>
                  <a:gd name="T42" fmla="*/ 1 w 85"/>
                  <a:gd name="T43" fmla="*/ 1 h 26"/>
                  <a:gd name="T44" fmla="*/ 0 w 85"/>
                  <a:gd name="T45" fmla="*/ 1 h 26"/>
                  <a:gd name="T46" fmla="*/ 0 w 85"/>
                  <a:gd name="T47" fmla="*/ 2 h 26"/>
                  <a:gd name="T48" fmla="*/ 0 w 85"/>
                  <a:gd name="T49" fmla="*/ 3 h 26"/>
                  <a:gd name="T50" fmla="*/ 2 w 85"/>
                  <a:gd name="T51" fmla="*/ 2 h 2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85" h="26">
                    <a:moveTo>
                      <a:pt x="9" y="8"/>
                    </a:moveTo>
                    <a:lnTo>
                      <a:pt x="1" y="11"/>
                    </a:lnTo>
                    <a:lnTo>
                      <a:pt x="13" y="19"/>
                    </a:lnTo>
                    <a:lnTo>
                      <a:pt x="24" y="24"/>
                    </a:lnTo>
                    <a:lnTo>
                      <a:pt x="36" y="26"/>
                    </a:lnTo>
                    <a:lnTo>
                      <a:pt x="46" y="25"/>
                    </a:lnTo>
                    <a:lnTo>
                      <a:pt x="57" y="23"/>
                    </a:lnTo>
                    <a:lnTo>
                      <a:pt x="67" y="18"/>
                    </a:lnTo>
                    <a:lnTo>
                      <a:pt x="76" y="13"/>
                    </a:lnTo>
                    <a:lnTo>
                      <a:pt x="85" y="6"/>
                    </a:lnTo>
                    <a:lnTo>
                      <a:pt x="78" y="0"/>
                    </a:lnTo>
                    <a:lnTo>
                      <a:pt x="72" y="4"/>
                    </a:lnTo>
                    <a:lnTo>
                      <a:pt x="62" y="9"/>
                    </a:lnTo>
                    <a:lnTo>
                      <a:pt x="54" y="13"/>
                    </a:lnTo>
                    <a:lnTo>
                      <a:pt x="46" y="16"/>
                    </a:lnTo>
                    <a:lnTo>
                      <a:pt x="36" y="15"/>
                    </a:lnTo>
                    <a:lnTo>
                      <a:pt x="27" y="15"/>
                    </a:lnTo>
                    <a:lnTo>
                      <a:pt x="17" y="10"/>
                    </a:lnTo>
                    <a:lnTo>
                      <a:pt x="8" y="4"/>
                    </a:lnTo>
                    <a:lnTo>
                      <a:pt x="0" y="8"/>
                    </a:lnTo>
                    <a:lnTo>
                      <a:pt x="8" y="4"/>
                    </a:lnTo>
                    <a:lnTo>
                      <a:pt x="5" y="3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1" y="11"/>
                    </a:lnTo>
                    <a:lnTo>
                      <a:pt x="9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29" name="Freeform 637"/>
              <p:cNvSpPr>
                <a:spLocks/>
              </p:cNvSpPr>
              <p:nvPr/>
            </p:nvSpPr>
            <p:spPr bwMode="auto">
              <a:xfrm>
                <a:off x="1723" y="3074"/>
                <a:ext cx="27" cy="26"/>
              </a:xfrm>
              <a:custGeom>
                <a:avLst/>
                <a:gdLst>
                  <a:gd name="T0" fmla="*/ 2 w 55"/>
                  <a:gd name="T1" fmla="*/ 11 h 51"/>
                  <a:gd name="T2" fmla="*/ 1 w 55"/>
                  <a:gd name="T3" fmla="*/ 13 h 51"/>
                  <a:gd name="T4" fmla="*/ 3 w 55"/>
                  <a:gd name="T5" fmla="*/ 13 h 51"/>
                  <a:gd name="T6" fmla="*/ 6 w 55"/>
                  <a:gd name="T7" fmla="*/ 12 h 51"/>
                  <a:gd name="T8" fmla="*/ 8 w 55"/>
                  <a:gd name="T9" fmla="*/ 11 h 51"/>
                  <a:gd name="T10" fmla="*/ 10 w 55"/>
                  <a:gd name="T11" fmla="*/ 9 h 51"/>
                  <a:gd name="T12" fmla="*/ 12 w 55"/>
                  <a:gd name="T13" fmla="*/ 7 h 51"/>
                  <a:gd name="T14" fmla="*/ 13 w 55"/>
                  <a:gd name="T15" fmla="*/ 5 h 51"/>
                  <a:gd name="T16" fmla="*/ 13 w 55"/>
                  <a:gd name="T17" fmla="*/ 3 h 51"/>
                  <a:gd name="T18" fmla="*/ 13 w 55"/>
                  <a:gd name="T19" fmla="*/ 0 h 51"/>
                  <a:gd name="T20" fmla="*/ 11 w 55"/>
                  <a:gd name="T21" fmla="*/ 0 h 51"/>
                  <a:gd name="T22" fmla="*/ 11 w 55"/>
                  <a:gd name="T23" fmla="*/ 3 h 51"/>
                  <a:gd name="T24" fmla="*/ 11 w 55"/>
                  <a:gd name="T25" fmla="*/ 4 h 51"/>
                  <a:gd name="T26" fmla="*/ 10 w 55"/>
                  <a:gd name="T27" fmla="*/ 6 h 51"/>
                  <a:gd name="T28" fmla="*/ 9 w 55"/>
                  <a:gd name="T29" fmla="*/ 8 h 51"/>
                  <a:gd name="T30" fmla="*/ 7 w 55"/>
                  <a:gd name="T31" fmla="*/ 9 h 51"/>
                  <a:gd name="T32" fmla="*/ 5 w 55"/>
                  <a:gd name="T33" fmla="*/ 10 h 51"/>
                  <a:gd name="T34" fmla="*/ 3 w 55"/>
                  <a:gd name="T35" fmla="*/ 11 h 51"/>
                  <a:gd name="T36" fmla="*/ 1 w 55"/>
                  <a:gd name="T37" fmla="*/ 11 h 51"/>
                  <a:gd name="T38" fmla="*/ 0 w 55"/>
                  <a:gd name="T39" fmla="*/ 13 h 51"/>
                  <a:gd name="T40" fmla="*/ 1 w 55"/>
                  <a:gd name="T41" fmla="*/ 11 h 51"/>
                  <a:gd name="T42" fmla="*/ 0 w 55"/>
                  <a:gd name="T43" fmla="*/ 11 h 51"/>
                  <a:gd name="T44" fmla="*/ 0 w 55"/>
                  <a:gd name="T45" fmla="*/ 12 h 51"/>
                  <a:gd name="T46" fmla="*/ 0 w 55"/>
                  <a:gd name="T47" fmla="*/ 13 h 51"/>
                  <a:gd name="T48" fmla="*/ 1 w 55"/>
                  <a:gd name="T49" fmla="*/ 13 h 51"/>
                  <a:gd name="T50" fmla="*/ 2 w 55"/>
                  <a:gd name="T51" fmla="*/ 11 h 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55" h="51">
                    <a:moveTo>
                      <a:pt x="8" y="44"/>
                    </a:moveTo>
                    <a:lnTo>
                      <a:pt x="5" y="51"/>
                    </a:lnTo>
                    <a:lnTo>
                      <a:pt x="14" y="51"/>
                    </a:lnTo>
                    <a:lnTo>
                      <a:pt x="25" y="48"/>
                    </a:lnTo>
                    <a:lnTo>
                      <a:pt x="33" y="43"/>
                    </a:lnTo>
                    <a:lnTo>
                      <a:pt x="43" y="36"/>
                    </a:lnTo>
                    <a:lnTo>
                      <a:pt x="50" y="27"/>
                    </a:lnTo>
                    <a:lnTo>
                      <a:pt x="54" y="18"/>
                    </a:lnTo>
                    <a:lnTo>
                      <a:pt x="55" y="9"/>
                    </a:lnTo>
                    <a:lnTo>
                      <a:pt x="55" y="0"/>
                    </a:lnTo>
                    <a:lnTo>
                      <a:pt x="46" y="0"/>
                    </a:lnTo>
                    <a:lnTo>
                      <a:pt x="46" y="9"/>
                    </a:lnTo>
                    <a:lnTo>
                      <a:pt x="45" y="16"/>
                    </a:lnTo>
                    <a:lnTo>
                      <a:pt x="40" y="23"/>
                    </a:lnTo>
                    <a:lnTo>
                      <a:pt x="36" y="30"/>
                    </a:lnTo>
                    <a:lnTo>
                      <a:pt x="29" y="34"/>
                    </a:lnTo>
                    <a:lnTo>
                      <a:pt x="21" y="39"/>
                    </a:lnTo>
                    <a:lnTo>
                      <a:pt x="14" y="42"/>
                    </a:lnTo>
                    <a:lnTo>
                      <a:pt x="5" y="42"/>
                    </a:lnTo>
                    <a:lnTo>
                      <a:pt x="1" y="49"/>
                    </a:lnTo>
                    <a:lnTo>
                      <a:pt x="5" y="42"/>
                    </a:lnTo>
                    <a:lnTo>
                      <a:pt x="1" y="43"/>
                    </a:lnTo>
                    <a:lnTo>
                      <a:pt x="0" y="47"/>
                    </a:lnTo>
                    <a:lnTo>
                      <a:pt x="1" y="50"/>
                    </a:lnTo>
                    <a:lnTo>
                      <a:pt x="5" y="51"/>
                    </a:lnTo>
                    <a:lnTo>
                      <a:pt x="8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0" name="Freeform 638"/>
              <p:cNvSpPr>
                <a:spLocks/>
              </p:cNvSpPr>
              <p:nvPr/>
            </p:nvSpPr>
            <p:spPr bwMode="auto">
              <a:xfrm>
                <a:off x="1713" y="3097"/>
                <a:ext cx="18" cy="30"/>
              </a:xfrm>
              <a:custGeom>
                <a:avLst/>
                <a:gdLst>
                  <a:gd name="T0" fmla="*/ 2 w 34"/>
                  <a:gd name="T1" fmla="*/ 13 h 60"/>
                  <a:gd name="T2" fmla="*/ 1 w 34"/>
                  <a:gd name="T3" fmla="*/ 15 h 60"/>
                  <a:gd name="T4" fmla="*/ 7 w 34"/>
                  <a:gd name="T5" fmla="*/ 13 h 60"/>
                  <a:gd name="T6" fmla="*/ 10 w 34"/>
                  <a:gd name="T7" fmla="*/ 9 h 60"/>
                  <a:gd name="T8" fmla="*/ 10 w 34"/>
                  <a:gd name="T9" fmla="*/ 5 h 60"/>
                  <a:gd name="T10" fmla="*/ 7 w 34"/>
                  <a:gd name="T11" fmla="*/ 0 h 60"/>
                  <a:gd name="T12" fmla="*/ 5 w 34"/>
                  <a:gd name="T13" fmla="*/ 2 h 60"/>
                  <a:gd name="T14" fmla="*/ 7 w 34"/>
                  <a:gd name="T15" fmla="*/ 5 h 60"/>
                  <a:gd name="T16" fmla="*/ 7 w 34"/>
                  <a:gd name="T17" fmla="*/ 9 h 60"/>
                  <a:gd name="T18" fmla="*/ 5 w 34"/>
                  <a:gd name="T19" fmla="*/ 11 h 60"/>
                  <a:gd name="T20" fmla="*/ 1 w 34"/>
                  <a:gd name="T21" fmla="*/ 13 h 60"/>
                  <a:gd name="T22" fmla="*/ 1 w 34"/>
                  <a:gd name="T23" fmla="*/ 15 h 60"/>
                  <a:gd name="T24" fmla="*/ 1 w 34"/>
                  <a:gd name="T25" fmla="*/ 13 h 60"/>
                  <a:gd name="T26" fmla="*/ 1 w 34"/>
                  <a:gd name="T27" fmla="*/ 13 h 60"/>
                  <a:gd name="T28" fmla="*/ 0 w 34"/>
                  <a:gd name="T29" fmla="*/ 14 h 60"/>
                  <a:gd name="T30" fmla="*/ 1 w 34"/>
                  <a:gd name="T31" fmla="*/ 15 h 60"/>
                  <a:gd name="T32" fmla="*/ 1 w 34"/>
                  <a:gd name="T33" fmla="*/ 15 h 60"/>
                  <a:gd name="T34" fmla="*/ 2 w 34"/>
                  <a:gd name="T35" fmla="*/ 13 h 6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4" h="60">
                    <a:moveTo>
                      <a:pt x="8" y="52"/>
                    </a:moveTo>
                    <a:lnTo>
                      <a:pt x="4" y="60"/>
                    </a:lnTo>
                    <a:lnTo>
                      <a:pt x="24" y="51"/>
                    </a:lnTo>
                    <a:lnTo>
                      <a:pt x="34" y="35"/>
                    </a:lnTo>
                    <a:lnTo>
                      <a:pt x="34" y="17"/>
                    </a:lnTo>
                    <a:lnTo>
                      <a:pt x="26" y="0"/>
                    </a:lnTo>
                    <a:lnTo>
                      <a:pt x="19" y="5"/>
                    </a:lnTo>
                    <a:lnTo>
                      <a:pt x="25" y="19"/>
                    </a:lnTo>
                    <a:lnTo>
                      <a:pt x="25" y="33"/>
                    </a:lnTo>
                    <a:lnTo>
                      <a:pt x="17" y="44"/>
                    </a:lnTo>
                    <a:lnTo>
                      <a:pt x="4" y="51"/>
                    </a:lnTo>
                    <a:lnTo>
                      <a:pt x="1" y="59"/>
                    </a:lnTo>
                    <a:lnTo>
                      <a:pt x="4" y="51"/>
                    </a:lnTo>
                    <a:lnTo>
                      <a:pt x="1" y="52"/>
                    </a:lnTo>
                    <a:lnTo>
                      <a:pt x="0" y="56"/>
                    </a:lnTo>
                    <a:lnTo>
                      <a:pt x="1" y="59"/>
                    </a:lnTo>
                    <a:lnTo>
                      <a:pt x="4" y="60"/>
                    </a:lnTo>
                    <a:lnTo>
                      <a:pt x="8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1" name="Freeform 639"/>
              <p:cNvSpPr>
                <a:spLocks/>
              </p:cNvSpPr>
              <p:nvPr/>
            </p:nvSpPr>
            <p:spPr bwMode="auto">
              <a:xfrm>
                <a:off x="1703" y="3123"/>
                <a:ext cx="20" cy="32"/>
              </a:xfrm>
              <a:custGeom>
                <a:avLst/>
                <a:gdLst>
                  <a:gd name="T0" fmla="*/ 2 w 39"/>
                  <a:gd name="T1" fmla="*/ 13 h 65"/>
                  <a:gd name="T2" fmla="*/ 2 w 39"/>
                  <a:gd name="T3" fmla="*/ 16 h 65"/>
                  <a:gd name="T4" fmla="*/ 5 w 39"/>
                  <a:gd name="T5" fmla="*/ 15 h 65"/>
                  <a:gd name="T6" fmla="*/ 7 w 39"/>
                  <a:gd name="T7" fmla="*/ 14 h 65"/>
                  <a:gd name="T8" fmla="*/ 9 w 39"/>
                  <a:gd name="T9" fmla="*/ 12 h 65"/>
                  <a:gd name="T10" fmla="*/ 10 w 39"/>
                  <a:gd name="T11" fmla="*/ 9 h 65"/>
                  <a:gd name="T12" fmla="*/ 10 w 39"/>
                  <a:gd name="T13" fmla="*/ 7 h 65"/>
                  <a:gd name="T14" fmla="*/ 10 w 39"/>
                  <a:gd name="T15" fmla="*/ 5 h 65"/>
                  <a:gd name="T16" fmla="*/ 9 w 39"/>
                  <a:gd name="T17" fmla="*/ 2 h 65"/>
                  <a:gd name="T18" fmla="*/ 8 w 39"/>
                  <a:gd name="T19" fmla="*/ 0 h 65"/>
                  <a:gd name="T20" fmla="*/ 6 w 39"/>
                  <a:gd name="T21" fmla="*/ 1 h 65"/>
                  <a:gd name="T22" fmla="*/ 7 w 39"/>
                  <a:gd name="T23" fmla="*/ 3 h 65"/>
                  <a:gd name="T24" fmla="*/ 8 w 39"/>
                  <a:gd name="T25" fmla="*/ 5 h 65"/>
                  <a:gd name="T26" fmla="*/ 8 w 39"/>
                  <a:gd name="T27" fmla="*/ 7 h 65"/>
                  <a:gd name="T28" fmla="*/ 8 w 39"/>
                  <a:gd name="T29" fmla="*/ 9 h 65"/>
                  <a:gd name="T30" fmla="*/ 7 w 39"/>
                  <a:gd name="T31" fmla="*/ 11 h 65"/>
                  <a:gd name="T32" fmla="*/ 6 w 39"/>
                  <a:gd name="T33" fmla="*/ 11 h 65"/>
                  <a:gd name="T34" fmla="*/ 4 w 39"/>
                  <a:gd name="T35" fmla="*/ 13 h 65"/>
                  <a:gd name="T36" fmla="*/ 2 w 39"/>
                  <a:gd name="T37" fmla="*/ 13 h 65"/>
                  <a:gd name="T38" fmla="*/ 2 w 39"/>
                  <a:gd name="T39" fmla="*/ 16 h 65"/>
                  <a:gd name="T40" fmla="*/ 2 w 39"/>
                  <a:gd name="T41" fmla="*/ 13 h 65"/>
                  <a:gd name="T42" fmla="*/ 1 w 39"/>
                  <a:gd name="T43" fmla="*/ 13 h 65"/>
                  <a:gd name="T44" fmla="*/ 0 w 39"/>
                  <a:gd name="T45" fmla="*/ 14 h 65"/>
                  <a:gd name="T46" fmla="*/ 1 w 39"/>
                  <a:gd name="T47" fmla="*/ 15 h 65"/>
                  <a:gd name="T48" fmla="*/ 2 w 39"/>
                  <a:gd name="T49" fmla="*/ 16 h 65"/>
                  <a:gd name="T50" fmla="*/ 2 w 39"/>
                  <a:gd name="T51" fmla="*/ 13 h 6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9" h="65">
                    <a:moveTo>
                      <a:pt x="5" y="53"/>
                    </a:moveTo>
                    <a:lnTo>
                      <a:pt x="5" y="64"/>
                    </a:lnTo>
                    <a:lnTo>
                      <a:pt x="17" y="61"/>
                    </a:lnTo>
                    <a:lnTo>
                      <a:pt x="26" y="57"/>
                    </a:lnTo>
                    <a:lnTo>
                      <a:pt x="34" y="49"/>
                    </a:lnTo>
                    <a:lnTo>
                      <a:pt x="39" y="39"/>
                    </a:lnTo>
                    <a:lnTo>
                      <a:pt x="39" y="30"/>
                    </a:lnTo>
                    <a:lnTo>
                      <a:pt x="38" y="20"/>
                    </a:lnTo>
                    <a:lnTo>
                      <a:pt x="34" y="9"/>
                    </a:lnTo>
                    <a:lnTo>
                      <a:pt x="29" y="0"/>
                    </a:lnTo>
                    <a:lnTo>
                      <a:pt x="22" y="7"/>
                    </a:lnTo>
                    <a:lnTo>
                      <a:pt x="25" y="14"/>
                    </a:lnTo>
                    <a:lnTo>
                      <a:pt x="29" y="22"/>
                    </a:lnTo>
                    <a:lnTo>
                      <a:pt x="30" y="30"/>
                    </a:lnTo>
                    <a:lnTo>
                      <a:pt x="30" y="37"/>
                    </a:lnTo>
                    <a:lnTo>
                      <a:pt x="28" y="44"/>
                    </a:lnTo>
                    <a:lnTo>
                      <a:pt x="22" y="47"/>
                    </a:lnTo>
                    <a:lnTo>
                      <a:pt x="15" y="52"/>
                    </a:lnTo>
                    <a:lnTo>
                      <a:pt x="5" y="54"/>
                    </a:lnTo>
                    <a:lnTo>
                      <a:pt x="5" y="65"/>
                    </a:lnTo>
                    <a:lnTo>
                      <a:pt x="5" y="54"/>
                    </a:lnTo>
                    <a:lnTo>
                      <a:pt x="1" y="55"/>
                    </a:lnTo>
                    <a:lnTo>
                      <a:pt x="0" y="59"/>
                    </a:lnTo>
                    <a:lnTo>
                      <a:pt x="1" y="62"/>
                    </a:lnTo>
                    <a:lnTo>
                      <a:pt x="5" y="64"/>
                    </a:lnTo>
                    <a:lnTo>
                      <a:pt x="5" y="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2" name="Freeform 640"/>
              <p:cNvSpPr>
                <a:spLocks/>
              </p:cNvSpPr>
              <p:nvPr/>
            </p:nvSpPr>
            <p:spPr bwMode="auto">
              <a:xfrm>
                <a:off x="1740" y="3093"/>
                <a:ext cx="63" cy="43"/>
              </a:xfrm>
              <a:custGeom>
                <a:avLst/>
                <a:gdLst>
                  <a:gd name="T0" fmla="*/ 1 w 125"/>
                  <a:gd name="T1" fmla="*/ 22 h 85"/>
                  <a:gd name="T2" fmla="*/ 31 w 125"/>
                  <a:gd name="T3" fmla="*/ 22 h 85"/>
                  <a:gd name="T4" fmla="*/ 31 w 125"/>
                  <a:gd name="T5" fmla="*/ 19 h 85"/>
                  <a:gd name="T6" fmla="*/ 32 w 125"/>
                  <a:gd name="T7" fmla="*/ 16 h 85"/>
                  <a:gd name="T8" fmla="*/ 31 w 125"/>
                  <a:gd name="T9" fmla="*/ 12 h 85"/>
                  <a:gd name="T10" fmla="*/ 31 w 125"/>
                  <a:gd name="T11" fmla="*/ 8 h 85"/>
                  <a:gd name="T12" fmla="*/ 29 w 125"/>
                  <a:gd name="T13" fmla="*/ 5 h 85"/>
                  <a:gd name="T14" fmla="*/ 26 w 125"/>
                  <a:gd name="T15" fmla="*/ 2 h 85"/>
                  <a:gd name="T16" fmla="*/ 22 w 125"/>
                  <a:gd name="T17" fmla="*/ 1 h 85"/>
                  <a:gd name="T18" fmla="*/ 16 w 125"/>
                  <a:gd name="T19" fmla="*/ 0 h 85"/>
                  <a:gd name="T20" fmla="*/ 10 w 125"/>
                  <a:gd name="T21" fmla="*/ 1 h 85"/>
                  <a:gd name="T22" fmla="*/ 6 w 125"/>
                  <a:gd name="T23" fmla="*/ 3 h 85"/>
                  <a:gd name="T24" fmla="*/ 3 w 125"/>
                  <a:gd name="T25" fmla="*/ 6 h 85"/>
                  <a:gd name="T26" fmla="*/ 1 w 125"/>
                  <a:gd name="T27" fmla="*/ 9 h 85"/>
                  <a:gd name="T28" fmla="*/ 1 w 125"/>
                  <a:gd name="T29" fmla="*/ 12 h 85"/>
                  <a:gd name="T30" fmla="*/ 0 w 125"/>
                  <a:gd name="T31" fmla="*/ 16 h 85"/>
                  <a:gd name="T32" fmla="*/ 1 w 125"/>
                  <a:gd name="T33" fmla="*/ 19 h 85"/>
                  <a:gd name="T34" fmla="*/ 1 w 125"/>
                  <a:gd name="T35" fmla="*/ 22 h 8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5" h="85">
                    <a:moveTo>
                      <a:pt x="1" y="85"/>
                    </a:moveTo>
                    <a:lnTo>
                      <a:pt x="124" y="85"/>
                    </a:lnTo>
                    <a:lnTo>
                      <a:pt x="124" y="74"/>
                    </a:lnTo>
                    <a:lnTo>
                      <a:pt x="125" y="62"/>
                    </a:lnTo>
                    <a:lnTo>
                      <a:pt x="124" y="47"/>
                    </a:lnTo>
                    <a:lnTo>
                      <a:pt x="121" y="32"/>
                    </a:lnTo>
                    <a:lnTo>
                      <a:pt x="114" y="19"/>
                    </a:lnTo>
                    <a:lnTo>
                      <a:pt x="102" y="8"/>
                    </a:lnTo>
                    <a:lnTo>
                      <a:pt x="85" y="1"/>
                    </a:lnTo>
                    <a:lnTo>
                      <a:pt x="61" y="0"/>
                    </a:lnTo>
                    <a:lnTo>
                      <a:pt x="37" y="3"/>
                    </a:lnTo>
                    <a:lnTo>
                      <a:pt x="21" y="11"/>
                    </a:lnTo>
                    <a:lnTo>
                      <a:pt x="9" y="21"/>
                    </a:lnTo>
                    <a:lnTo>
                      <a:pt x="3" y="34"/>
                    </a:lnTo>
                    <a:lnTo>
                      <a:pt x="1" y="48"/>
                    </a:lnTo>
                    <a:lnTo>
                      <a:pt x="0" y="62"/>
                    </a:lnTo>
                    <a:lnTo>
                      <a:pt x="1" y="74"/>
                    </a:lnTo>
                    <a:lnTo>
                      <a:pt x="1" y="85"/>
                    </a:lnTo>
                    <a:close/>
                  </a:path>
                </a:pathLst>
              </a:custGeom>
              <a:solidFill>
                <a:srgbClr val="FF6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3" name="Freeform 641"/>
              <p:cNvSpPr>
                <a:spLocks/>
              </p:cNvSpPr>
              <p:nvPr/>
            </p:nvSpPr>
            <p:spPr bwMode="auto">
              <a:xfrm>
                <a:off x="1741" y="3133"/>
                <a:ext cx="64" cy="6"/>
              </a:xfrm>
              <a:custGeom>
                <a:avLst/>
                <a:gdLst>
                  <a:gd name="T0" fmla="*/ 29 w 129"/>
                  <a:gd name="T1" fmla="*/ 2 h 11"/>
                  <a:gd name="T2" fmla="*/ 30 w 129"/>
                  <a:gd name="T3" fmla="*/ 0 h 11"/>
                  <a:gd name="T4" fmla="*/ 0 w 129"/>
                  <a:gd name="T5" fmla="*/ 0 h 11"/>
                  <a:gd name="T6" fmla="*/ 0 w 129"/>
                  <a:gd name="T7" fmla="*/ 3 h 11"/>
                  <a:gd name="T8" fmla="*/ 30 w 129"/>
                  <a:gd name="T9" fmla="*/ 3 h 11"/>
                  <a:gd name="T10" fmla="*/ 32 w 129"/>
                  <a:gd name="T11" fmla="*/ 2 h 11"/>
                  <a:gd name="T12" fmla="*/ 30 w 129"/>
                  <a:gd name="T13" fmla="*/ 3 h 11"/>
                  <a:gd name="T14" fmla="*/ 31 w 129"/>
                  <a:gd name="T15" fmla="*/ 3 h 11"/>
                  <a:gd name="T16" fmla="*/ 32 w 129"/>
                  <a:gd name="T17" fmla="*/ 2 h 11"/>
                  <a:gd name="T18" fmla="*/ 31 w 129"/>
                  <a:gd name="T19" fmla="*/ 1 h 11"/>
                  <a:gd name="T20" fmla="*/ 30 w 129"/>
                  <a:gd name="T21" fmla="*/ 0 h 11"/>
                  <a:gd name="T22" fmla="*/ 29 w 129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9" h="11">
                    <a:moveTo>
                      <a:pt x="117" y="6"/>
                    </a:moveTo>
                    <a:lnTo>
                      <a:pt x="123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3" y="11"/>
                    </a:lnTo>
                    <a:lnTo>
                      <a:pt x="129" y="6"/>
                    </a:lnTo>
                    <a:lnTo>
                      <a:pt x="123" y="11"/>
                    </a:lnTo>
                    <a:lnTo>
                      <a:pt x="127" y="9"/>
                    </a:lnTo>
                    <a:lnTo>
                      <a:pt x="129" y="6"/>
                    </a:lnTo>
                    <a:lnTo>
                      <a:pt x="127" y="2"/>
                    </a:lnTo>
                    <a:lnTo>
                      <a:pt x="123" y="0"/>
                    </a:lnTo>
                    <a:lnTo>
                      <a:pt x="117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4" name="Freeform 642"/>
              <p:cNvSpPr>
                <a:spLocks/>
              </p:cNvSpPr>
              <p:nvPr/>
            </p:nvSpPr>
            <p:spPr bwMode="auto">
              <a:xfrm>
                <a:off x="1771" y="3091"/>
                <a:ext cx="35" cy="45"/>
              </a:xfrm>
              <a:custGeom>
                <a:avLst/>
                <a:gdLst>
                  <a:gd name="T0" fmla="*/ 0 w 70"/>
                  <a:gd name="T1" fmla="*/ 3 h 90"/>
                  <a:gd name="T2" fmla="*/ 0 w 70"/>
                  <a:gd name="T3" fmla="*/ 3 h 90"/>
                  <a:gd name="T4" fmla="*/ 6 w 70"/>
                  <a:gd name="T5" fmla="*/ 3 h 90"/>
                  <a:gd name="T6" fmla="*/ 10 w 70"/>
                  <a:gd name="T7" fmla="*/ 5 h 90"/>
                  <a:gd name="T8" fmla="*/ 13 w 70"/>
                  <a:gd name="T9" fmla="*/ 7 h 90"/>
                  <a:gd name="T10" fmla="*/ 14 w 70"/>
                  <a:gd name="T11" fmla="*/ 10 h 90"/>
                  <a:gd name="T12" fmla="*/ 15 w 70"/>
                  <a:gd name="T13" fmla="*/ 13 h 90"/>
                  <a:gd name="T14" fmla="*/ 15 w 70"/>
                  <a:gd name="T15" fmla="*/ 17 h 90"/>
                  <a:gd name="T16" fmla="*/ 15 w 70"/>
                  <a:gd name="T17" fmla="*/ 20 h 90"/>
                  <a:gd name="T18" fmla="*/ 15 w 70"/>
                  <a:gd name="T19" fmla="*/ 23 h 90"/>
                  <a:gd name="T20" fmla="*/ 18 w 70"/>
                  <a:gd name="T21" fmla="*/ 23 h 90"/>
                  <a:gd name="T22" fmla="*/ 18 w 70"/>
                  <a:gd name="T23" fmla="*/ 20 h 90"/>
                  <a:gd name="T24" fmla="*/ 18 w 70"/>
                  <a:gd name="T25" fmla="*/ 17 h 90"/>
                  <a:gd name="T26" fmla="*/ 17 w 70"/>
                  <a:gd name="T27" fmla="*/ 13 h 90"/>
                  <a:gd name="T28" fmla="*/ 16 w 70"/>
                  <a:gd name="T29" fmla="*/ 9 h 90"/>
                  <a:gd name="T30" fmla="*/ 14 w 70"/>
                  <a:gd name="T31" fmla="*/ 6 h 90"/>
                  <a:gd name="T32" fmla="*/ 11 w 70"/>
                  <a:gd name="T33" fmla="*/ 2 h 90"/>
                  <a:gd name="T34" fmla="*/ 6 w 70"/>
                  <a:gd name="T35" fmla="*/ 1 h 90"/>
                  <a:gd name="T36" fmla="*/ 0 w 70"/>
                  <a:gd name="T37" fmla="*/ 0 h 90"/>
                  <a:gd name="T38" fmla="*/ 0 w 70"/>
                  <a:gd name="T39" fmla="*/ 0 h 90"/>
                  <a:gd name="T40" fmla="*/ 0 w 70"/>
                  <a:gd name="T41" fmla="*/ 3 h 9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0" h="90">
                    <a:moveTo>
                      <a:pt x="0" y="9"/>
                    </a:moveTo>
                    <a:lnTo>
                      <a:pt x="0" y="9"/>
                    </a:lnTo>
                    <a:lnTo>
                      <a:pt x="24" y="10"/>
                    </a:lnTo>
                    <a:lnTo>
                      <a:pt x="39" y="17"/>
                    </a:lnTo>
                    <a:lnTo>
                      <a:pt x="49" y="28"/>
                    </a:lnTo>
                    <a:lnTo>
                      <a:pt x="55" y="38"/>
                    </a:lnTo>
                    <a:lnTo>
                      <a:pt x="59" y="52"/>
                    </a:lnTo>
                    <a:lnTo>
                      <a:pt x="59" y="67"/>
                    </a:lnTo>
                    <a:lnTo>
                      <a:pt x="57" y="79"/>
                    </a:lnTo>
                    <a:lnTo>
                      <a:pt x="57" y="90"/>
                    </a:lnTo>
                    <a:lnTo>
                      <a:pt x="69" y="90"/>
                    </a:lnTo>
                    <a:lnTo>
                      <a:pt x="69" y="79"/>
                    </a:lnTo>
                    <a:lnTo>
                      <a:pt x="70" y="67"/>
                    </a:lnTo>
                    <a:lnTo>
                      <a:pt x="68" y="52"/>
                    </a:lnTo>
                    <a:lnTo>
                      <a:pt x="64" y="36"/>
                    </a:lnTo>
                    <a:lnTo>
                      <a:pt x="56" y="21"/>
                    </a:lnTo>
                    <a:lnTo>
                      <a:pt x="44" y="8"/>
                    </a:lnTo>
                    <a:lnTo>
                      <a:pt x="24" y="1"/>
                    </a:lnTo>
                    <a:lnTo>
                      <a:pt x="0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5" name="Freeform 643"/>
              <p:cNvSpPr>
                <a:spLocks/>
              </p:cNvSpPr>
              <p:nvPr/>
            </p:nvSpPr>
            <p:spPr bwMode="auto">
              <a:xfrm>
                <a:off x="1738" y="3091"/>
                <a:ext cx="33" cy="48"/>
              </a:xfrm>
              <a:custGeom>
                <a:avLst/>
                <a:gdLst>
                  <a:gd name="T0" fmla="*/ 1 w 67"/>
                  <a:gd name="T1" fmla="*/ 21 h 95"/>
                  <a:gd name="T2" fmla="*/ 3 w 67"/>
                  <a:gd name="T3" fmla="*/ 23 h 95"/>
                  <a:gd name="T4" fmla="*/ 3 w 67"/>
                  <a:gd name="T5" fmla="*/ 20 h 95"/>
                  <a:gd name="T6" fmla="*/ 3 w 67"/>
                  <a:gd name="T7" fmla="*/ 17 h 95"/>
                  <a:gd name="T8" fmla="*/ 3 w 67"/>
                  <a:gd name="T9" fmla="*/ 14 h 95"/>
                  <a:gd name="T10" fmla="*/ 3 w 67"/>
                  <a:gd name="T11" fmla="*/ 10 h 95"/>
                  <a:gd name="T12" fmla="*/ 4 w 67"/>
                  <a:gd name="T13" fmla="*/ 8 h 95"/>
                  <a:gd name="T14" fmla="*/ 7 w 67"/>
                  <a:gd name="T15" fmla="*/ 6 h 95"/>
                  <a:gd name="T16" fmla="*/ 11 w 67"/>
                  <a:gd name="T17" fmla="*/ 4 h 95"/>
                  <a:gd name="T18" fmla="*/ 16 w 67"/>
                  <a:gd name="T19" fmla="*/ 3 h 95"/>
                  <a:gd name="T20" fmla="*/ 16 w 67"/>
                  <a:gd name="T21" fmla="*/ 0 h 95"/>
                  <a:gd name="T22" fmla="*/ 10 w 67"/>
                  <a:gd name="T23" fmla="*/ 1 h 95"/>
                  <a:gd name="T24" fmla="*/ 6 w 67"/>
                  <a:gd name="T25" fmla="*/ 3 h 95"/>
                  <a:gd name="T26" fmla="*/ 3 w 67"/>
                  <a:gd name="T27" fmla="*/ 6 h 95"/>
                  <a:gd name="T28" fmla="*/ 1 w 67"/>
                  <a:gd name="T29" fmla="*/ 10 h 95"/>
                  <a:gd name="T30" fmla="*/ 0 w 67"/>
                  <a:gd name="T31" fmla="*/ 14 h 95"/>
                  <a:gd name="T32" fmla="*/ 0 w 67"/>
                  <a:gd name="T33" fmla="*/ 17 h 95"/>
                  <a:gd name="T34" fmla="*/ 0 w 67"/>
                  <a:gd name="T35" fmla="*/ 20 h 95"/>
                  <a:gd name="T36" fmla="*/ 0 w 67"/>
                  <a:gd name="T37" fmla="*/ 23 h 95"/>
                  <a:gd name="T38" fmla="*/ 1 w 67"/>
                  <a:gd name="T39" fmla="*/ 24 h 95"/>
                  <a:gd name="T40" fmla="*/ 0 w 67"/>
                  <a:gd name="T41" fmla="*/ 23 h 95"/>
                  <a:gd name="T42" fmla="*/ 0 w 67"/>
                  <a:gd name="T43" fmla="*/ 24 h 95"/>
                  <a:gd name="T44" fmla="*/ 1 w 67"/>
                  <a:gd name="T45" fmla="*/ 24 h 95"/>
                  <a:gd name="T46" fmla="*/ 2 w 67"/>
                  <a:gd name="T47" fmla="*/ 24 h 95"/>
                  <a:gd name="T48" fmla="*/ 3 w 67"/>
                  <a:gd name="T49" fmla="*/ 23 h 95"/>
                  <a:gd name="T50" fmla="*/ 1 w 67"/>
                  <a:gd name="T51" fmla="*/ 21 h 9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67" h="95">
                    <a:moveTo>
                      <a:pt x="7" y="84"/>
                    </a:moveTo>
                    <a:lnTo>
                      <a:pt x="13" y="90"/>
                    </a:lnTo>
                    <a:lnTo>
                      <a:pt x="13" y="79"/>
                    </a:lnTo>
                    <a:lnTo>
                      <a:pt x="12" y="67"/>
                    </a:lnTo>
                    <a:lnTo>
                      <a:pt x="12" y="53"/>
                    </a:lnTo>
                    <a:lnTo>
                      <a:pt x="14" y="40"/>
                    </a:lnTo>
                    <a:lnTo>
                      <a:pt x="18" y="29"/>
                    </a:lnTo>
                    <a:lnTo>
                      <a:pt x="29" y="21"/>
                    </a:lnTo>
                    <a:lnTo>
                      <a:pt x="44" y="13"/>
                    </a:lnTo>
                    <a:lnTo>
                      <a:pt x="67" y="9"/>
                    </a:lnTo>
                    <a:lnTo>
                      <a:pt x="67" y="0"/>
                    </a:lnTo>
                    <a:lnTo>
                      <a:pt x="41" y="3"/>
                    </a:lnTo>
                    <a:lnTo>
                      <a:pt x="24" y="11"/>
                    </a:lnTo>
                    <a:lnTo>
                      <a:pt x="12" y="24"/>
                    </a:lnTo>
                    <a:lnTo>
                      <a:pt x="5" y="38"/>
                    </a:lnTo>
                    <a:lnTo>
                      <a:pt x="2" y="53"/>
                    </a:lnTo>
                    <a:lnTo>
                      <a:pt x="0" y="67"/>
                    </a:lnTo>
                    <a:lnTo>
                      <a:pt x="1" y="79"/>
                    </a:lnTo>
                    <a:lnTo>
                      <a:pt x="1" y="90"/>
                    </a:lnTo>
                    <a:lnTo>
                      <a:pt x="7" y="95"/>
                    </a:lnTo>
                    <a:lnTo>
                      <a:pt x="1" y="90"/>
                    </a:lnTo>
                    <a:lnTo>
                      <a:pt x="3" y="93"/>
                    </a:lnTo>
                    <a:lnTo>
                      <a:pt x="7" y="94"/>
                    </a:lnTo>
                    <a:lnTo>
                      <a:pt x="10" y="93"/>
                    </a:lnTo>
                    <a:lnTo>
                      <a:pt x="13" y="90"/>
                    </a:lnTo>
                    <a:lnTo>
                      <a:pt x="7" y="8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6" name="Rectangle 644"/>
              <p:cNvSpPr>
                <a:spLocks noChangeArrowheads="1"/>
              </p:cNvSpPr>
              <p:nvPr/>
            </p:nvSpPr>
            <p:spPr bwMode="auto">
              <a:xfrm>
                <a:off x="1728" y="3136"/>
                <a:ext cx="87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7" name="Freeform 645"/>
              <p:cNvSpPr>
                <a:spLocks/>
              </p:cNvSpPr>
              <p:nvPr/>
            </p:nvSpPr>
            <p:spPr bwMode="auto">
              <a:xfrm>
                <a:off x="1812" y="3136"/>
                <a:ext cx="6" cy="19"/>
              </a:xfrm>
              <a:custGeom>
                <a:avLst/>
                <a:gdLst>
                  <a:gd name="T0" fmla="*/ 2 w 11"/>
                  <a:gd name="T1" fmla="*/ 10 h 38"/>
                  <a:gd name="T2" fmla="*/ 3 w 11"/>
                  <a:gd name="T3" fmla="*/ 8 h 38"/>
                  <a:gd name="T4" fmla="*/ 3 w 11"/>
                  <a:gd name="T5" fmla="*/ 0 h 38"/>
                  <a:gd name="T6" fmla="*/ 0 w 11"/>
                  <a:gd name="T7" fmla="*/ 0 h 38"/>
                  <a:gd name="T8" fmla="*/ 0 w 11"/>
                  <a:gd name="T9" fmla="*/ 8 h 38"/>
                  <a:gd name="T10" fmla="*/ 2 w 11"/>
                  <a:gd name="T11" fmla="*/ 7 h 38"/>
                  <a:gd name="T12" fmla="*/ 0 w 11"/>
                  <a:gd name="T13" fmla="*/ 8 h 38"/>
                  <a:gd name="T14" fmla="*/ 1 w 11"/>
                  <a:gd name="T15" fmla="*/ 9 h 38"/>
                  <a:gd name="T16" fmla="*/ 2 w 11"/>
                  <a:gd name="T17" fmla="*/ 10 h 38"/>
                  <a:gd name="T18" fmla="*/ 3 w 11"/>
                  <a:gd name="T19" fmla="*/ 9 h 38"/>
                  <a:gd name="T20" fmla="*/ 3 w 11"/>
                  <a:gd name="T21" fmla="*/ 8 h 38"/>
                  <a:gd name="T22" fmla="*/ 2 w 11"/>
                  <a:gd name="T23" fmla="*/ 10 h 3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38">
                    <a:moveTo>
                      <a:pt x="5" y="38"/>
                    </a:moveTo>
                    <a:lnTo>
                      <a:pt x="11" y="32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32"/>
                    </a:lnTo>
                    <a:lnTo>
                      <a:pt x="5" y="26"/>
                    </a:lnTo>
                    <a:lnTo>
                      <a:pt x="0" y="32"/>
                    </a:lnTo>
                    <a:lnTo>
                      <a:pt x="2" y="35"/>
                    </a:lnTo>
                    <a:lnTo>
                      <a:pt x="5" y="37"/>
                    </a:lnTo>
                    <a:lnTo>
                      <a:pt x="9" y="35"/>
                    </a:lnTo>
                    <a:lnTo>
                      <a:pt x="11" y="32"/>
                    </a:lnTo>
                    <a:lnTo>
                      <a:pt x="5" y="3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8" name="Freeform 646"/>
              <p:cNvSpPr>
                <a:spLocks/>
              </p:cNvSpPr>
              <p:nvPr/>
            </p:nvSpPr>
            <p:spPr bwMode="auto">
              <a:xfrm>
                <a:off x="1725" y="3149"/>
                <a:ext cx="90" cy="6"/>
              </a:xfrm>
              <a:custGeom>
                <a:avLst/>
                <a:gdLst>
                  <a:gd name="T0" fmla="*/ 0 w 179"/>
                  <a:gd name="T1" fmla="*/ 2 h 12"/>
                  <a:gd name="T2" fmla="*/ 2 w 179"/>
                  <a:gd name="T3" fmla="*/ 3 h 12"/>
                  <a:gd name="T4" fmla="*/ 45 w 179"/>
                  <a:gd name="T5" fmla="*/ 3 h 12"/>
                  <a:gd name="T6" fmla="*/ 45 w 179"/>
                  <a:gd name="T7" fmla="*/ 0 h 12"/>
                  <a:gd name="T8" fmla="*/ 2 w 179"/>
                  <a:gd name="T9" fmla="*/ 0 h 12"/>
                  <a:gd name="T10" fmla="*/ 3 w 179"/>
                  <a:gd name="T11" fmla="*/ 2 h 12"/>
                  <a:gd name="T12" fmla="*/ 2 w 179"/>
                  <a:gd name="T13" fmla="*/ 0 h 12"/>
                  <a:gd name="T14" fmla="*/ 1 w 179"/>
                  <a:gd name="T15" fmla="*/ 1 h 12"/>
                  <a:gd name="T16" fmla="*/ 1 w 179"/>
                  <a:gd name="T17" fmla="*/ 2 h 12"/>
                  <a:gd name="T18" fmla="*/ 1 w 179"/>
                  <a:gd name="T19" fmla="*/ 3 h 12"/>
                  <a:gd name="T20" fmla="*/ 2 w 179"/>
                  <a:gd name="T21" fmla="*/ 3 h 12"/>
                  <a:gd name="T22" fmla="*/ 0 w 179"/>
                  <a:gd name="T23" fmla="*/ 2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79" h="12">
                    <a:moveTo>
                      <a:pt x="0" y="6"/>
                    </a:moveTo>
                    <a:lnTo>
                      <a:pt x="6" y="12"/>
                    </a:lnTo>
                    <a:lnTo>
                      <a:pt x="179" y="12"/>
                    </a:lnTo>
                    <a:lnTo>
                      <a:pt x="179" y="0"/>
                    </a:lnTo>
                    <a:lnTo>
                      <a:pt x="6" y="0"/>
                    </a:lnTo>
                    <a:lnTo>
                      <a:pt x="11" y="6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39" name="Freeform 647"/>
              <p:cNvSpPr>
                <a:spLocks/>
              </p:cNvSpPr>
              <p:nvPr/>
            </p:nvSpPr>
            <p:spPr bwMode="auto">
              <a:xfrm>
                <a:off x="1725" y="3133"/>
                <a:ext cx="6" cy="19"/>
              </a:xfrm>
              <a:custGeom>
                <a:avLst/>
                <a:gdLst>
                  <a:gd name="T0" fmla="*/ 2 w 11"/>
                  <a:gd name="T1" fmla="*/ 0 h 38"/>
                  <a:gd name="T2" fmla="*/ 0 w 11"/>
                  <a:gd name="T3" fmla="*/ 2 h 38"/>
                  <a:gd name="T4" fmla="*/ 0 w 11"/>
                  <a:gd name="T5" fmla="*/ 10 h 38"/>
                  <a:gd name="T6" fmla="*/ 3 w 11"/>
                  <a:gd name="T7" fmla="*/ 10 h 38"/>
                  <a:gd name="T8" fmla="*/ 3 w 11"/>
                  <a:gd name="T9" fmla="*/ 2 h 38"/>
                  <a:gd name="T10" fmla="*/ 2 w 11"/>
                  <a:gd name="T11" fmla="*/ 3 h 38"/>
                  <a:gd name="T12" fmla="*/ 3 w 11"/>
                  <a:gd name="T13" fmla="*/ 2 h 38"/>
                  <a:gd name="T14" fmla="*/ 3 w 11"/>
                  <a:gd name="T15" fmla="*/ 1 h 38"/>
                  <a:gd name="T16" fmla="*/ 2 w 11"/>
                  <a:gd name="T17" fmla="*/ 0 h 38"/>
                  <a:gd name="T18" fmla="*/ 1 w 11"/>
                  <a:gd name="T19" fmla="*/ 1 h 38"/>
                  <a:gd name="T20" fmla="*/ 0 w 11"/>
                  <a:gd name="T21" fmla="*/ 2 h 38"/>
                  <a:gd name="T22" fmla="*/ 2 w 11"/>
                  <a:gd name="T23" fmla="*/ 0 h 3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38">
                    <a:moveTo>
                      <a:pt x="6" y="0"/>
                    </a:moveTo>
                    <a:lnTo>
                      <a:pt x="0" y="6"/>
                    </a:lnTo>
                    <a:lnTo>
                      <a:pt x="0" y="38"/>
                    </a:lnTo>
                    <a:lnTo>
                      <a:pt x="11" y="38"/>
                    </a:lnTo>
                    <a:lnTo>
                      <a:pt x="11" y="6"/>
                    </a:lnTo>
                    <a:lnTo>
                      <a:pt x="6" y="11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0" name="Freeform 648"/>
              <p:cNvSpPr>
                <a:spLocks/>
              </p:cNvSpPr>
              <p:nvPr/>
            </p:nvSpPr>
            <p:spPr bwMode="auto">
              <a:xfrm>
                <a:off x="1728" y="3133"/>
                <a:ext cx="90" cy="6"/>
              </a:xfrm>
              <a:custGeom>
                <a:avLst/>
                <a:gdLst>
                  <a:gd name="T0" fmla="*/ 45 w 179"/>
                  <a:gd name="T1" fmla="*/ 2 h 11"/>
                  <a:gd name="T2" fmla="*/ 44 w 179"/>
                  <a:gd name="T3" fmla="*/ 0 h 11"/>
                  <a:gd name="T4" fmla="*/ 0 w 179"/>
                  <a:gd name="T5" fmla="*/ 0 h 11"/>
                  <a:gd name="T6" fmla="*/ 0 w 179"/>
                  <a:gd name="T7" fmla="*/ 3 h 11"/>
                  <a:gd name="T8" fmla="*/ 44 w 179"/>
                  <a:gd name="T9" fmla="*/ 3 h 11"/>
                  <a:gd name="T10" fmla="*/ 42 w 179"/>
                  <a:gd name="T11" fmla="*/ 2 h 11"/>
                  <a:gd name="T12" fmla="*/ 44 w 179"/>
                  <a:gd name="T13" fmla="*/ 3 h 11"/>
                  <a:gd name="T14" fmla="*/ 45 w 179"/>
                  <a:gd name="T15" fmla="*/ 3 h 11"/>
                  <a:gd name="T16" fmla="*/ 45 w 179"/>
                  <a:gd name="T17" fmla="*/ 2 h 11"/>
                  <a:gd name="T18" fmla="*/ 45 w 179"/>
                  <a:gd name="T19" fmla="*/ 1 h 11"/>
                  <a:gd name="T20" fmla="*/ 44 w 179"/>
                  <a:gd name="T21" fmla="*/ 0 h 11"/>
                  <a:gd name="T22" fmla="*/ 45 w 179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79" h="11">
                    <a:moveTo>
                      <a:pt x="179" y="6"/>
                    </a:moveTo>
                    <a:lnTo>
                      <a:pt x="173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73" y="11"/>
                    </a:lnTo>
                    <a:lnTo>
                      <a:pt x="168" y="6"/>
                    </a:lnTo>
                    <a:lnTo>
                      <a:pt x="173" y="11"/>
                    </a:lnTo>
                    <a:lnTo>
                      <a:pt x="177" y="9"/>
                    </a:lnTo>
                    <a:lnTo>
                      <a:pt x="179" y="6"/>
                    </a:lnTo>
                    <a:lnTo>
                      <a:pt x="177" y="2"/>
                    </a:lnTo>
                    <a:lnTo>
                      <a:pt x="173" y="0"/>
                    </a:lnTo>
                    <a:lnTo>
                      <a:pt x="179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1" name="Freeform 649"/>
              <p:cNvSpPr>
                <a:spLocks/>
              </p:cNvSpPr>
              <p:nvPr/>
            </p:nvSpPr>
            <p:spPr bwMode="auto">
              <a:xfrm>
                <a:off x="1928" y="3153"/>
                <a:ext cx="271" cy="418"/>
              </a:xfrm>
              <a:custGeom>
                <a:avLst/>
                <a:gdLst>
                  <a:gd name="T0" fmla="*/ 135 w 544"/>
                  <a:gd name="T1" fmla="*/ 209 h 838"/>
                  <a:gd name="T2" fmla="*/ 135 w 544"/>
                  <a:gd name="T3" fmla="*/ 15 h 838"/>
                  <a:gd name="T4" fmla="*/ 135 w 544"/>
                  <a:gd name="T5" fmla="*/ 12 h 838"/>
                  <a:gd name="T6" fmla="*/ 134 w 544"/>
                  <a:gd name="T7" fmla="*/ 7 h 838"/>
                  <a:gd name="T8" fmla="*/ 132 w 544"/>
                  <a:gd name="T9" fmla="*/ 3 h 838"/>
                  <a:gd name="T10" fmla="*/ 130 w 544"/>
                  <a:gd name="T11" fmla="*/ 0 h 838"/>
                  <a:gd name="T12" fmla="*/ 127 w 544"/>
                  <a:gd name="T13" fmla="*/ 0 h 838"/>
                  <a:gd name="T14" fmla="*/ 121 w 544"/>
                  <a:gd name="T15" fmla="*/ 0 h 838"/>
                  <a:gd name="T16" fmla="*/ 113 w 544"/>
                  <a:gd name="T17" fmla="*/ 0 h 838"/>
                  <a:gd name="T18" fmla="*/ 104 w 544"/>
                  <a:gd name="T19" fmla="*/ 0 h 838"/>
                  <a:gd name="T20" fmla="*/ 94 w 544"/>
                  <a:gd name="T21" fmla="*/ 0 h 838"/>
                  <a:gd name="T22" fmla="*/ 83 w 544"/>
                  <a:gd name="T23" fmla="*/ 0 h 838"/>
                  <a:gd name="T24" fmla="*/ 71 w 544"/>
                  <a:gd name="T25" fmla="*/ 0 h 838"/>
                  <a:gd name="T26" fmla="*/ 60 w 544"/>
                  <a:gd name="T27" fmla="*/ 0 h 838"/>
                  <a:gd name="T28" fmla="*/ 48 w 544"/>
                  <a:gd name="T29" fmla="*/ 0 h 838"/>
                  <a:gd name="T30" fmla="*/ 37 w 544"/>
                  <a:gd name="T31" fmla="*/ 0 h 838"/>
                  <a:gd name="T32" fmla="*/ 27 w 544"/>
                  <a:gd name="T33" fmla="*/ 0 h 838"/>
                  <a:gd name="T34" fmla="*/ 18 w 544"/>
                  <a:gd name="T35" fmla="*/ 0 h 838"/>
                  <a:gd name="T36" fmla="*/ 11 w 544"/>
                  <a:gd name="T37" fmla="*/ 0 h 838"/>
                  <a:gd name="T38" fmla="*/ 5 w 544"/>
                  <a:gd name="T39" fmla="*/ 0 h 838"/>
                  <a:gd name="T40" fmla="*/ 1 w 544"/>
                  <a:gd name="T41" fmla="*/ 0 h 838"/>
                  <a:gd name="T42" fmla="*/ 0 w 544"/>
                  <a:gd name="T43" fmla="*/ 0 h 838"/>
                  <a:gd name="T44" fmla="*/ 0 w 544"/>
                  <a:gd name="T45" fmla="*/ 209 h 838"/>
                  <a:gd name="T46" fmla="*/ 135 w 544"/>
                  <a:gd name="T47" fmla="*/ 209 h 83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544" h="838">
                    <a:moveTo>
                      <a:pt x="544" y="838"/>
                    </a:moveTo>
                    <a:lnTo>
                      <a:pt x="544" y="61"/>
                    </a:lnTo>
                    <a:lnTo>
                      <a:pt x="541" y="48"/>
                    </a:lnTo>
                    <a:lnTo>
                      <a:pt x="538" y="31"/>
                    </a:lnTo>
                    <a:lnTo>
                      <a:pt x="531" y="14"/>
                    </a:lnTo>
                    <a:lnTo>
                      <a:pt x="524" y="0"/>
                    </a:lnTo>
                    <a:lnTo>
                      <a:pt x="509" y="0"/>
                    </a:lnTo>
                    <a:lnTo>
                      <a:pt x="485" y="0"/>
                    </a:lnTo>
                    <a:lnTo>
                      <a:pt x="454" y="0"/>
                    </a:lnTo>
                    <a:lnTo>
                      <a:pt x="418" y="0"/>
                    </a:lnTo>
                    <a:lnTo>
                      <a:pt x="377" y="0"/>
                    </a:lnTo>
                    <a:lnTo>
                      <a:pt x="333" y="0"/>
                    </a:lnTo>
                    <a:lnTo>
                      <a:pt x="287" y="0"/>
                    </a:lnTo>
                    <a:lnTo>
                      <a:pt x="241" y="0"/>
                    </a:lnTo>
                    <a:lnTo>
                      <a:pt x="195" y="0"/>
                    </a:lnTo>
                    <a:lnTo>
                      <a:pt x="151" y="0"/>
                    </a:lnTo>
                    <a:lnTo>
                      <a:pt x="109" y="0"/>
                    </a:lnTo>
                    <a:lnTo>
                      <a:pt x="74" y="0"/>
                    </a:lnTo>
                    <a:lnTo>
                      <a:pt x="44" y="0"/>
                    </a:lnTo>
                    <a:lnTo>
                      <a:pt x="21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838"/>
                    </a:lnTo>
                    <a:lnTo>
                      <a:pt x="544" y="8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2" name="Freeform 650"/>
              <p:cNvSpPr>
                <a:spLocks/>
              </p:cNvSpPr>
              <p:nvPr/>
            </p:nvSpPr>
            <p:spPr bwMode="auto">
              <a:xfrm>
                <a:off x="2196" y="3180"/>
                <a:ext cx="6" cy="391"/>
              </a:xfrm>
              <a:custGeom>
                <a:avLst/>
                <a:gdLst>
                  <a:gd name="T0" fmla="*/ 0 w 11"/>
                  <a:gd name="T1" fmla="*/ 1 h 783"/>
                  <a:gd name="T2" fmla="*/ 0 w 11"/>
                  <a:gd name="T3" fmla="*/ 1 h 783"/>
                  <a:gd name="T4" fmla="*/ 0 w 11"/>
                  <a:gd name="T5" fmla="*/ 195 h 783"/>
                  <a:gd name="T6" fmla="*/ 3 w 11"/>
                  <a:gd name="T7" fmla="*/ 195 h 783"/>
                  <a:gd name="T8" fmla="*/ 3 w 11"/>
                  <a:gd name="T9" fmla="*/ 1 h 783"/>
                  <a:gd name="T10" fmla="*/ 3 w 11"/>
                  <a:gd name="T11" fmla="*/ 1 h 783"/>
                  <a:gd name="T12" fmla="*/ 3 w 11"/>
                  <a:gd name="T13" fmla="*/ 1 h 783"/>
                  <a:gd name="T14" fmla="*/ 3 w 11"/>
                  <a:gd name="T15" fmla="*/ 0 h 783"/>
                  <a:gd name="T16" fmla="*/ 2 w 11"/>
                  <a:gd name="T17" fmla="*/ 0 h 783"/>
                  <a:gd name="T18" fmla="*/ 1 w 11"/>
                  <a:gd name="T19" fmla="*/ 0 h 783"/>
                  <a:gd name="T20" fmla="*/ 0 w 11"/>
                  <a:gd name="T21" fmla="*/ 1 h 78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" h="783">
                    <a:moveTo>
                      <a:pt x="0" y="6"/>
                    </a:moveTo>
                    <a:lnTo>
                      <a:pt x="0" y="6"/>
                    </a:lnTo>
                    <a:lnTo>
                      <a:pt x="0" y="783"/>
                    </a:lnTo>
                    <a:lnTo>
                      <a:pt x="11" y="783"/>
                    </a:lnTo>
                    <a:lnTo>
                      <a:pt x="11" y="6"/>
                    </a:lnTo>
                    <a:lnTo>
                      <a:pt x="9" y="3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3" name="Freeform 651"/>
              <p:cNvSpPr>
                <a:spLocks/>
              </p:cNvSpPr>
              <p:nvPr/>
            </p:nvSpPr>
            <p:spPr bwMode="auto">
              <a:xfrm>
                <a:off x="2187" y="3150"/>
                <a:ext cx="15" cy="33"/>
              </a:xfrm>
              <a:custGeom>
                <a:avLst/>
                <a:gdLst>
                  <a:gd name="T0" fmla="*/ 2 w 30"/>
                  <a:gd name="T1" fmla="*/ 3 h 67"/>
                  <a:gd name="T2" fmla="*/ 0 w 30"/>
                  <a:gd name="T3" fmla="*/ 2 h 67"/>
                  <a:gd name="T4" fmla="*/ 2 w 30"/>
                  <a:gd name="T5" fmla="*/ 5 h 67"/>
                  <a:gd name="T6" fmla="*/ 4 w 30"/>
                  <a:gd name="T7" fmla="*/ 9 h 67"/>
                  <a:gd name="T8" fmla="*/ 5 w 30"/>
                  <a:gd name="T9" fmla="*/ 13 h 67"/>
                  <a:gd name="T10" fmla="*/ 5 w 30"/>
                  <a:gd name="T11" fmla="*/ 16 h 67"/>
                  <a:gd name="T12" fmla="*/ 8 w 30"/>
                  <a:gd name="T13" fmla="*/ 16 h 67"/>
                  <a:gd name="T14" fmla="*/ 7 w 30"/>
                  <a:gd name="T15" fmla="*/ 13 h 67"/>
                  <a:gd name="T16" fmla="*/ 6 w 30"/>
                  <a:gd name="T17" fmla="*/ 9 h 67"/>
                  <a:gd name="T18" fmla="*/ 4 w 30"/>
                  <a:gd name="T19" fmla="*/ 4 h 67"/>
                  <a:gd name="T20" fmla="*/ 3 w 30"/>
                  <a:gd name="T21" fmla="*/ 1 h 67"/>
                  <a:gd name="T22" fmla="*/ 2 w 30"/>
                  <a:gd name="T23" fmla="*/ 0 h 67"/>
                  <a:gd name="T24" fmla="*/ 3 w 30"/>
                  <a:gd name="T25" fmla="*/ 1 h 67"/>
                  <a:gd name="T26" fmla="*/ 2 w 30"/>
                  <a:gd name="T27" fmla="*/ 0 h 67"/>
                  <a:gd name="T28" fmla="*/ 1 w 30"/>
                  <a:gd name="T29" fmla="*/ 0 h 67"/>
                  <a:gd name="T30" fmla="*/ 0 w 30"/>
                  <a:gd name="T31" fmla="*/ 1 h 67"/>
                  <a:gd name="T32" fmla="*/ 0 w 30"/>
                  <a:gd name="T33" fmla="*/ 2 h 67"/>
                  <a:gd name="T34" fmla="*/ 2 w 30"/>
                  <a:gd name="T35" fmla="*/ 3 h 6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" h="67">
                    <a:moveTo>
                      <a:pt x="5" y="12"/>
                    </a:moveTo>
                    <a:lnTo>
                      <a:pt x="0" y="8"/>
                    </a:lnTo>
                    <a:lnTo>
                      <a:pt x="7" y="22"/>
                    </a:lnTo>
                    <a:lnTo>
                      <a:pt x="14" y="38"/>
                    </a:lnTo>
                    <a:lnTo>
                      <a:pt x="18" y="54"/>
                    </a:lnTo>
                    <a:lnTo>
                      <a:pt x="19" y="67"/>
                    </a:lnTo>
                    <a:lnTo>
                      <a:pt x="30" y="67"/>
                    </a:lnTo>
                    <a:lnTo>
                      <a:pt x="27" y="54"/>
                    </a:lnTo>
                    <a:lnTo>
                      <a:pt x="23" y="36"/>
                    </a:lnTo>
                    <a:lnTo>
                      <a:pt x="16" y="18"/>
                    </a:lnTo>
                    <a:lnTo>
                      <a:pt x="10" y="4"/>
                    </a:lnTo>
                    <a:lnTo>
                      <a:pt x="5" y="0"/>
                    </a:lnTo>
                    <a:lnTo>
                      <a:pt x="10" y="4"/>
                    </a:lnTo>
                    <a:lnTo>
                      <a:pt x="7" y="1"/>
                    </a:lnTo>
                    <a:lnTo>
                      <a:pt x="4" y="1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4" name="Freeform 652"/>
              <p:cNvSpPr>
                <a:spLocks/>
              </p:cNvSpPr>
              <p:nvPr/>
            </p:nvSpPr>
            <p:spPr bwMode="auto">
              <a:xfrm>
                <a:off x="1925" y="3150"/>
                <a:ext cx="264" cy="5"/>
              </a:xfrm>
              <a:custGeom>
                <a:avLst/>
                <a:gdLst>
                  <a:gd name="T0" fmla="*/ 3 w 530"/>
                  <a:gd name="T1" fmla="*/ 1 h 12"/>
                  <a:gd name="T2" fmla="*/ 1 w 530"/>
                  <a:gd name="T3" fmla="*/ 2 h 12"/>
                  <a:gd name="T4" fmla="*/ 3 w 530"/>
                  <a:gd name="T5" fmla="*/ 2 h 12"/>
                  <a:gd name="T6" fmla="*/ 6 w 530"/>
                  <a:gd name="T7" fmla="*/ 2 h 12"/>
                  <a:gd name="T8" fmla="*/ 12 w 530"/>
                  <a:gd name="T9" fmla="*/ 2 h 12"/>
                  <a:gd name="T10" fmla="*/ 20 w 530"/>
                  <a:gd name="T11" fmla="*/ 2 h 12"/>
                  <a:gd name="T12" fmla="*/ 28 w 530"/>
                  <a:gd name="T13" fmla="*/ 2 h 12"/>
                  <a:gd name="T14" fmla="*/ 39 w 530"/>
                  <a:gd name="T15" fmla="*/ 2 h 12"/>
                  <a:gd name="T16" fmla="*/ 50 w 530"/>
                  <a:gd name="T17" fmla="*/ 2 h 12"/>
                  <a:gd name="T18" fmla="*/ 61 w 530"/>
                  <a:gd name="T19" fmla="*/ 2 h 12"/>
                  <a:gd name="T20" fmla="*/ 73 w 530"/>
                  <a:gd name="T21" fmla="*/ 2 h 12"/>
                  <a:gd name="T22" fmla="*/ 84 w 530"/>
                  <a:gd name="T23" fmla="*/ 2 h 12"/>
                  <a:gd name="T24" fmla="*/ 95 w 530"/>
                  <a:gd name="T25" fmla="*/ 2 h 12"/>
                  <a:gd name="T26" fmla="*/ 105 w 530"/>
                  <a:gd name="T27" fmla="*/ 2 h 12"/>
                  <a:gd name="T28" fmla="*/ 114 w 530"/>
                  <a:gd name="T29" fmla="*/ 2 h 12"/>
                  <a:gd name="T30" fmla="*/ 122 w 530"/>
                  <a:gd name="T31" fmla="*/ 2 h 12"/>
                  <a:gd name="T32" fmla="*/ 128 w 530"/>
                  <a:gd name="T33" fmla="*/ 2 h 12"/>
                  <a:gd name="T34" fmla="*/ 132 w 530"/>
                  <a:gd name="T35" fmla="*/ 2 h 12"/>
                  <a:gd name="T36" fmla="*/ 132 w 530"/>
                  <a:gd name="T37" fmla="*/ 0 h 12"/>
                  <a:gd name="T38" fmla="*/ 128 w 530"/>
                  <a:gd name="T39" fmla="*/ 0 h 12"/>
                  <a:gd name="T40" fmla="*/ 122 w 530"/>
                  <a:gd name="T41" fmla="*/ 0 h 12"/>
                  <a:gd name="T42" fmla="*/ 114 w 530"/>
                  <a:gd name="T43" fmla="*/ 0 h 12"/>
                  <a:gd name="T44" fmla="*/ 105 w 530"/>
                  <a:gd name="T45" fmla="*/ 0 h 12"/>
                  <a:gd name="T46" fmla="*/ 95 w 530"/>
                  <a:gd name="T47" fmla="*/ 0 h 12"/>
                  <a:gd name="T48" fmla="*/ 84 w 530"/>
                  <a:gd name="T49" fmla="*/ 0 h 12"/>
                  <a:gd name="T50" fmla="*/ 73 w 530"/>
                  <a:gd name="T51" fmla="*/ 0 h 12"/>
                  <a:gd name="T52" fmla="*/ 61 w 530"/>
                  <a:gd name="T53" fmla="*/ 0 h 12"/>
                  <a:gd name="T54" fmla="*/ 50 w 530"/>
                  <a:gd name="T55" fmla="*/ 0 h 12"/>
                  <a:gd name="T56" fmla="*/ 39 w 530"/>
                  <a:gd name="T57" fmla="*/ 0 h 12"/>
                  <a:gd name="T58" fmla="*/ 28 w 530"/>
                  <a:gd name="T59" fmla="*/ 0 h 12"/>
                  <a:gd name="T60" fmla="*/ 20 w 530"/>
                  <a:gd name="T61" fmla="*/ 0 h 12"/>
                  <a:gd name="T62" fmla="*/ 12 w 530"/>
                  <a:gd name="T63" fmla="*/ 0 h 12"/>
                  <a:gd name="T64" fmla="*/ 6 w 530"/>
                  <a:gd name="T65" fmla="*/ 0 h 12"/>
                  <a:gd name="T66" fmla="*/ 3 w 530"/>
                  <a:gd name="T67" fmla="*/ 0 h 12"/>
                  <a:gd name="T68" fmla="*/ 1 w 530"/>
                  <a:gd name="T69" fmla="*/ 0 h 12"/>
                  <a:gd name="T70" fmla="*/ 0 w 530"/>
                  <a:gd name="T71" fmla="*/ 1 h 12"/>
                  <a:gd name="T72" fmla="*/ 1 w 530"/>
                  <a:gd name="T73" fmla="*/ 0 h 12"/>
                  <a:gd name="T74" fmla="*/ 0 w 530"/>
                  <a:gd name="T75" fmla="*/ 0 h 12"/>
                  <a:gd name="T76" fmla="*/ 0 w 530"/>
                  <a:gd name="T77" fmla="*/ 1 h 12"/>
                  <a:gd name="T78" fmla="*/ 0 w 530"/>
                  <a:gd name="T79" fmla="*/ 2 h 12"/>
                  <a:gd name="T80" fmla="*/ 1 w 530"/>
                  <a:gd name="T81" fmla="*/ 2 h 12"/>
                  <a:gd name="T82" fmla="*/ 3 w 530"/>
                  <a:gd name="T83" fmla="*/ 1 h 1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30" h="12">
                    <a:moveTo>
                      <a:pt x="12" y="6"/>
                    </a:moveTo>
                    <a:lnTo>
                      <a:pt x="6" y="12"/>
                    </a:lnTo>
                    <a:lnTo>
                      <a:pt x="12" y="12"/>
                    </a:lnTo>
                    <a:lnTo>
                      <a:pt x="27" y="12"/>
                    </a:lnTo>
                    <a:lnTo>
                      <a:pt x="50" y="12"/>
                    </a:lnTo>
                    <a:lnTo>
                      <a:pt x="80" y="12"/>
                    </a:lnTo>
                    <a:lnTo>
                      <a:pt x="115" y="12"/>
                    </a:lnTo>
                    <a:lnTo>
                      <a:pt x="157" y="12"/>
                    </a:lnTo>
                    <a:lnTo>
                      <a:pt x="201" y="12"/>
                    </a:lnTo>
                    <a:lnTo>
                      <a:pt x="247" y="12"/>
                    </a:lnTo>
                    <a:lnTo>
                      <a:pt x="293" y="12"/>
                    </a:lnTo>
                    <a:lnTo>
                      <a:pt x="339" y="12"/>
                    </a:lnTo>
                    <a:lnTo>
                      <a:pt x="383" y="12"/>
                    </a:lnTo>
                    <a:lnTo>
                      <a:pt x="424" y="12"/>
                    </a:lnTo>
                    <a:lnTo>
                      <a:pt x="460" y="12"/>
                    </a:lnTo>
                    <a:lnTo>
                      <a:pt x="491" y="12"/>
                    </a:lnTo>
                    <a:lnTo>
                      <a:pt x="515" y="12"/>
                    </a:lnTo>
                    <a:lnTo>
                      <a:pt x="530" y="12"/>
                    </a:lnTo>
                    <a:lnTo>
                      <a:pt x="530" y="0"/>
                    </a:lnTo>
                    <a:lnTo>
                      <a:pt x="515" y="0"/>
                    </a:lnTo>
                    <a:lnTo>
                      <a:pt x="491" y="0"/>
                    </a:lnTo>
                    <a:lnTo>
                      <a:pt x="460" y="0"/>
                    </a:lnTo>
                    <a:lnTo>
                      <a:pt x="424" y="0"/>
                    </a:lnTo>
                    <a:lnTo>
                      <a:pt x="383" y="0"/>
                    </a:lnTo>
                    <a:lnTo>
                      <a:pt x="339" y="0"/>
                    </a:lnTo>
                    <a:lnTo>
                      <a:pt x="293" y="0"/>
                    </a:lnTo>
                    <a:lnTo>
                      <a:pt x="247" y="0"/>
                    </a:lnTo>
                    <a:lnTo>
                      <a:pt x="201" y="0"/>
                    </a:lnTo>
                    <a:lnTo>
                      <a:pt x="157" y="0"/>
                    </a:lnTo>
                    <a:lnTo>
                      <a:pt x="115" y="0"/>
                    </a:lnTo>
                    <a:lnTo>
                      <a:pt x="80" y="0"/>
                    </a:lnTo>
                    <a:lnTo>
                      <a:pt x="50" y="0"/>
                    </a:lnTo>
                    <a:lnTo>
                      <a:pt x="27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3" y="10"/>
                    </a:lnTo>
                    <a:lnTo>
                      <a:pt x="6" y="12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5" name="Freeform 653"/>
              <p:cNvSpPr>
                <a:spLocks/>
              </p:cNvSpPr>
              <p:nvPr/>
            </p:nvSpPr>
            <p:spPr bwMode="auto">
              <a:xfrm>
                <a:off x="1925" y="3153"/>
                <a:ext cx="5" cy="421"/>
              </a:xfrm>
              <a:custGeom>
                <a:avLst/>
                <a:gdLst>
                  <a:gd name="T0" fmla="*/ 1 w 12"/>
                  <a:gd name="T1" fmla="*/ 208 h 843"/>
                  <a:gd name="T2" fmla="*/ 2 w 12"/>
                  <a:gd name="T3" fmla="*/ 209 h 843"/>
                  <a:gd name="T4" fmla="*/ 2 w 12"/>
                  <a:gd name="T5" fmla="*/ 0 h 843"/>
                  <a:gd name="T6" fmla="*/ 0 w 12"/>
                  <a:gd name="T7" fmla="*/ 0 h 843"/>
                  <a:gd name="T8" fmla="*/ 0 w 12"/>
                  <a:gd name="T9" fmla="*/ 209 h 843"/>
                  <a:gd name="T10" fmla="*/ 1 w 12"/>
                  <a:gd name="T11" fmla="*/ 210 h 843"/>
                  <a:gd name="T12" fmla="*/ 0 w 12"/>
                  <a:gd name="T13" fmla="*/ 209 h 843"/>
                  <a:gd name="T14" fmla="*/ 0 w 12"/>
                  <a:gd name="T15" fmla="*/ 210 h 843"/>
                  <a:gd name="T16" fmla="*/ 1 w 12"/>
                  <a:gd name="T17" fmla="*/ 210 h 843"/>
                  <a:gd name="T18" fmla="*/ 2 w 12"/>
                  <a:gd name="T19" fmla="*/ 210 h 843"/>
                  <a:gd name="T20" fmla="*/ 2 w 12"/>
                  <a:gd name="T21" fmla="*/ 209 h 843"/>
                  <a:gd name="T22" fmla="*/ 1 w 12"/>
                  <a:gd name="T23" fmla="*/ 208 h 84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843">
                    <a:moveTo>
                      <a:pt x="6" y="832"/>
                    </a:moveTo>
                    <a:lnTo>
                      <a:pt x="12" y="83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838"/>
                    </a:lnTo>
                    <a:lnTo>
                      <a:pt x="6" y="843"/>
                    </a:lnTo>
                    <a:lnTo>
                      <a:pt x="0" y="838"/>
                    </a:lnTo>
                    <a:lnTo>
                      <a:pt x="3" y="841"/>
                    </a:lnTo>
                    <a:lnTo>
                      <a:pt x="6" y="842"/>
                    </a:lnTo>
                    <a:lnTo>
                      <a:pt x="9" y="841"/>
                    </a:lnTo>
                    <a:lnTo>
                      <a:pt x="12" y="838"/>
                    </a:lnTo>
                    <a:lnTo>
                      <a:pt x="6" y="8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6" name="Freeform 654"/>
              <p:cNvSpPr>
                <a:spLocks/>
              </p:cNvSpPr>
              <p:nvPr/>
            </p:nvSpPr>
            <p:spPr bwMode="auto">
              <a:xfrm>
                <a:off x="1928" y="3568"/>
                <a:ext cx="274" cy="6"/>
              </a:xfrm>
              <a:custGeom>
                <a:avLst/>
                <a:gdLst>
                  <a:gd name="T0" fmla="*/ 134 w 549"/>
                  <a:gd name="T1" fmla="*/ 2 h 11"/>
                  <a:gd name="T2" fmla="*/ 136 w 549"/>
                  <a:gd name="T3" fmla="*/ 0 h 11"/>
                  <a:gd name="T4" fmla="*/ 0 w 549"/>
                  <a:gd name="T5" fmla="*/ 0 h 11"/>
                  <a:gd name="T6" fmla="*/ 0 w 549"/>
                  <a:gd name="T7" fmla="*/ 3 h 11"/>
                  <a:gd name="T8" fmla="*/ 136 w 549"/>
                  <a:gd name="T9" fmla="*/ 3 h 11"/>
                  <a:gd name="T10" fmla="*/ 137 w 549"/>
                  <a:gd name="T11" fmla="*/ 2 h 11"/>
                  <a:gd name="T12" fmla="*/ 136 w 549"/>
                  <a:gd name="T13" fmla="*/ 3 h 11"/>
                  <a:gd name="T14" fmla="*/ 136 w 549"/>
                  <a:gd name="T15" fmla="*/ 3 h 11"/>
                  <a:gd name="T16" fmla="*/ 137 w 549"/>
                  <a:gd name="T17" fmla="*/ 2 h 11"/>
                  <a:gd name="T18" fmla="*/ 136 w 549"/>
                  <a:gd name="T19" fmla="*/ 1 h 11"/>
                  <a:gd name="T20" fmla="*/ 136 w 549"/>
                  <a:gd name="T21" fmla="*/ 0 h 11"/>
                  <a:gd name="T22" fmla="*/ 134 w 549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49" h="11">
                    <a:moveTo>
                      <a:pt x="538" y="6"/>
                    </a:moveTo>
                    <a:lnTo>
                      <a:pt x="544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544" y="11"/>
                    </a:lnTo>
                    <a:lnTo>
                      <a:pt x="549" y="6"/>
                    </a:lnTo>
                    <a:lnTo>
                      <a:pt x="544" y="11"/>
                    </a:lnTo>
                    <a:lnTo>
                      <a:pt x="547" y="9"/>
                    </a:lnTo>
                    <a:lnTo>
                      <a:pt x="549" y="6"/>
                    </a:lnTo>
                    <a:lnTo>
                      <a:pt x="547" y="2"/>
                    </a:lnTo>
                    <a:lnTo>
                      <a:pt x="544" y="0"/>
                    </a:lnTo>
                    <a:lnTo>
                      <a:pt x="538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7" name="Rectangle 655"/>
              <p:cNvSpPr>
                <a:spLocks noChangeArrowheads="1"/>
              </p:cNvSpPr>
              <p:nvPr/>
            </p:nvSpPr>
            <p:spPr bwMode="auto">
              <a:xfrm>
                <a:off x="1621" y="3153"/>
                <a:ext cx="307" cy="41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8" name="Freeform 656"/>
              <p:cNvSpPr>
                <a:spLocks/>
              </p:cNvSpPr>
              <p:nvPr/>
            </p:nvSpPr>
            <p:spPr bwMode="auto">
              <a:xfrm>
                <a:off x="1618" y="3150"/>
                <a:ext cx="6" cy="421"/>
              </a:xfrm>
              <a:custGeom>
                <a:avLst/>
                <a:gdLst>
                  <a:gd name="T0" fmla="*/ 2 w 11"/>
                  <a:gd name="T1" fmla="*/ 0 h 844"/>
                  <a:gd name="T2" fmla="*/ 0 w 11"/>
                  <a:gd name="T3" fmla="*/ 1 h 844"/>
                  <a:gd name="T4" fmla="*/ 0 w 11"/>
                  <a:gd name="T5" fmla="*/ 210 h 844"/>
                  <a:gd name="T6" fmla="*/ 3 w 11"/>
                  <a:gd name="T7" fmla="*/ 210 h 844"/>
                  <a:gd name="T8" fmla="*/ 3 w 11"/>
                  <a:gd name="T9" fmla="*/ 1 h 844"/>
                  <a:gd name="T10" fmla="*/ 2 w 11"/>
                  <a:gd name="T11" fmla="*/ 3 h 844"/>
                  <a:gd name="T12" fmla="*/ 3 w 11"/>
                  <a:gd name="T13" fmla="*/ 1 h 844"/>
                  <a:gd name="T14" fmla="*/ 3 w 11"/>
                  <a:gd name="T15" fmla="*/ 0 h 844"/>
                  <a:gd name="T16" fmla="*/ 2 w 11"/>
                  <a:gd name="T17" fmla="*/ 0 h 844"/>
                  <a:gd name="T18" fmla="*/ 1 w 11"/>
                  <a:gd name="T19" fmla="*/ 0 h 844"/>
                  <a:gd name="T20" fmla="*/ 0 w 11"/>
                  <a:gd name="T21" fmla="*/ 1 h 844"/>
                  <a:gd name="T22" fmla="*/ 2 w 11"/>
                  <a:gd name="T23" fmla="*/ 0 h 84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844">
                    <a:moveTo>
                      <a:pt x="5" y="0"/>
                    </a:moveTo>
                    <a:lnTo>
                      <a:pt x="0" y="6"/>
                    </a:lnTo>
                    <a:lnTo>
                      <a:pt x="0" y="844"/>
                    </a:lnTo>
                    <a:lnTo>
                      <a:pt x="11" y="844"/>
                    </a:lnTo>
                    <a:lnTo>
                      <a:pt x="11" y="6"/>
                    </a:lnTo>
                    <a:lnTo>
                      <a:pt x="5" y="12"/>
                    </a:lnTo>
                    <a:lnTo>
                      <a:pt x="11" y="6"/>
                    </a:lnTo>
                    <a:lnTo>
                      <a:pt x="9" y="3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49" name="Freeform 657"/>
              <p:cNvSpPr>
                <a:spLocks/>
              </p:cNvSpPr>
              <p:nvPr/>
            </p:nvSpPr>
            <p:spPr bwMode="auto">
              <a:xfrm>
                <a:off x="1621" y="3150"/>
                <a:ext cx="309" cy="5"/>
              </a:xfrm>
              <a:custGeom>
                <a:avLst/>
                <a:gdLst>
                  <a:gd name="T0" fmla="*/ 154 w 619"/>
                  <a:gd name="T1" fmla="*/ 1 h 12"/>
                  <a:gd name="T2" fmla="*/ 153 w 619"/>
                  <a:gd name="T3" fmla="*/ 0 h 12"/>
                  <a:gd name="T4" fmla="*/ 0 w 619"/>
                  <a:gd name="T5" fmla="*/ 0 h 12"/>
                  <a:gd name="T6" fmla="*/ 0 w 619"/>
                  <a:gd name="T7" fmla="*/ 2 h 12"/>
                  <a:gd name="T8" fmla="*/ 153 w 619"/>
                  <a:gd name="T9" fmla="*/ 2 h 12"/>
                  <a:gd name="T10" fmla="*/ 151 w 619"/>
                  <a:gd name="T11" fmla="*/ 1 h 12"/>
                  <a:gd name="T12" fmla="*/ 153 w 619"/>
                  <a:gd name="T13" fmla="*/ 2 h 12"/>
                  <a:gd name="T14" fmla="*/ 154 w 619"/>
                  <a:gd name="T15" fmla="*/ 2 h 12"/>
                  <a:gd name="T16" fmla="*/ 154 w 619"/>
                  <a:gd name="T17" fmla="*/ 1 h 12"/>
                  <a:gd name="T18" fmla="*/ 154 w 619"/>
                  <a:gd name="T19" fmla="*/ 0 h 12"/>
                  <a:gd name="T20" fmla="*/ 153 w 619"/>
                  <a:gd name="T21" fmla="*/ 0 h 12"/>
                  <a:gd name="T22" fmla="*/ 154 w 619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19" h="12">
                    <a:moveTo>
                      <a:pt x="619" y="6"/>
                    </a:moveTo>
                    <a:lnTo>
                      <a:pt x="613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13" y="12"/>
                    </a:lnTo>
                    <a:lnTo>
                      <a:pt x="607" y="6"/>
                    </a:lnTo>
                    <a:lnTo>
                      <a:pt x="613" y="12"/>
                    </a:lnTo>
                    <a:lnTo>
                      <a:pt x="616" y="10"/>
                    </a:lnTo>
                    <a:lnTo>
                      <a:pt x="619" y="6"/>
                    </a:lnTo>
                    <a:lnTo>
                      <a:pt x="616" y="3"/>
                    </a:lnTo>
                    <a:lnTo>
                      <a:pt x="613" y="0"/>
                    </a:lnTo>
                    <a:lnTo>
                      <a:pt x="619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0" name="Freeform 658"/>
              <p:cNvSpPr>
                <a:spLocks/>
              </p:cNvSpPr>
              <p:nvPr/>
            </p:nvSpPr>
            <p:spPr bwMode="auto">
              <a:xfrm>
                <a:off x="1925" y="3153"/>
                <a:ext cx="5" cy="421"/>
              </a:xfrm>
              <a:custGeom>
                <a:avLst/>
                <a:gdLst>
                  <a:gd name="T0" fmla="*/ 1 w 12"/>
                  <a:gd name="T1" fmla="*/ 210 h 843"/>
                  <a:gd name="T2" fmla="*/ 2 w 12"/>
                  <a:gd name="T3" fmla="*/ 209 h 843"/>
                  <a:gd name="T4" fmla="*/ 2 w 12"/>
                  <a:gd name="T5" fmla="*/ 0 h 843"/>
                  <a:gd name="T6" fmla="*/ 0 w 12"/>
                  <a:gd name="T7" fmla="*/ 0 h 843"/>
                  <a:gd name="T8" fmla="*/ 0 w 12"/>
                  <a:gd name="T9" fmla="*/ 209 h 843"/>
                  <a:gd name="T10" fmla="*/ 1 w 12"/>
                  <a:gd name="T11" fmla="*/ 208 h 843"/>
                  <a:gd name="T12" fmla="*/ 0 w 12"/>
                  <a:gd name="T13" fmla="*/ 209 h 843"/>
                  <a:gd name="T14" fmla="*/ 0 w 12"/>
                  <a:gd name="T15" fmla="*/ 210 h 843"/>
                  <a:gd name="T16" fmla="*/ 1 w 12"/>
                  <a:gd name="T17" fmla="*/ 210 h 843"/>
                  <a:gd name="T18" fmla="*/ 2 w 12"/>
                  <a:gd name="T19" fmla="*/ 210 h 843"/>
                  <a:gd name="T20" fmla="*/ 2 w 12"/>
                  <a:gd name="T21" fmla="*/ 209 h 843"/>
                  <a:gd name="T22" fmla="*/ 1 w 12"/>
                  <a:gd name="T23" fmla="*/ 210 h 84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843">
                    <a:moveTo>
                      <a:pt x="6" y="843"/>
                    </a:moveTo>
                    <a:lnTo>
                      <a:pt x="12" y="83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838"/>
                    </a:lnTo>
                    <a:lnTo>
                      <a:pt x="6" y="832"/>
                    </a:lnTo>
                    <a:lnTo>
                      <a:pt x="0" y="838"/>
                    </a:lnTo>
                    <a:lnTo>
                      <a:pt x="3" y="841"/>
                    </a:lnTo>
                    <a:lnTo>
                      <a:pt x="6" y="842"/>
                    </a:lnTo>
                    <a:lnTo>
                      <a:pt x="9" y="841"/>
                    </a:lnTo>
                    <a:lnTo>
                      <a:pt x="12" y="838"/>
                    </a:lnTo>
                    <a:lnTo>
                      <a:pt x="6" y="84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1" name="Freeform 659"/>
              <p:cNvSpPr>
                <a:spLocks/>
              </p:cNvSpPr>
              <p:nvPr/>
            </p:nvSpPr>
            <p:spPr bwMode="auto">
              <a:xfrm>
                <a:off x="1618" y="3568"/>
                <a:ext cx="310" cy="6"/>
              </a:xfrm>
              <a:custGeom>
                <a:avLst/>
                <a:gdLst>
                  <a:gd name="T0" fmla="*/ 0 w 618"/>
                  <a:gd name="T1" fmla="*/ 2 h 11"/>
                  <a:gd name="T2" fmla="*/ 2 w 618"/>
                  <a:gd name="T3" fmla="*/ 3 h 11"/>
                  <a:gd name="T4" fmla="*/ 156 w 618"/>
                  <a:gd name="T5" fmla="*/ 3 h 11"/>
                  <a:gd name="T6" fmla="*/ 156 w 618"/>
                  <a:gd name="T7" fmla="*/ 0 h 11"/>
                  <a:gd name="T8" fmla="*/ 2 w 618"/>
                  <a:gd name="T9" fmla="*/ 0 h 11"/>
                  <a:gd name="T10" fmla="*/ 3 w 618"/>
                  <a:gd name="T11" fmla="*/ 2 h 11"/>
                  <a:gd name="T12" fmla="*/ 2 w 618"/>
                  <a:gd name="T13" fmla="*/ 0 h 11"/>
                  <a:gd name="T14" fmla="*/ 1 w 618"/>
                  <a:gd name="T15" fmla="*/ 1 h 11"/>
                  <a:gd name="T16" fmla="*/ 1 w 618"/>
                  <a:gd name="T17" fmla="*/ 2 h 11"/>
                  <a:gd name="T18" fmla="*/ 1 w 618"/>
                  <a:gd name="T19" fmla="*/ 3 h 11"/>
                  <a:gd name="T20" fmla="*/ 2 w 618"/>
                  <a:gd name="T21" fmla="*/ 3 h 11"/>
                  <a:gd name="T22" fmla="*/ 0 w 618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18" h="11">
                    <a:moveTo>
                      <a:pt x="0" y="6"/>
                    </a:moveTo>
                    <a:lnTo>
                      <a:pt x="5" y="11"/>
                    </a:lnTo>
                    <a:lnTo>
                      <a:pt x="618" y="11"/>
                    </a:lnTo>
                    <a:lnTo>
                      <a:pt x="618" y="0"/>
                    </a:lnTo>
                    <a:lnTo>
                      <a:pt x="5" y="0"/>
                    </a:lnTo>
                    <a:lnTo>
                      <a:pt x="11" y="6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5" y="11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2" name="Rectangle 660"/>
              <p:cNvSpPr>
                <a:spLocks noChangeArrowheads="1"/>
              </p:cNvSpPr>
              <p:nvPr/>
            </p:nvSpPr>
            <p:spPr bwMode="auto">
              <a:xfrm>
                <a:off x="1538" y="3176"/>
                <a:ext cx="111" cy="3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3" name="Freeform 661"/>
              <p:cNvSpPr>
                <a:spLocks/>
              </p:cNvSpPr>
              <p:nvPr/>
            </p:nvSpPr>
            <p:spPr bwMode="auto">
              <a:xfrm>
                <a:off x="1535" y="3173"/>
                <a:ext cx="6" cy="343"/>
              </a:xfrm>
              <a:custGeom>
                <a:avLst/>
                <a:gdLst>
                  <a:gd name="T0" fmla="*/ 2 w 11"/>
                  <a:gd name="T1" fmla="*/ 0 h 686"/>
                  <a:gd name="T2" fmla="*/ 0 w 11"/>
                  <a:gd name="T3" fmla="*/ 2 h 686"/>
                  <a:gd name="T4" fmla="*/ 0 w 11"/>
                  <a:gd name="T5" fmla="*/ 172 h 686"/>
                  <a:gd name="T6" fmla="*/ 3 w 11"/>
                  <a:gd name="T7" fmla="*/ 172 h 686"/>
                  <a:gd name="T8" fmla="*/ 3 w 11"/>
                  <a:gd name="T9" fmla="*/ 2 h 686"/>
                  <a:gd name="T10" fmla="*/ 2 w 11"/>
                  <a:gd name="T11" fmla="*/ 3 h 686"/>
                  <a:gd name="T12" fmla="*/ 3 w 11"/>
                  <a:gd name="T13" fmla="*/ 2 h 686"/>
                  <a:gd name="T14" fmla="*/ 3 w 11"/>
                  <a:gd name="T15" fmla="*/ 1 h 686"/>
                  <a:gd name="T16" fmla="*/ 2 w 11"/>
                  <a:gd name="T17" fmla="*/ 0 h 686"/>
                  <a:gd name="T18" fmla="*/ 1 w 11"/>
                  <a:gd name="T19" fmla="*/ 1 h 686"/>
                  <a:gd name="T20" fmla="*/ 0 w 11"/>
                  <a:gd name="T21" fmla="*/ 2 h 686"/>
                  <a:gd name="T22" fmla="*/ 2 w 11"/>
                  <a:gd name="T23" fmla="*/ 0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686">
                    <a:moveTo>
                      <a:pt x="5" y="0"/>
                    </a:moveTo>
                    <a:lnTo>
                      <a:pt x="0" y="6"/>
                    </a:lnTo>
                    <a:lnTo>
                      <a:pt x="0" y="686"/>
                    </a:lnTo>
                    <a:lnTo>
                      <a:pt x="11" y="686"/>
                    </a:lnTo>
                    <a:lnTo>
                      <a:pt x="11" y="6"/>
                    </a:lnTo>
                    <a:lnTo>
                      <a:pt x="5" y="12"/>
                    </a:lnTo>
                    <a:lnTo>
                      <a:pt x="11" y="6"/>
                    </a:lnTo>
                    <a:lnTo>
                      <a:pt x="9" y="3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4" name="Freeform 662"/>
              <p:cNvSpPr>
                <a:spLocks/>
              </p:cNvSpPr>
              <p:nvPr/>
            </p:nvSpPr>
            <p:spPr bwMode="auto">
              <a:xfrm>
                <a:off x="1538" y="3173"/>
                <a:ext cx="114" cy="5"/>
              </a:xfrm>
              <a:custGeom>
                <a:avLst/>
                <a:gdLst>
                  <a:gd name="T0" fmla="*/ 57 w 230"/>
                  <a:gd name="T1" fmla="*/ 1 h 12"/>
                  <a:gd name="T2" fmla="*/ 55 w 230"/>
                  <a:gd name="T3" fmla="*/ 0 h 12"/>
                  <a:gd name="T4" fmla="*/ 0 w 230"/>
                  <a:gd name="T5" fmla="*/ 0 h 12"/>
                  <a:gd name="T6" fmla="*/ 0 w 230"/>
                  <a:gd name="T7" fmla="*/ 2 h 12"/>
                  <a:gd name="T8" fmla="*/ 55 w 230"/>
                  <a:gd name="T9" fmla="*/ 2 h 12"/>
                  <a:gd name="T10" fmla="*/ 54 w 230"/>
                  <a:gd name="T11" fmla="*/ 1 h 12"/>
                  <a:gd name="T12" fmla="*/ 55 w 230"/>
                  <a:gd name="T13" fmla="*/ 2 h 12"/>
                  <a:gd name="T14" fmla="*/ 56 w 230"/>
                  <a:gd name="T15" fmla="*/ 2 h 12"/>
                  <a:gd name="T16" fmla="*/ 57 w 230"/>
                  <a:gd name="T17" fmla="*/ 1 h 12"/>
                  <a:gd name="T18" fmla="*/ 56 w 230"/>
                  <a:gd name="T19" fmla="*/ 0 h 12"/>
                  <a:gd name="T20" fmla="*/ 55 w 230"/>
                  <a:gd name="T21" fmla="*/ 0 h 12"/>
                  <a:gd name="T22" fmla="*/ 57 w 230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30" h="12">
                    <a:moveTo>
                      <a:pt x="230" y="6"/>
                    </a:moveTo>
                    <a:lnTo>
                      <a:pt x="224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224" y="12"/>
                    </a:lnTo>
                    <a:lnTo>
                      <a:pt x="218" y="6"/>
                    </a:lnTo>
                    <a:lnTo>
                      <a:pt x="224" y="12"/>
                    </a:lnTo>
                    <a:lnTo>
                      <a:pt x="227" y="10"/>
                    </a:lnTo>
                    <a:lnTo>
                      <a:pt x="230" y="6"/>
                    </a:lnTo>
                    <a:lnTo>
                      <a:pt x="227" y="3"/>
                    </a:lnTo>
                    <a:lnTo>
                      <a:pt x="224" y="0"/>
                    </a:lnTo>
                    <a:lnTo>
                      <a:pt x="23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5" name="Freeform 663"/>
              <p:cNvSpPr>
                <a:spLocks/>
              </p:cNvSpPr>
              <p:nvPr/>
            </p:nvSpPr>
            <p:spPr bwMode="auto">
              <a:xfrm>
                <a:off x="1647" y="3176"/>
                <a:ext cx="5" cy="342"/>
              </a:xfrm>
              <a:custGeom>
                <a:avLst/>
                <a:gdLst>
                  <a:gd name="T0" fmla="*/ 1 w 12"/>
                  <a:gd name="T1" fmla="*/ 171 h 686"/>
                  <a:gd name="T2" fmla="*/ 2 w 12"/>
                  <a:gd name="T3" fmla="*/ 169 h 686"/>
                  <a:gd name="T4" fmla="*/ 2 w 12"/>
                  <a:gd name="T5" fmla="*/ 0 h 686"/>
                  <a:gd name="T6" fmla="*/ 0 w 12"/>
                  <a:gd name="T7" fmla="*/ 0 h 686"/>
                  <a:gd name="T8" fmla="*/ 0 w 12"/>
                  <a:gd name="T9" fmla="*/ 169 h 686"/>
                  <a:gd name="T10" fmla="*/ 1 w 12"/>
                  <a:gd name="T11" fmla="*/ 168 h 686"/>
                  <a:gd name="T12" fmla="*/ 0 w 12"/>
                  <a:gd name="T13" fmla="*/ 169 h 686"/>
                  <a:gd name="T14" fmla="*/ 0 w 12"/>
                  <a:gd name="T15" fmla="*/ 170 h 686"/>
                  <a:gd name="T16" fmla="*/ 1 w 12"/>
                  <a:gd name="T17" fmla="*/ 171 h 686"/>
                  <a:gd name="T18" fmla="*/ 2 w 12"/>
                  <a:gd name="T19" fmla="*/ 170 h 686"/>
                  <a:gd name="T20" fmla="*/ 2 w 12"/>
                  <a:gd name="T21" fmla="*/ 169 h 686"/>
                  <a:gd name="T22" fmla="*/ 1 w 12"/>
                  <a:gd name="T23" fmla="*/ 171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686">
                    <a:moveTo>
                      <a:pt x="6" y="686"/>
                    </a:moveTo>
                    <a:lnTo>
                      <a:pt x="12" y="68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80"/>
                    </a:lnTo>
                    <a:lnTo>
                      <a:pt x="6" y="674"/>
                    </a:lnTo>
                    <a:lnTo>
                      <a:pt x="0" y="680"/>
                    </a:lnTo>
                    <a:lnTo>
                      <a:pt x="2" y="684"/>
                    </a:lnTo>
                    <a:lnTo>
                      <a:pt x="6" y="685"/>
                    </a:lnTo>
                    <a:lnTo>
                      <a:pt x="9" y="684"/>
                    </a:lnTo>
                    <a:lnTo>
                      <a:pt x="12" y="680"/>
                    </a:lnTo>
                    <a:lnTo>
                      <a:pt x="6" y="6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6" name="Freeform 664"/>
              <p:cNvSpPr>
                <a:spLocks/>
              </p:cNvSpPr>
              <p:nvPr/>
            </p:nvSpPr>
            <p:spPr bwMode="auto">
              <a:xfrm>
                <a:off x="1535" y="3513"/>
                <a:ext cx="114" cy="5"/>
              </a:xfrm>
              <a:custGeom>
                <a:avLst/>
                <a:gdLst>
                  <a:gd name="T0" fmla="*/ 0 w 229"/>
                  <a:gd name="T1" fmla="*/ 1 h 12"/>
                  <a:gd name="T2" fmla="*/ 1 w 229"/>
                  <a:gd name="T3" fmla="*/ 2 h 12"/>
                  <a:gd name="T4" fmla="*/ 57 w 229"/>
                  <a:gd name="T5" fmla="*/ 2 h 12"/>
                  <a:gd name="T6" fmla="*/ 57 w 229"/>
                  <a:gd name="T7" fmla="*/ 0 h 12"/>
                  <a:gd name="T8" fmla="*/ 1 w 229"/>
                  <a:gd name="T9" fmla="*/ 0 h 12"/>
                  <a:gd name="T10" fmla="*/ 2 w 229"/>
                  <a:gd name="T11" fmla="*/ 1 h 12"/>
                  <a:gd name="T12" fmla="*/ 1 w 229"/>
                  <a:gd name="T13" fmla="*/ 0 h 12"/>
                  <a:gd name="T14" fmla="*/ 0 w 229"/>
                  <a:gd name="T15" fmla="*/ 0 h 12"/>
                  <a:gd name="T16" fmla="*/ 0 w 229"/>
                  <a:gd name="T17" fmla="*/ 1 h 12"/>
                  <a:gd name="T18" fmla="*/ 0 w 229"/>
                  <a:gd name="T19" fmla="*/ 2 h 12"/>
                  <a:gd name="T20" fmla="*/ 1 w 229"/>
                  <a:gd name="T21" fmla="*/ 2 h 12"/>
                  <a:gd name="T22" fmla="*/ 0 w 229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29" h="12">
                    <a:moveTo>
                      <a:pt x="0" y="6"/>
                    </a:moveTo>
                    <a:lnTo>
                      <a:pt x="5" y="12"/>
                    </a:lnTo>
                    <a:lnTo>
                      <a:pt x="229" y="12"/>
                    </a:lnTo>
                    <a:lnTo>
                      <a:pt x="229" y="0"/>
                    </a:lnTo>
                    <a:lnTo>
                      <a:pt x="5" y="0"/>
                    </a:lnTo>
                    <a:lnTo>
                      <a:pt x="11" y="6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2" y="10"/>
                    </a:lnTo>
                    <a:lnTo>
                      <a:pt x="5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7" name="Rectangle 665"/>
              <p:cNvSpPr>
                <a:spLocks noChangeArrowheads="1"/>
              </p:cNvSpPr>
              <p:nvPr/>
            </p:nvSpPr>
            <p:spPr bwMode="auto">
              <a:xfrm>
                <a:off x="1780" y="3176"/>
                <a:ext cx="124" cy="34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8" name="Freeform 666"/>
              <p:cNvSpPr>
                <a:spLocks/>
              </p:cNvSpPr>
              <p:nvPr/>
            </p:nvSpPr>
            <p:spPr bwMode="auto">
              <a:xfrm>
                <a:off x="1777" y="3173"/>
                <a:ext cx="5" cy="343"/>
              </a:xfrm>
              <a:custGeom>
                <a:avLst/>
                <a:gdLst>
                  <a:gd name="T0" fmla="*/ 1 w 12"/>
                  <a:gd name="T1" fmla="*/ 0 h 686"/>
                  <a:gd name="T2" fmla="*/ 0 w 12"/>
                  <a:gd name="T3" fmla="*/ 2 h 686"/>
                  <a:gd name="T4" fmla="*/ 0 w 12"/>
                  <a:gd name="T5" fmla="*/ 172 h 686"/>
                  <a:gd name="T6" fmla="*/ 2 w 12"/>
                  <a:gd name="T7" fmla="*/ 172 h 686"/>
                  <a:gd name="T8" fmla="*/ 2 w 12"/>
                  <a:gd name="T9" fmla="*/ 2 h 686"/>
                  <a:gd name="T10" fmla="*/ 1 w 12"/>
                  <a:gd name="T11" fmla="*/ 3 h 686"/>
                  <a:gd name="T12" fmla="*/ 2 w 12"/>
                  <a:gd name="T13" fmla="*/ 2 h 686"/>
                  <a:gd name="T14" fmla="*/ 2 w 12"/>
                  <a:gd name="T15" fmla="*/ 1 h 686"/>
                  <a:gd name="T16" fmla="*/ 1 w 12"/>
                  <a:gd name="T17" fmla="*/ 0 h 686"/>
                  <a:gd name="T18" fmla="*/ 0 w 12"/>
                  <a:gd name="T19" fmla="*/ 1 h 686"/>
                  <a:gd name="T20" fmla="*/ 0 w 12"/>
                  <a:gd name="T21" fmla="*/ 2 h 686"/>
                  <a:gd name="T22" fmla="*/ 1 w 12"/>
                  <a:gd name="T23" fmla="*/ 0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686">
                    <a:moveTo>
                      <a:pt x="6" y="0"/>
                    </a:moveTo>
                    <a:lnTo>
                      <a:pt x="0" y="6"/>
                    </a:lnTo>
                    <a:lnTo>
                      <a:pt x="0" y="686"/>
                    </a:lnTo>
                    <a:lnTo>
                      <a:pt x="12" y="686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0" y="3"/>
                    </a:lnTo>
                    <a:lnTo>
                      <a:pt x="6" y="0"/>
                    </a:lnTo>
                    <a:lnTo>
                      <a:pt x="3" y="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59" name="Freeform 667"/>
              <p:cNvSpPr>
                <a:spLocks/>
              </p:cNvSpPr>
              <p:nvPr/>
            </p:nvSpPr>
            <p:spPr bwMode="auto">
              <a:xfrm>
                <a:off x="1780" y="3173"/>
                <a:ext cx="127" cy="5"/>
              </a:xfrm>
              <a:custGeom>
                <a:avLst/>
                <a:gdLst>
                  <a:gd name="T0" fmla="*/ 63 w 256"/>
                  <a:gd name="T1" fmla="*/ 1 h 12"/>
                  <a:gd name="T2" fmla="*/ 62 w 256"/>
                  <a:gd name="T3" fmla="*/ 0 h 12"/>
                  <a:gd name="T4" fmla="*/ 0 w 256"/>
                  <a:gd name="T5" fmla="*/ 0 h 12"/>
                  <a:gd name="T6" fmla="*/ 0 w 256"/>
                  <a:gd name="T7" fmla="*/ 2 h 12"/>
                  <a:gd name="T8" fmla="*/ 62 w 256"/>
                  <a:gd name="T9" fmla="*/ 2 h 12"/>
                  <a:gd name="T10" fmla="*/ 60 w 256"/>
                  <a:gd name="T11" fmla="*/ 1 h 12"/>
                  <a:gd name="T12" fmla="*/ 62 w 256"/>
                  <a:gd name="T13" fmla="*/ 2 h 12"/>
                  <a:gd name="T14" fmla="*/ 63 w 256"/>
                  <a:gd name="T15" fmla="*/ 2 h 12"/>
                  <a:gd name="T16" fmla="*/ 63 w 256"/>
                  <a:gd name="T17" fmla="*/ 1 h 12"/>
                  <a:gd name="T18" fmla="*/ 63 w 256"/>
                  <a:gd name="T19" fmla="*/ 0 h 12"/>
                  <a:gd name="T20" fmla="*/ 62 w 256"/>
                  <a:gd name="T21" fmla="*/ 0 h 12"/>
                  <a:gd name="T22" fmla="*/ 63 w 256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56" h="12">
                    <a:moveTo>
                      <a:pt x="256" y="6"/>
                    </a:moveTo>
                    <a:lnTo>
                      <a:pt x="25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250" y="12"/>
                    </a:lnTo>
                    <a:lnTo>
                      <a:pt x="244" y="6"/>
                    </a:lnTo>
                    <a:lnTo>
                      <a:pt x="250" y="12"/>
                    </a:lnTo>
                    <a:lnTo>
                      <a:pt x="253" y="10"/>
                    </a:lnTo>
                    <a:lnTo>
                      <a:pt x="256" y="6"/>
                    </a:lnTo>
                    <a:lnTo>
                      <a:pt x="253" y="3"/>
                    </a:lnTo>
                    <a:lnTo>
                      <a:pt x="250" y="0"/>
                    </a:lnTo>
                    <a:lnTo>
                      <a:pt x="25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0" name="Freeform 668"/>
              <p:cNvSpPr>
                <a:spLocks/>
              </p:cNvSpPr>
              <p:nvPr/>
            </p:nvSpPr>
            <p:spPr bwMode="auto">
              <a:xfrm>
                <a:off x="1902" y="3176"/>
                <a:ext cx="5" cy="342"/>
              </a:xfrm>
              <a:custGeom>
                <a:avLst/>
                <a:gdLst>
                  <a:gd name="T0" fmla="*/ 1 w 12"/>
                  <a:gd name="T1" fmla="*/ 171 h 686"/>
                  <a:gd name="T2" fmla="*/ 2 w 12"/>
                  <a:gd name="T3" fmla="*/ 169 h 686"/>
                  <a:gd name="T4" fmla="*/ 2 w 12"/>
                  <a:gd name="T5" fmla="*/ 0 h 686"/>
                  <a:gd name="T6" fmla="*/ 0 w 12"/>
                  <a:gd name="T7" fmla="*/ 0 h 686"/>
                  <a:gd name="T8" fmla="*/ 0 w 12"/>
                  <a:gd name="T9" fmla="*/ 169 h 686"/>
                  <a:gd name="T10" fmla="*/ 1 w 12"/>
                  <a:gd name="T11" fmla="*/ 168 h 686"/>
                  <a:gd name="T12" fmla="*/ 0 w 12"/>
                  <a:gd name="T13" fmla="*/ 169 h 686"/>
                  <a:gd name="T14" fmla="*/ 0 w 12"/>
                  <a:gd name="T15" fmla="*/ 170 h 686"/>
                  <a:gd name="T16" fmla="*/ 1 w 12"/>
                  <a:gd name="T17" fmla="*/ 171 h 686"/>
                  <a:gd name="T18" fmla="*/ 2 w 12"/>
                  <a:gd name="T19" fmla="*/ 170 h 686"/>
                  <a:gd name="T20" fmla="*/ 2 w 12"/>
                  <a:gd name="T21" fmla="*/ 169 h 686"/>
                  <a:gd name="T22" fmla="*/ 1 w 12"/>
                  <a:gd name="T23" fmla="*/ 171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686">
                    <a:moveTo>
                      <a:pt x="6" y="686"/>
                    </a:moveTo>
                    <a:lnTo>
                      <a:pt x="12" y="68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80"/>
                    </a:lnTo>
                    <a:lnTo>
                      <a:pt x="6" y="674"/>
                    </a:lnTo>
                    <a:lnTo>
                      <a:pt x="0" y="680"/>
                    </a:lnTo>
                    <a:lnTo>
                      <a:pt x="3" y="684"/>
                    </a:lnTo>
                    <a:lnTo>
                      <a:pt x="6" y="685"/>
                    </a:lnTo>
                    <a:lnTo>
                      <a:pt x="9" y="684"/>
                    </a:lnTo>
                    <a:lnTo>
                      <a:pt x="12" y="680"/>
                    </a:lnTo>
                    <a:lnTo>
                      <a:pt x="6" y="6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1" name="Freeform 669"/>
              <p:cNvSpPr>
                <a:spLocks/>
              </p:cNvSpPr>
              <p:nvPr/>
            </p:nvSpPr>
            <p:spPr bwMode="auto">
              <a:xfrm>
                <a:off x="1777" y="3513"/>
                <a:ext cx="127" cy="5"/>
              </a:xfrm>
              <a:custGeom>
                <a:avLst/>
                <a:gdLst>
                  <a:gd name="T0" fmla="*/ 0 w 256"/>
                  <a:gd name="T1" fmla="*/ 1 h 12"/>
                  <a:gd name="T2" fmla="*/ 1 w 256"/>
                  <a:gd name="T3" fmla="*/ 2 h 12"/>
                  <a:gd name="T4" fmla="*/ 63 w 256"/>
                  <a:gd name="T5" fmla="*/ 2 h 12"/>
                  <a:gd name="T6" fmla="*/ 63 w 256"/>
                  <a:gd name="T7" fmla="*/ 0 h 12"/>
                  <a:gd name="T8" fmla="*/ 1 w 256"/>
                  <a:gd name="T9" fmla="*/ 0 h 12"/>
                  <a:gd name="T10" fmla="*/ 3 w 256"/>
                  <a:gd name="T11" fmla="*/ 1 h 12"/>
                  <a:gd name="T12" fmla="*/ 1 w 256"/>
                  <a:gd name="T13" fmla="*/ 0 h 12"/>
                  <a:gd name="T14" fmla="*/ 0 w 256"/>
                  <a:gd name="T15" fmla="*/ 0 h 12"/>
                  <a:gd name="T16" fmla="*/ 0 w 256"/>
                  <a:gd name="T17" fmla="*/ 1 h 12"/>
                  <a:gd name="T18" fmla="*/ 0 w 256"/>
                  <a:gd name="T19" fmla="*/ 2 h 12"/>
                  <a:gd name="T20" fmla="*/ 1 w 256"/>
                  <a:gd name="T21" fmla="*/ 2 h 12"/>
                  <a:gd name="T22" fmla="*/ 0 w 256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56" h="12">
                    <a:moveTo>
                      <a:pt x="0" y="6"/>
                    </a:moveTo>
                    <a:lnTo>
                      <a:pt x="6" y="12"/>
                    </a:lnTo>
                    <a:lnTo>
                      <a:pt x="256" y="12"/>
                    </a:lnTo>
                    <a:lnTo>
                      <a:pt x="256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3" y="10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2" name="Rectangle 670"/>
              <p:cNvSpPr>
                <a:spLocks noChangeArrowheads="1"/>
              </p:cNvSpPr>
              <p:nvPr/>
            </p:nvSpPr>
            <p:spPr bwMode="auto">
              <a:xfrm>
                <a:off x="1561" y="3196"/>
                <a:ext cx="61" cy="63"/>
              </a:xfrm>
              <a:prstGeom prst="rect">
                <a:avLst/>
              </a:prstGeom>
              <a:solidFill>
                <a:srgbClr val="004C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3" name="Freeform 671"/>
              <p:cNvSpPr>
                <a:spLocks/>
              </p:cNvSpPr>
              <p:nvPr/>
            </p:nvSpPr>
            <p:spPr bwMode="auto">
              <a:xfrm>
                <a:off x="1619" y="3193"/>
                <a:ext cx="6" cy="66"/>
              </a:xfrm>
              <a:custGeom>
                <a:avLst/>
                <a:gdLst>
                  <a:gd name="T0" fmla="*/ 2 w 11"/>
                  <a:gd name="T1" fmla="*/ 3 h 131"/>
                  <a:gd name="T2" fmla="*/ 0 w 11"/>
                  <a:gd name="T3" fmla="*/ 2 h 131"/>
                  <a:gd name="T4" fmla="*/ 0 w 11"/>
                  <a:gd name="T5" fmla="*/ 33 h 131"/>
                  <a:gd name="T6" fmla="*/ 3 w 11"/>
                  <a:gd name="T7" fmla="*/ 33 h 131"/>
                  <a:gd name="T8" fmla="*/ 3 w 11"/>
                  <a:gd name="T9" fmla="*/ 2 h 131"/>
                  <a:gd name="T10" fmla="*/ 2 w 11"/>
                  <a:gd name="T11" fmla="*/ 0 h 131"/>
                  <a:gd name="T12" fmla="*/ 3 w 11"/>
                  <a:gd name="T13" fmla="*/ 2 h 131"/>
                  <a:gd name="T14" fmla="*/ 3 w 11"/>
                  <a:gd name="T15" fmla="*/ 1 h 131"/>
                  <a:gd name="T16" fmla="*/ 2 w 11"/>
                  <a:gd name="T17" fmla="*/ 0 h 131"/>
                  <a:gd name="T18" fmla="*/ 1 w 11"/>
                  <a:gd name="T19" fmla="*/ 1 h 131"/>
                  <a:gd name="T20" fmla="*/ 0 w 11"/>
                  <a:gd name="T21" fmla="*/ 2 h 131"/>
                  <a:gd name="T22" fmla="*/ 2 w 11"/>
                  <a:gd name="T23" fmla="*/ 3 h 1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131">
                    <a:moveTo>
                      <a:pt x="6" y="11"/>
                    </a:moveTo>
                    <a:lnTo>
                      <a:pt x="0" y="6"/>
                    </a:lnTo>
                    <a:lnTo>
                      <a:pt x="0" y="131"/>
                    </a:lnTo>
                    <a:lnTo>
                      <a:pt x="11" y="131"/>
                    </a:lnTo>
                    <a:lnTo>
                      <a:pt x="11" y="6"/>
                    </a:lnTo>
                    <a:lnTo>
                      <a:pt x="6" y="0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6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4" name="Freeform 672"/>
              <p:cNvSpPr>
                <a:spLocks/>
              </p:cNvSpPr>
              <p:nvPr/>
            </p:nvSpPr>
            <p:spPr bwMode="auto">
              <a:xfrm>
                <a:off x="1558" y="3193"/>
                <a:ext cx="64" cy="6"/>
              </a:xfrm>
              <a:custGeom>
                <a:avLst/>
                <a:gdLst>
                  <a:gd name="T0" fmla="*/ 3 w 128"/>
                  <a:gd name="T1" fmla="*/ 2 h 11"/>
                  <a:gd name="T2" fmla="*/ 2 w 128"/>
                  <a:gd name="T3" fmla="*/ 3 h 11"/>
                  <a:gd name="T4" fmla="*/ 32 w 128"/>
                  <a:gd name="T5" fmla="*/ 3 h 11"/>
                  <a:gd name="T6" fmla="*/ 32 w 128"/>
                  <a:gd name="T7" fmla="*/ 0 h 11"/>
                  <a:gd name="T8" fmla="*/ 2 w 128"/>
                  <a:gd name="T9" fmla="*/ 0 h 11"/>
                  <a:gd name="T10" fmla="*/ 0 w 128"/>
                  <a:gd name="T11" fmla="*/ 2 h 11"/>
                  <a:gd name="T12" fmla="*/ 2 w 128"/>
                  <a:gd name="T13" fmla="*/ 0 h 11"/>
                  <a:gd name="T14" fmla="*/ 1 w 128"/>
                  <a:gd name="T15" fmla="*/ 1 h 11"/>
                  <a:gd name="T16" fmla="*/ 1 w 128"/>
                  <a:gd name="T17" fmla="*/ 2 h 11"/>
                  <a:gd name="T18" fmla="*/ 1 w 128"/>
                  <a:gd name="T19" fmla="*/ 3 h 11"/>
                  <a:gd name="T20" fmla="*/ 2 w 128"/>
                  <a:gd name="T21" fmla="*/ 3 h 11"/>
                  <a:gd name="T22" fmla="*/ 3 w 128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8" h="11">
                    <a:moveTo>
                      <a:pt x="11" y="6"/>
                    </a:moveTo>
                    <a:lnTo>
                      <a:pt x="6" y="11"/>
                    </a:lnTo>
                    <a:lnTo>
                      <a:pt x="128" y="11"/>
                    </a:lnTo>
                    <a:lnTo>
                      <a:pt x="12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6" y="11"/>
                    </a:lnTo>
                    <a:lnTo>
                      <a:pt x="11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5" name="Freeform 673"/>
              <p:cNvSpPr>
                <a:spLocks/>
              </p:cNvSpPr>
              <p:nvPr/>
            </p:nvSpPr>
            <p:spPr bwMode="auto">
              <a:xfrm>
                <a:off x="1558" y="3196"/>
                <a:ext cx="6" cy="66"/>
              </a:xfrm>
              <a:custGeom>
                <a:avLst/>
                <a:gdLst>
                  <a:gd name="T0" fmla="*/ 2 w 11"/>
                  <a:gd name="T1" fmla="*/ 30 h 131"/>
                  <a:gd name="T2" fmla="*/ 3 w 11"/>
                  <a:gd name="T3" fmla="*/ 32 h 131"/>
                  <a:gd name="T4" fmla="*/ 3 w 11"/>
                  <a:gd name="T5" fmla="*/ 0 h 131"/>
                  <a:gd name="T6" fmla="*/ 0 w 11"/>
                  <a:gd name="T7" fmla="*/ 0 h 131"/>
                  <a:gd name="T8" fmla="*/ 0 w 11"/>
                  <a:gd name="T9" fmla="*/ 32 h 131"/>
                  <a:gd name="T10" fmla="*/ 2 w 11"/>
                  <a:gd name="T11" fmla="*/ 33 h 131"/>
                  <a:gd name="T12" fmla="*/ 0 w 11"/>
                  <a:gd name="T13" fmla="*/ 32 h 131"/>
                  <a:gd name="T14" fmla="*/ 1 w 11"/>
                  <a:gd name="T15" fmla="*/ 32 h 131"/>
                  <a:gd name="T16" fmla="*/ 2 w 11"/>
                  <a:gd name="T17" fmla="*/ 33 h 131"/>
                  <a:gd name="T18" fmla="*/ 3 w 11"/>
                  <a:gd name="T19" fmla="*/ 32 h 131"/>
                  <a:gd name="T20" fmla="*/ 3 w 11"/>
                  <a:gd name="T21" fmla="*/ 32 h 131"/>
                  <a:gd name="T22" fmla="*/ 2 w 11"/>
                  <a:gd name="T23" fmla="*/ 30 h 1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131">
                    <a:moveTo>
                      <a:pt x="6" y="119"/>
                    </a:moveTo>
                    <a:lnTo>
                      <a:pt x="11" y="125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125"/>
                    </a:lnTo>
                    <a:lnTo>
                      <a:pt x="6" y="131"/>
                    </a:lnTo>
                    <a:lnTo>
                      <a:pt x="0" y="125"/>
                    </a:lnTo>
                    <a:lnTo>
                      <a:pt x="2" y="128"/>
                    </a:lnTo>
                    <a:lnTo>
                      <a:pt x="6" y="130"/>
                    </a:lnTo>
                    <a:lnTo>
                      <a:pt x="9" y="128"/>
                    </a:lnTo>
                    <a:lnTo>
                      <a:pt x="11" y="125"/>
                    </a:lnTo>
                    <a:lnTo>
                      <a:pt x="6" y="1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6" name="Freeform 674"/>
              <p:cNvSpPr>
                <a:spLocks/>
              </p:cNvSpPr>
              <p:nvPr/>
            </p:nvSpPr>
            <p:spPr bwMode="auto">
              <a:xfrm>
                <a:off x="1561" y="3256"/>
                <a:ext cx="64" cy="6"/>
              </a:xfrm>
              <a:custGeom>
                <a:avLst/>
                <a:gdLst>
                  <a:gd name="T0" fmla="*/ 29 w 127"/>
                  <a:gd name="T1" fmla="*/ 2 h 12"/>
                  <a:gd name="T2" fmla="*/ 31 w 127"/>
                  <a:gd name="T3" fmla="*/ 0 h 12"/>
                  <a:gd name="T4" fmla="*/ 0 w 127"/>
                  <a:gd name="T5" fmla="*/ 0 h 12"/>
                  <a:gd name="T6" fmla="*/ 0 w 127"/>
                  <a:gd name="T7" fmla="*/ 3 h 12"/>
                  <a:gd name="T8" fmla="*/ 31 w 127"/>
                  <a:gd name="T9" fmla="*/ 3 h 12"/>
                  <a:gd name="T10" fmla="*/ 32 w 127"/>
                  <a:gd name="T11" fmla="*/ 2 h 12"/>
                  <a:gd name="T12" fmla="*/ 31 w 127"/>
                  <a:gd name="T13" fmla="*/ 3 h 12"/>
                  <a:gd name="T14" fmla="*/ 32 w 127"/>
                  <a:gd name="T15" fmla="*/ 3 h 12"/>
                  <a:gd name="T16" fmla="*/ 32 w 127"/>
                  <a:gd name="T17" fmla="*/ 2 h 12"/>
                  <a:gd name="T18" fmla="*/ 32 w 127"/>
                  <a:gd name="T19" fmla="*/ 1 h 12"/>
                  <a:gd name="T20" fmla="*/ 31 w 127"/>
                  <a:gd name="T21" fmla="*/ 0 h 12"/>
                  <a:gd name="T22" fmla="*/ 29 w 127"/>
                  <a:gd name="T23" fmla="*/ 2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7" h="12">
                    <a:moveTo>
                      <a:pt x="116" y="6"/>
                    </a:moveTo>
                    <a:lnTo>
                      <a:pt x="122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122" y="12"/>
                    </a:lnTo>
                    <a:lnTo>
                      <a:pt x="127" y="6"/>
                    </a:lnTo>
                    <a:lnTo>
                      <a:pt x="122" y="12"/>
                    </a:lnTo>
                    <a:lnTo>
                      <a:pt x="125" y="9"/>
                    </a:lnTo>
                    <a:lnTo>
                      <a:pt x="127" y="6"/>
                    </a:lnTo>
                    <a:lnTo>
                      <a:pt x="125" y="2"/>
                    </a:lnTo>
                    <a:lnTo>
                      <a:pt x="122" y="0"/>
                    </a:lnTo>
                    <a:lnTo>
                      <a:pt x="11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7" name="Rectangle 675"/>
              <p:cNvSpPr>
                <a:spLocks noChangeArrowheads="1"/>
              </p:cNvSpPr>
              <p:nvPr/>
            </p:nvSpPr>
            <p:spPr bwMode="auto">
              <a:xfrm>
                <a:off x="1805" y="3196"/>
                <a:ext cx="74" cy="63"/>
              </a:xfrm>
              <a:prstGeom prst="rect">
                <a:avLst/>
              </a:prstGeom>
              <a:solidFill>
                <a:srgbClr val="998C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8" name="Freeform 676"/>
              <p:cNvSpPr>
                <a:spLocks/>
              </p:cNvSpPr>
              <p:nvPr/>
            </p:nvSpPr>
            <p:spPr bwMode="auto">
              <a:xfrm>
                <a:off x="1876" y="3193"/>
                <a:ext cx="6" cy="66"/>
              </a:xfrm>
              <a:custGeom>
                <a:avLst/>
                <a:gdLst>
                  <a:gd name="T0" fmla="*/ 2 w 11"/>
                  <a:gd name="T1" fmla="*/ 3 h 131"/>
                  <a:gd name="T2" fmla="*/ 0 w 11"/>
                  <a:gd name="T3" fmla="*/ 2 h 131"/>
                  <a:gd name="T4" fmla="*/ 0 w 11"/>
                  <a:gd name="T5" fmla="*/ 33 h 131"/>
                  <a:gd name="T6" fmla="*/ 3 w 11"/>
                  <a:gd name="T7" fmla="*/ 33 h 131"/>
                  <a:gd name="T8" fmla="*/ 3 w 11"/>
                  <a:gd name="T9" fmla="*/ 2 h 131"/>
                  <a:gd name="T10" fmla="*/ 2 w 11"/>
                  <a:gd name="T11" fmla="*/ 0 h 131"/>
                  <a:gd name="T12" fmla="*/ 3 w 11"/>
                  <a:gd name="T13" fmla="*/ 2 h 131"/>
                  <a:gd name="T14" fmla="*/ 3 w 11"/>
                  <a:gd name="T15" fmla="*/ 1 h 131"/>
                  <a:gd name="T16" fmla="*/ 2 w 11"/>
                  <a:gd name="T17" fmla="*/ 0 h 131"/>
                  <a:gd name="T18" fmla="*/ 1 w 11"/>
                  <a:gd name="T19" fmla="*/ 1 h 131"/>
                  <a:gd name="T20" fmla="*/ 0 w 11"/>
                  <a:gd name="T21" fmla="*/ 2 h 131"/>
                  <a:gd name="T22" fmla="*/ 2 w 11"/>
                  <a:gd name="T23" fmla="*/ 3 h 1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131">
                    <a:moveTo>
                      <a:pt x="5" y="11"/>
                    </a:moveTo>
                    <a:lnTo>
                      <a:pt x="0" y="6"/>
                    </a:lnTo>
                    <a:lnTo>
                      <a:pt x="0" y="131"/>
                    </a:lnTo>
                    <a:lnTo>
                      <a:pt x="11" y="131"/>
                    </a:lnTo>
                    <a:lnTo>
                      <a:pt x="11" y="6"/>
                    </a:lnTo>
                    <a:lnTo>
                      <a:pt x="5" y="0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69" name="Freeform 677"/>
              <p:cNvSpPr>
                <a:spLocks/>
              </p:cNvSpPr>
              <p:nvPr/>
            </p:nvSpPr>
            <p:spPr bwMode="auto">
              <a:xfrm>
                <a:off x="1802" y="3193"/>
                <a:ext cx="77" cy="6"/>
              </a:xfrm>
              <a:custGeom>
                <a:avLst/>
                <a:gdLst>
                  <a:gd name="T0" fmla="*/ 3 w 154"/>
                  <a:gd name="T1" fmla="*/ 2 h 11"/>
                  <a:gd name="T2" fmla="*/ 2 w 154"/>
                  <a:gd name="T3" fmla="*/ 3 h 11"/>
                  <a:gd name="T4" fmla="*/ 39 w 154"/>
                  <a:gd name="T5" fmla="*/ 3 h 11"/>
                  <a:gd name="T6" fmla="*/ 39 w 154"/>
                  <a:gd name="T7" fmla="*/ 0 h 11"/>
                  <a:gd name="T8" fmla="*/ 2 w 154"/>
                  <a:gd name="T9" fmla="*/ 0 h 11"/>
                  <a:gd name="T10" fmla="*/ 0 w 154"/>
                  <a:gd name="T11" fmla="*/ 2 h 11"/>
                  <a:gd name="T12" fmla="*/ 2 w 154"/>
                  <a:gd name="T13" fmla="*/ 0 h 11"/>
                  <a:gd name="T14" fmla="*/ 1 w 154"/>
                  <a:gd name="T15" fmla="*/ 1 h 11"/>
                  <a:gd name="T16" fmla="*/ 1 w 154"/>
                  <a:gd name="T17" fmla="*/ 2 h 11"/>
                  <a:gd name="T18" fmla="*/ 1 w 154"/>
                  <a:gd name="T19" fmla="*/ 3 h 11"/>
                  <a:gd name="T20" fmla="*/ 2 w 154"/>
                  <a:gd name="T21" fmla="*/ 3 h 11"/>
                  <a:gd name="T22" fmla="*/ 3 w 154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54" h="11">
                    <a:moveTo>
                      <a:pt x="12" y="6"/>
                    </a:moveTo>
                    <a:lnTo>
                      <a:pt x="6" y="11"/>
                    </a:lnTo>
                    <a:lnTo>
                      <a:pt x="154" y="11"/>
                    </a:lnTo>
                    <a:lnTo>
                      <a:pt x="15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2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6" y="11"/>
                    </a:lnTo>
                    <a:lnTo>
                      <a:pt x="12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0" name="Freeform 678"/>
              <p:cNvSpPr>
                <a:spLocks/>
              </p:cNvSpPr>
              <p:nvPr/>
            </p:nvSpPr>
            <p:spPr bwMode="auto">
              <a:xfrm>
                <a:off x="1802" y="3196"/>
                <a:ext cx="6" cy="66"/>
              </a:xfrm>
              <a:custGeom>
                <a:avLst/>
                <a:gdLst>
                  <a:gd name="T0" fmla="*/ 2 w 12"/>
                  <a:gd name="T1" fmla="*/ 30 h 131"/>
                  <a:gd name="T2" fmla="*/ 3 w 12"/>
                  <a:gd name="T3" fmla="*/ 32 h 131"/>
                  <a:gd name="T4" fmla="*/ 3 w 12"/>
                  <a:gd name="T5" fmla="*/ 0 h 131"/>
                  <a:gd name="T6" fmla="*/ 0 w 12"/>
                  <a:gd name="T7" fmla="*/ 0 h 131"/>
                  <a:gd name="T8" fmla="*/ 0 w 12"/>
                  <a:gd name="T9" fmla="*/ 32 h 131"/>
                  <a:gd name="T10" fmla="*/ 2 w 12"/>
                  <a:gd name="T11" fmla="*/ 33 h 131"/>
                  <a:gd name="T12" fmla="*/ 0 w 12"/>
                  <a:gd name="T13" fmla="*/ 32 h 131"/>
                  <a:gd name="T14" fmla="*/ 1 w 12"/>
                  <a:gd name="T15" fmla="*/ 32 h 131"/>
                  <a:gd name="T16" fmla="*/ 2 w 12"/>
                  <a:gd name="T17" fmla="*/ 33 h 131"/>
                  <a:gd name="T18" fmla="*/ 3 w 12"/>
                  <a:gd name="T19" fmla="*/ 32 h 131"/>
                  <a:gd name="T20" fmla="*/ 3 w 12"/>
                  <a:gd name="T21" fmla="*/ 32 h 131"/>
                  <a:gd name="T22" fmla="*/ 2 w 12"/>
                  <a:gd name="T23" fmla="*/ 30 h 13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131">
                    <a:moveTo>
                      <a:pt x="6" y="119"/>
                    </a:moveTo>
                    <a:lnTo>
                      <a:pt x="12" y="12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25"/>
                    </a:lnTo>
                    <a:lnTo>
                      <a:pt x="6" y="131"/>
                    </a:lnTo>
                    <a:lnTo>
                      <a:pt x="0" y="125"/>
                    </a:lnTo>
                    <a:lnTo>
                      <a:pt x="2" y="128"/>
                    </a:lnTo>
                    <a:lnTo>
                      <a:pt x="6" y="130"/>
                    </a:lnTo>
                    <a:lnTo>
                      <a:pt x="9" y="128"/>
                    </a:lnTo>
                    <a:lnTo>
                      <a:pt x="12" y="125"/>
                    </a:lnTo>
                    <a:lnTo>
                      <a:pt x="6" y="1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1" name="Freeform 679"/>
              <p:cNvSpPr>
                <a:spLocks/>
              </p:cNvSpPr>
              <p:nvPr/>
            </p:nvSpPr>
            <p:spPr bwMode="auto">
              <a:xfrm>
                <a:off x="1805" y="3256"/>
                <a:ext cx="77" cy="6"/>
              </a:xfrm>
              <a:custGeom>
                <a:avLst/>
                <a:gdLst>
                  <a:gd name="T0" fmla="*/ 36 w 154"/>
                  <a:gd name="T1" fmla="*/ 2 h 12"/>
                  <a:gd name="T2" fmla="*/ 37 w 154"/>
                  <a:gd name="T3" fmla="*/ 0 h 12"/>
                  <a:gd name="T4" fmla="*/ 0 w 154"/>
                  <a:gd name="T5" fmla="*/ 0 h 12"/>
                  <a:gd name="T6" fmla="*/ 0 w 154"/>
                  <a:gd name="T7" fmla="*/ 3 h 12"/>
                  <a:gd name="T8" fmla="*/ 37 w 154"/>
                  <a:gd name="T9" fmla="*/ 3 h 12"/>
                  <a:gd name="T10" fmla="*/ 39 w 154"/>
                  <a:gd name="T11" fmla="*/ 2 h 12"/>
                  <a:gd name="T12" fmla="*/ 37 w 154"/>
                  <a:gd name="T13" fmla="*/ 3 h 12"/>
                  <a:gd name="T14" fmla="*/ 38 w 154"/>
                  <a:gd name="T15" fmla="*/ 3 h 12"/>
                  <a:gd name="T16" fmla="*/ 39 w 154"/>
                  <a:gd name="T17" fmla="*/ 2 h 12"/>
                  <a:gd name="T18" fmla="*/ 38 w 154"/>
                  <a:gd name="T19" fmla="*/ 1 h 12"/>
                  <a:gd name="T20" fmla="*/ 37 w 154"/>
                  <a:gd name="T21" fmla="*/ 0 h 12"/>
                  <a:gd name="T22" fmla="*/ 36 w 154"/>
                  <a:gd name="T23" fmla="*/ 2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54" h="12">
                    <a:moveTo>
                      <a:pt x="143" y="6"/>
                    </a:moveTo>
                    <a:lnTo>
                      <a:pt x="14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148" y="12"/>
                    </a:lnTo>
                    <a:lnTo>
                      <a:pt x="154" y="6"/>
                    </a:lnTo>
                    <a:lnTo>
                      <a:pt x="148" y="12"/>
                    </a:lnTo>
                    <a:lnTo>
                      <a:pt x="152" y="9"/>
                    </a:lnTo>
                    <a:lnTo>
                      <a:pt x="154" y="6"/>
                    </a:lnTo>
                    <a:lnTo>
                      <a:pt x="152" y="2"/>
                    </a:lnTo>
                    <a:lnTo>
                      <a:pt x="148" y="0"/>
                    </a:lnTo>
                    <a:lnTo>
                      <a:pt x="143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2" name="Rectangle 680"/>
              <p:cNvSpPr>
                <a:spLocks noChangeArrowheads="1"/>
              </p:cNvSpPr>
              <p:nvPr/>
            </p:nvSpPr>
            <p:spPr bwMode="auto">
              <a:xfrm>
                <a:off x="1649" y="3176"/>
                <a:ext cx="134" cy="340"/>
              </a:xfrm>
              <a:prstGeom prst="rect">
                <a:avLst/>
              </a:prstGeom>
              <a:solidFill>
                <a:srgbClr val="998C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3" name="Freeform 681"/>
              <p:cNvSpPr>
                <a:spLocks/>
              </p:cNvSpPr>
              <p:nvPr/>
            </p:nvSpPr>
            <p:spPr bwMode="auto">
              <a:xfrm>
                <a:off x="1647" y="3173"/>
                <a:ext cx="5" cy="343"/>
              </a:xfrm>
              <a:custGeom>
                <a:avLst/>
                <a:gdLst>
                  <a:gd name="T0" fmla="*/ 1 w 12"/>
                  <a:gd name="T1" fmla="*/ 0 h 686"/>
                  <a:gd name="T2" fmla="*/ 0 w 12"/>
                  <a:gd name="T3" fmla="*/ 2 h 686"/>
                  <a:gd name="T4" fmla="*/ 0 w 12"/>
                  <a:gd name="T5" fmla="*/ 172 h 686"/>
                  <a:gd name="T6" fmla="*/ 2 w 12"/>
                  <a:gd name="T7" fmla="*/ 172 h 686"/>
                  <a:gd name="T8" fmla="*/ 2 w 12"/>
                  <a:gd name="T9" fmla="*/ 2 h 686"/>
                  <a:gd name="T10" fmla="*/ 1 w 12"/>
                  <a:gd name="T11" fmla="*/ 3 h 686"/>
                  <a:gd name="T12" fmla="*/ 2 w 12"/>
                  <a:gd name="T13" fmla="*/ 2 h 686"/>
                  <a:gd name="T14" fmla="*/ 2 w 12"/>
                  <a:gd name="T15" fmla="*/ 1 h 686"/>
                  <a:gd name="T16" fmla="*/ 1 w 12"/>
                  <a:gd name="T17" fmla="*/ 0 h 686"/>
                  <a:gd name="T18" fmla="*/ 0 w 12"/>
                  <a:gd name="T19" fmla="*/ 1 h 686"/>
                  <a:gd name="T20" fmla="*/ 0 w 12"/>
                  <a:gd name="T21" fmla="*/ 2 h 686"/>
                  <a:gd name="T22" fmla="*/ 1 w 12"/>
                  <a:gd name="T23" fmla="*/ 0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686">
                    <a:moveTo>
                      <a:pt x="6" y="0"/>
                    </a:moveTo>
                    <a:lnTo>
                      <a:pt x="0" y="6"/>
                    </a:lnTo>
                    <a:lnTo>
                      <a:pt x="0" y="686"/>
                    </a:lnTo>
                    <a:lnTo>
                      <a:pt x="12" y="686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9" y="3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4" name="Freeform 682"/>
              <p:cNvSpPr>
                <a:spLocks/>
              </p:cNvSpPr>
              <p:nvPr/>
            </p:nvSpPr>
            <p:spPr bwMode="auto">
              <a:xfrm>
                <a:off x="1649" y="3173"/>
                <a:ext cx="137" cy="5"/>
              </a:xfrm>
              <a:custGeom>
                <a:avLst/>
                <a:gdLst>
                  <a:gd name="T0" fmla="*/ 69 w 273"/>
                  <a:gd name="T1" fmla="*/ 1 h 12"/>
                  <a:gd name="T2" fmla="*/ 67 w 273"/>
                  <a:gd name="T3" fmla="*/ 0 h 12"/>
                  <a:gd name="T4" fmla="*/ 0 w 273"/>
                  <a:gd name="T5" fmla="*/ 0 h 12"/>
                  <a:gd name="T6" fmla="*/ 0 w 273"/>
                  <a:gd name="T7" fmla="*/ 2 h 12"/>
                  <a:gd name="T8" fmla="*/ 67 w 273"/>
                  <a:gd name="T9" fmla="*/ 2 h 12"/>
                  <a:gd name="T10" fmla="*/ 66 w 273"/>
                  <a:gd name="T11" fmla="*/ 1 h 12"/>
                  <a:gd name="T12" fmla="*/ 67 w 273"/>
                  <a:gd name="T13" fmla="*/ 2 h 12"/>
                  <a:gd name="T14" fmla="*/ 68 w 273"/>
                  <a:gd name="T15" fmla="*/ 2 h 12"/>
                  <a:gd name="T16" fmla="*/ 69 w 273"/>
                  <a:gd name="T17" fmla="*/ 1 h 12"/>
                  <a:gd name="T18" fmla="*/ 68 w 273"/>
                  <a:gd name="T19" fmla="*/ 0 h 12"/>
                  <a:gd name="T20" fmla="*/ 67 w 273"/>
                  <a:gd name="T21" fmla="*/ 0 h 12"/>
                  <a:gd name="T22" fmla="*/ 69 w 273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73" h="12">
                    <a:moveTo>
                      <a:pt x="273" y="6"/>
                    </a:moveTo>
                    <a:lnTo>
                      <a:pt x="267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267" y="12"/>
                    </a:lnTo>
                    <a:lnTo>
                      <a:pt x="261" y="6"/>
                    </a:lnTo>
                    <a:lnTo>
                      <a:pt x="267" y="12"/>
                    </a:lnTo>
                    <a:lnTo>
                      <a:pt x="270" y="10"/>
                    </a:lnTo>
                    <a:lnTo>
                      <a:pt x="273" y="6"/>
                    </a:lnTo>
                    <a:lnTo>
                      <a:pt x="270" y="3"/>
                    </a:lnTo>
                    <a:lnTo>
                      <a:pt x="267" y="0"/>
                    </a:lnTo>
                    <a:lnTo>
                      <a:pt x="273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5" name="Freeform 683"/>
              <p:cNvSpPr>
                <a:spLocks/>
              </p:cNvSpPr>
              <p:nvPr/>
            </p:nvSpPr>
            <p:spPr bwMode="auto">
              <a:xfrm>
                <a:off x="1780" y="3176"/>
                <a:ext cx="6" cy="342"/>
              </a:xfrm>
              <a:custGeom>
                <a:avLst/>
                <a:gdLst>
                  <a:gd name="T0" fmla="*/ 2 w 12"/>
                  <a:gd name="T1" fmla="*/ 171 h 686"/>
                  <a:gd name="T2" fmla="*/ 3 w 12"/>
                  <a:gd name="T3" fmla="*/ 169 h 686"/>
                  <a:gd name="T4" fmla="*/ 3 w 12"/>
                  <a:gd name="T5" fmla="*/ 0 h 686"/>
                  <a:gd name="T6" fmla="*/ 0 w 12"/>
                  <a:gd name="T7" fmla="*/ 0 h 686"/>
                  <a:gd name="T8" fmla="*/ 0 w 12"/>
                  <a:gd name="T9" fmla="*/ 169 h 686"/>
                  <a:gd name="T10" fmla="*/ 2 w 12"/>
                  <a:gd name="T11" fmla="*/ 168 h 686"/>
                  <a:gd name="T12" fmla="*/ 0 w 12"/>
                  <a:gd name="T13" fmla="*/ 169 h 686"/>
                  <a:gd name="T14" fmla="*/ 1 w 12"/>
                  <a:gd name="T15" fmla="*/ 170 h 686"/>
                  <a:gd name="T16" fmla="*/ 2 w 12"/>
                  <a:gd name="T17" fmla="*/ 171 h 686"/>
                  <a:gd name="T18" fmla="*/ 3 w 12"/>
                  <a:gd name="T19" fmla="*/ 170 h 686"/>
                  <a:gd name="T20" fmla="*/ 3 w 12"/>
                  <a:gd name="T21" fmla="*/ 169 h 686"/>
                  <a:gd name="T22" fmla="*/ 2 w 12"/>
                  <a:gd name="T23" fmla="*/ 171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686">
                    <a:moveTo>
                      <a:pt x="6" y="686"/>
                    </a:moveTo>
                    <a:lnTo>
                      <a:pt x="12" y="68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80"/>
                    </a:lnTo>
                    <a:lnTo>
                      <a:pt x="6" y="674"/>
                    </a:lnTo>
                    <a:lnTo>
                      <a:pt x="0" y="680"/>
                    </a:lnTo>
                    <a:lnTo>
                      <a:pt x="3" y="684"/>
                    </a:lnTo>
                    <a:lnTo>
                      <a:pt x="6" y="685"/>
                    </a:lnTo>
                    <a:lnTo>
                      <a:pt x="9" y="684"/>
                    </a:lnTo>
                    <a:lnTo>
                      <a:pt x="12" y="680"/>
                    </a:lnTo>
                    <a:lnTo>
                      <a:pt x="6" y="6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6" name="Freeform 684"/>
              <p:cNvSpPr>
                <a:spLocks/>
              </p:cNvSpPr>
              <p:nvPr/>
            </p:nvSpPr>
            <p:spPr bwMode="auto">
              <a:xfrm>
                <a:off x="1647" y="3513"/>
                <a:ext cx="136" cy="5"/>
              </a:xfrm>
              <a:custGeom>
                <a:avLst/>
                <a:gdLst>
                  <a:gd name="T0" fmla="*/ 0 w 273"/>
                  <a:gd name="T1" fmla="*/ 1 h 12"/>
                  <a:gd name="T2" fmla="*/ 1 w 273"/>
                  <a:gd name="T3" fmla="*/ 2 h 12"/>
                  <a:gd name="T4" fmla="*/ 68 w 273"/>
                  <a:gd name="T5" fmla="*/ 2 h 12"/>
                  <a:gd name="T6" fmla="*/ 68 w 273"/>
                  <a:gd name="T7" fmla="*/ 0 h 12"/>
                  <a:gd name="T8" fmla="*/ 1 w 273"/>
                  <a:gd name="T9" fmla="*/ 0 h 12"/>
                  <a:gd name="T10" fmla="*/ 3 w 273"/>
                  <a:gd name="T11" fmla="*/ 1 h 12"/>
                  <a:gd name="T12" fmla="*/ 1 w 273"/>
                  <a:gd name="T13" fmla="*/ 0 h 12"/>
                  <a:gd name="T14" fmla="*/ 0 w 273"/>
                  <a:gd name="T15" fmla="*/ 0 h 12"/>
                  <a:gd name="T16" fmla="*/ 0 w 273"/>
                  <a:gd name="T17" fmla="*/ 1 h 12"/>
                  <a:gd name="T18" fmla="*/ 0 w 273"/>
                  <a:gd name="T19" fmla="*/ 2 h 12"/>
                  <a:gd name="T20" fmla="*/ 1 w 273"/>
                  <a:gd name="T21" fmla="*/ 2 h 12"/>
                  <a:gd name="T22" fmla="*/ 0 w 273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73" h="12">
                    <a:moveTo>
                      <a:pt x="0" y="6"/>
                    </a:moveTo>
                    <a:lnTo>
                      <a:pt x="6" y="12"/>
                    </a:lnTo>
                    <a:lnTo>
                      <a:pt x="273" y="12"/>
                    </a:lnTo>
                    <a:lnTo>
                      <a:pt x="273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2" y="10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7" name="Freeform 685"/>
              <p:cNvSpPr>
                <a:spLocks/>
              </p:cNvSpPr>
              <p:nvPr/>
            </p:nvSpPr>
            <p:spPr bwMode="auto">
              <a:xfrm>
                <a:off x="1971" y="3185"/>
                <a:ext cx="195" cy="241"/>
              </a:xfrm>
              <a:custGeom>
                <a:avLst/>
                <a:gdLst>
                  <a:gd name="T0" fmla="*/ 26 w 390"/>
                  <a:gd name="T1" fmla="*/ 87 h 482"/>
                  <a:gd name="T2" fmla="*/ 0 w 390"/>
                  <a:gd name="T3" fmla="*/ 87 h 482"/>
                  <a:gd name="T4" fmla="*/ 0 w 390"/>
                  <a:gd name="T5" fmla="*/ 34 h 482"/>
                  <a:gd name="T6" fmla="*/ 26 w 390"/>
                  <a:gd name="T7" fmla="*/ 34 h 482"/>
                  <a:gd name="T8" fmla="*/ 26 w 390"/>
                  <a:gd name="T9" fmla="*/ 0 h 482"/>
                  <a:gd name="T10" fmla="*/ 72 w 390"/>
                  <a:gd name="T11" fmla="*/ 0 h 482"/>
                  <a:gd name="T12" fmla="*/ 72 w 390"/>
                  <a:gd name="T13" fmla="*/ 34 h 482"/>
                  <a:gd name="T14" fmla="*/ 98 w 390"/>
                  <a:gd name="T15" fmla="*/ 34 h 482"/>
                  <a:gd name="T16" fmla="*/ 98 w 390"/>
                  <a:gd name="T17" fmla="*/ 87 h 482"/>
                  <a:gd name="T18" fmla="*/ 72 w 390"/>
                  <a:gd name="T19" fmla="*/ 87 h 482"/>
                  <a:gd name="T20" fmla="*/ 72 w 390"/>
                  <a:gd name="T21" fmla="*/ 121 h 482"/>
                  <a:gd name="T22" fmla="*/ 26 w 390"/>
                  <a:gd name="T23" fmla="*/ 121 h 482"/>
                  <a:gd name="T24" fmla="*/ 26 w 390"/>
                  <a:gd name="T25" fmla="*/ 87 h 48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90" h="482">
                    <a:moveTo>
                      <a:pt x="102" y="347"/>
                    </a:moveTo>
                    <a:lnTo>
                      <a:pt x="0" y="347"/>
                    </a:lnTo>
                    <a:lnTo>
                      <a:pt x="0" y="134"/>
                    </a:lnTo>
                    <a:lnTo>
                      <a:pt x="102" y="134"/>
                    </a:lnTo>
                    <a:lnTo>
                      <a:pt x="102" y="0"/>
                    </a:lnTo>
                    <a:lnTo>
                      <a:pt x="287" y="0"/>
                    </a:lnTo>
                    <a:lnTo>
                      <a:pt x="287" y="134"/>
                    </a:lnTo>
                    <a:lnTo>
                      <a:pt x="390" y="134"/>
                    </a:lnTo>
                    <a:lnTo>
                      <a:pt x="390" y="347"/>
                    </a:lnTo>
                    <a:lnTo>
                      <a:pt x="287" y="347"/>
                    </a:lnTo>
                    <a:lnTo>
                      <a:pt x="287" y="482"/>
                    </a:lnTo>
                    <a:lnTo>
                      <a:pt x="102" y="482"/>
                    </a:lnTo>
                    <a:lnTo>
                      <a:pt x="102" y="347"/>
                    </a:lnTo>
                    <a:close/>
                  </a:path>
                </a:pathLst>
              </a:cu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8" name="Freeform 686"/>
              <p:cNvSpPr>
                <a:spLocks/>
              </p:cNvSpPr>
              <p:nvPr/>
            </p:nvSpPr>
            <p:spPr bwMode="auto">
              <a:xfrm>
                <a:off x="1968" y="3356"/>
                <a:ext cx="55" cy="5"/>
              </a:xfrm>
              <a:custGeom>
                <a:avLst/>
                <a:gdLst>
                  <a:gd name="T0" fmla="*/ 0 w 108"/>
                  <a:gd name="T1" fmla="*/ 1 h 12"/>
                  <a:gd name="T2" fmla="*/ 2 w 108"/>
                  <a:gd name="T3" fmla="*/ 2 h 12"/>
                  <a:gd name="T4" fmla="*/ 28 w 108"/>
                  <a:gd name="T5" fmla="*/ 2 h 12"/>
                  <a:gd name="T6" fmla="*/ 28 w 108"/>
                  <a:gd name="T7" fmla="*/ 0 h 12"/>
                  <a:gd name="T8" fmla="*/ 2 w 108"/>
                  <a:gd name="T9" fmla="*/ 0 h 12"/>
                  <a:gd name="T10" fmla="*/ 3 w 108"/>
                  <a:gd name="T11" fmla="*/ 1 h 12"/>
                  <a:gd name="T12" fmla="*/ 2 w 108"/>
                  <a:gd name="T13" fmla="*/ 0 h 12"/>
                  <a:gd name="T14" fmla="*/ 1 w 108"/>
                  <a:gd name="T15" fmla="*/ 0 h 12"/>
                  <a:gd name="T16" fmla="*/ 1 w 108"/>
                  <a:gd name="T17" fmla="*/ 1 h 12"/>
                  <a:gd name="T18" fmla="*/ 1 w 108"/>
                  <a:gd name="T19" fmla="*/ 2 h 12"/>
                  <a:gd name="T20" fmla="*/ 2 w 108"/>
                  <a:gd name="T21" fmla="*/ 2 h 12"/>
                  <a:gd name="T22" fmla="*/ 0 w 108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8" h="12">
                    <a:moveTo>
                      <a:pt x="0" y="6"/>
                    </a:moveTo>
                    <a:lnTo>
                      <a:pt x="6" y="12"/>
                    </a:lnTo>
                    <a:lnTo>
                      <a:pt x="108" y="12"/>
                    </a:lnTo>
                    <a:lnTo>
                      <a:pt x="108" y="0"/>
                    </a:lnTo>
                    <a:lnTo>
                      <a:pt x="6" y="0"/>
                    </a:lnTo>
                    <a:lnTo>
                      <a:pt x="11" y="6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79" name="Freeform 687"/>
              <p:cNvSpPr>
                <a:spLocks/>
              </p:cNvSpPr>
              <p:nvPr/>
            </p:nvSpPr>
            <p:spPr bwMode="auto">
              <a:xfrm>
                <a:off x="1968" y="3249"/>
                <a:ext cx="6" cy="109"/>
              </a:xfrm>
              <a:custGeom>
                <a:avLst/>
                <a:gdLst>
                  <a:gd name="T0" fmla="*/ 2 w 11"/>
                  <a:gd name="T1" fmla="*/ 0 h 219"/>
                  <a:gd name="T2" fmla="*/ 0 w 11"/>
                  <a:gd name="T3" fmla="*/ 1 h 219"/>
                  <a:gd name="T4" fmla="*/ 0 w 11"/>
                  <a:gd name="T5" fmla="*/ 54 h 219"/>
                  <a:gd name="T6" fmla="*/ 3 w 11"/>
                  <a:gd name="T7" fmla="*/ 54 h 219"/>
                  <a:gd name="T8" fmla="*/ 3 w 11"/>
                  <a:gd name="T9" fmla="*/ 1 h 219"/>
                  <a:gd name="T10" fmla="*/ 2 w 11"/>
                  <a:gd name="T11" fmla="*/ 3 h 219"/>
                  <a:gd name="T12" fmla="*/ 3 w 11"/>
                  <a:gd name="T13" fmla="*/ 1 h 219"/>
                  <a:gd name="T14" fmla="*/ 3 w 11"/>
                  <a:gd name="T15" fmla="*/ 0 h 219"/>
                  <a:gd name="T16" fmla="*/ 2 w 11"/>
                  <a:gd name="T17" fmla="*/ 0 h 219"/>
                  <a:gd name="T18" fmla="*/ 1 w 11"/>
                  <a:gd name="T19" fmla="*/ 0 h 219"/>
                  <a:gd name="T20" fmla="*/ 0 w 11"/>
                  <a:gd name="T21" fmla="*/ 1 h 219"/>
                  <a:gd name="T22" fmla="*/ 2 w 11"/>
                  <a:gd name="T23" fmla="*/ 0 h 21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219">
                    <a:moveTo>
                      <a:pt x="6" y="0"/>
                    </a:moveTo>
                    <a:lnTo>
                      <a:pt x="0" y="6"/>
                    </a:lnTo>
                    <a:lnTo>
                      <a:pt x="0" y="219"/>
                    </a:lnTo>
                    <a:lnTo>
                      <a:pt x="11" y="219"/>
                    </a:lnTo>
                    <a:lnTo>
                      <a:pt x="11" y="6"/>
                    </a:lnTo>
                    <a:lnTo>
                      <a:pt x="6" y="12"/>
                    </a:lnTo>
                    <a:lnTo>
                      <a:pt x="11" y="6"/>
                    </a:lnTo>
                    <a:lnTo>
                      <a:pt x="9" y="3"/>
                    </a:lnTo>
                    <a:lnTo>
                      <a:pt x="6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0" name="Freeform 688"/>
              <p:cNvSpPr>
                <a:spLocks/>
              </p:cNvSpPr>
              <p:nvPr/>
            </p:nvSpPr>
            <p:spPr bwMode="auto">
              <a:xfrm>
                <a:off x="1971" y="3249"/>
                <a:ext cx="54" cy="6"/>
              </a:xfrm>
              <a:custGeom>
                <a:avLst/>
                <a:gdLst>
                  <a:gd name="T0" fmla="*/ 24 w 108"/>
                  <a:gd name="T1" fmla="*/ 2 h 12"/>
                  <a:gd name="T2" fmla="*/ 26 w 108"/>
                  <a:gd name="T3" fmla="*/ 0 h 12"/>
                  <a:gd name="T4" fmla="*/ 0 w 108"/>
                  <a:gd name="T5" fmla="*/ 0 h 12"/>
                  <a:gd name="T6" fmla="*/ 0 w 108"/>
                  <a:gd name="T7" fmla="*/ 3 h 12"/>
                  <a:gd name="T8" fmla="*/ 26 w 108"/>
                  <a:gd name="T9" fmla="*/ 3 h 12"/>
                  <a:gd name="T10" fmla="*/ 27 w 108"/>
                  <a:gd name="T11" fmla="*/ 2 h 12"/>
                  <a:gd name="T12" fmla="*/ 26 w 108"/>
                  <a:gd name="T13" fmla="*/ 3 h 12"/>
                  <a:gd name="T14" fmla="*/ 27 w 108"/>
                  <a:gd name="T15" fmla="*/ 3 h 12"/>
                  <a:gd name="T16" fmla="*/ 27 w 108"/>
                  <a:gd name="T17" fmla="*/ 2 h 12"/>
                  <a:gd name="T18" fmla="*/ 27 w 108"/>
                  <a:gd name="T19" fmla="*/ 1 h 12"/>
                  <a:gd name="T20" fmla="*/ 26 w 108"/>
                  <a:gd name="T21" fmla="*/ 0 h 12"/>
                  <a:gd name="T22" fmla="*/ 24 w 108"/>
                  <a:gd name="T23" fmla="*/ 2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8" h="12">
                    <a:moveTo>
                      <a:pt x="96" y="6"/>
                    </a:moveTo>
                    <a:lnTo>
                      <a:pt x="102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102" y="12"/>
                    </a:lnTo>
                    <a:lnTo>
                      <a:pt x="108" y="6"/>
                    </a:lnTo>
                    <a:lnTo>
                      <a:pt x="102" y="12"/>
                    </a:lnTo>
                    <a:lnTo>
                      <a:pt x="105" y="10"/>
                    </a:lnTo>
                    <a:lnTo>
                      <a:pt x="108" y="6"/>
                    </a:lnTo>
                    <a:lnTo>
                      <a:pt x="105" y="3"/>
                    </a:lnTo>
                    <a:lnTo>
                      <a:pt x="102" y="0"/>
                    </a:lnTo>
                    <a:lnTo>
                      <a:pt x="96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1" name="Freeform 689"/>
              <p:cNvSpPr>
                <a:spLocks/>
              </p:cNvSpPr>
              <p:nvPr/>
            </p:nvSpPr>
            <p:spPr bwMode="auto">
              <a:xfrm>
                <a:off x="2020" y="3182"/>
                <a:ext cx="5" cy="70"/>
              </a:xfrm>
              <a:custGeom>
                <a:avLst/>
                <a:gdLst>
                  <a:gd name="T0" fmla="*/ 1 w 12"/>
                  <a:gd name="T1" fmla="*/ 0 h 140"/>
                  <a:gd name="T2" fmla="*/ 0 w 12"/>
                  <a:gd name="T3" fmla="*/ 2 h 140"/>
                  <a:gd name="T4" fmla="*/ 0 w 12"/>
                  <a:gd name="T5" fmla="*/ 35 h 140"/>
                  <a:gd name="T6" fmla="*/ 2 w 12"/>
                  <a:gd name="T7" fmla="*/ 35 h 140"/>
                  <a:gd name="T8" fmla="*/ 2 w 12"/>
                  <a:gd name="T9" fmla="*/ 2 h 140"/>
                  <a:gd name="T10" fmla="*/ 1 w 12"/>
                  <a:gd name="T11" fmla="*/ 3 h 140"/>
                  <a:gd name="T12" fmla="*/ 2 w 12"/>
                  <a:gd name="T13" fmla="*/ 2 h 140"/>
                  <a:gd name="T14" fmla="*/ 2 w 12"/>
                  <a:gd name="T15" fmla="*/ 1 h 140"/>
                  <a:gd name="T16" fmla="*/ 1 w 12"/>
                  <a:gd name="T17" fmla="*/ 0 h 140"/>
                  <a:gd name="T18" fmla="*/ 0 w 12"/>
                  <a:gd name="T19" fmla="*/ 1 h 140"/>
                  <a:gd name="T20" fmla="*/ 0 w 12"/>
                  <a:gd name="T21" fmla="*/ 2 h 140"/>
                  <a:gd name="T22" fmla="*/ 1 w 12"/>
                  <a:gd name="T23" fmla="*/ 0 h 14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140">
                    <a:moveTo>
                      <a:pt x="6" y="0"/>
                    </a:moveTo>
                    <a:lnTo>
                      <a:pt x="0" y="6"/>
                    </a:lnTo>
                    <a:lnTo>
                      <a:pt x="0" y="140"/>
                    </a:lnTo>
                    <a:lnTo>
                      <a:pt x="12" y="140"/>
                    </a:lnTo>
                    <a:lnTo>
                      <a:pt x="12" y="6"/>
                    </a:lnTo>
                    <a:lnTo>
                      <a:pt x="6" y="11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2" name="Freeform 690"/>
              <p:cNvSpPr>
                <a:spLocks/>
              </p:cNvSpPr>
              <p:nvPr/>
            </p:nvSpPr>
            <p:spPr bwMode="auto">
              <a:xfrm>
                <a:off x="2023" y="3182"/>
                <a:ext cx="95" cy="6"/>
              </a:xfrm>
              <a:custGeom>
                <a:avLst/>
                <a:gdLst>
                  <a:gd name="T0" fmla="*/ 47 w 191"/>
                  <a:gd name="T1" fmla="*/ 2 h 11"/>
                  <a:gd name="T2" fmla="*/ 46 w 191"/>
                  <a:gd name="T3" fmla="*/ 0 h 11"/>
                  <a:gd name="T4" fmla="*/ 0 w 191"/>
                  <a:gd name="T5" fmla="*/ 0 h 11"/>
                  <a:gd name="T6" fmla="*/ 0 w 191"/>
                  <a:gd name="T7" fmla="*/ 3 h 11"/>
                  <a:gd name="T8" fmla="*/ 46 w 191"/>
                  <a:gd name="T9" fmla="*/ 3 h 11"/>
                  <a:gd name="T10" fmla="*/ 45 w 191"/>
                  <a:gd name="T11" fmla="*/ 2 h 11"/>
                  <a:gd name="T12" fmla="*/ 46 w 191"/>
                  <a:gd name="T13" fmla="*/ 3 h 11"/>
                  <a:gd name="T14" fmla="*/ 47 w 191"/>
                  <a:gd name="T15" fmla="*/ 3 h 11"/>
                  <a:gd name="T16" fmla="*/ 47 w 191"/>
                  <a:gd name="T17" fmla="*/ 2 h 11"/>
                  <a:gd name="T18" fmla="*/ 47 w 191"/>
                  <a:gd name="T19" fmla="*/ 1 h 11"/>
                  <a:gd name="T20" fmla="*/ 46 w 191"/>
                  <a:gd name="T21" fmla="*/ 0 h 11"/>
                  <a:gd name="T22" fmla="*/ 47 w 191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1" h="11">
                    <a:moveTo>
                      <a:pt x="191" y="6"/>
                    </a:moveTo>
                    <a:lnTo>
                      <a:pt x="185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85" y="11"/>
                    </a:lnTo>
                    <a:lnTo>
                      <a:pt x="180" y="6"/>
                    </a:lnTo>
                    <a:lnTo>
                      <a:pt x="185" y="11"/>
                    </a:lnTo>
                    <a:lnTo>
                      <a:pt x="189" y="9"/>
                    </a:lnTo>
                    <a:lnTo>
                      <a:pt x="191" y="6"/>
                    </a:lnTo>
                    <a:lnTo>
                      <a:pt x="189" y="2"/>
                    </a:lnTo>
                    <a:lnTo>
                      <a:pt x="185" y="0"/>
                    </a:lnTo>
                    <a:lnTo>
                      <a:pt x="191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3" name="Freeform 691"/>
              <p:cNvSpPr>
                <a:spLocks/>
              </p:cNvSpPr>
              <p:nvPr/>
            </p:nvSpPr>
            <p:spPr bwMode="auto">
              <a:xfrm>
                <a:off x="2112" y="3185"/>
                <a:ext cx="6" cy="70"/>
              </a:xfrm>
              <a:custGeom>
                <a:avLst/>
                <a:gdLst>
                  <a:gd name="T0" fmla="*/ 2 w 11"/>
                  <a:gd name="T1" fmla="*/ 32 h 140"/>
                  <a:gd name="T2" fmla="*/ 3 w 11"/>
                  <a:gd name="T3" fmla="*/ 34 h 140"/>
                  <a:gd name="T4" fmla="*/ 3 w 11"/>
                  <a:gd name="T5" fmla="*/ 0 h 140"/>
                  <a:gd name="T6" fmla="*/ 0 w 11"/>
                  <a:gd name="T7" fmla="*/ 0 h 140"/>
                  <a:gd name="T8" fmla="*/ 0 w 11"/>
                  <a:gd name="T9" fmla="*/ 34 h 140"/>
                  <a:gd name="T10" fmla="*/ 2 w 11"/>
                  <a:gd name="T11" fmla="*/ 35 h 140"/>
                  <a:gd name="T12" fmla="*/ 0 w 11"/>
                  <a:gd name="T13" fmla="*/ 34 h 140"/>
                  <a:gd name="T14" fmla="*/ 1 w 11"/>
                  <a:gd name="T15" fmla="*/ 35 h 140"/>
                  <a:gd name="T16" fmla="*/ 2 w 11"/>
                  <a:gd name="T17" fmla="*/ 35 h 140"/>
                  <a:gd name="T18" fmla="*/ 3 w 11"/>
                  <a:gd name="T19" fmla="*/ 35 h 140"/>
                  <a:gd name="T20" fmla="*/ 3 w 11"/>
                  <a:gd name="T21" fmla="*/ 34 h 140"/>
                  <a:gd name="T22" fmla="*/ 2 w 11"/>
                  <a:gd name="T23" fmla="*/ 32 h 14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140">
                    <a:moveTo>
                      <a:pt x="5" y="128"/>
                    </a:moveTo>
                    <a:lnTo>
                      <a:pt x="11" y="134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134"/>
                    </a:lnTo>
                    <a:lnTo>
                      <a:pt x="5" y="140"/>
                    </a:lnTo>
                    <a:lnTo>
                      <a:pt x="0" y="134"/>
                    </a:lnTo>
                    <a:lnTo>
                      <a:pt x="2" y="138"/>
                    </a:lnTo>
                    <a:lnTo>
                      <a:pt x="5" y="139"/>
                    </a:lnTo>
                    <a:lnTo>
                      <a:pt x="9" y="138"/>
                    </a:lnTo>
                    <a:lnTo>
                      <a:pt x="11" y="134"/>
                    </a:lnTo>
                    <a:lnTo>
                      <a:pt x="5" y="12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4" name="Freeform 692"/>
              <p:cNvSpPr>
                <a:spLocks/>
              </p:cNvSpPr>
              <p:nvPr/>
            </p:nvSpPr>
            <p:spPr bwMode="auto">
              <a:xfrm>
                <a:off x="2115" y="3249"/>
                <a:ext cx="54" cy="6"/>
              </a:xfrm>
              <a:custGeom>
                <a:avLst/>
                <a:gdLst>
                  <a:gd name="T0" fmla="*/ 27 w 109"/>
                  <a:gd name="T1" fmla="*/ 2 h 12"/>
                  <a:gd name="T2" fmla="*/ 25 w 109"/>
                  <a:gd name="T3" fmla="*/ 0 h 12"/>
                  <a:gd name="T4" fmla="*/ 0 w 109"/>
                  <a:gd name="T5" fmla="*/ 0 h 12"/>
                  <a:gd name="T6" fmla="*/ 0 w 109"/>
                  <a:gd name="T7" fmla="*/ 3 h 12"/>
                  <a:gd name="T8" fmla="*/ 25 w 109"/>
                  <a:gd name="T9" fmla="*/ 3 h 12"/>
                  <a:gd name="T10" fmla="*/ 24 w 109"/>
                  <a:gd name="T11" fmla="*/ 2 h 12"/>
                  <a:gd name="T12" fmla="*/ 25 w 109"/>
                  <a:gd name="T13" fmla="*/ 3 h 12"/>
                  <a:gd name="T14" fmla="*/ 26 w 109"/>
                  <a:gd name="T15" fmla="*/ 3 h 12"/>
                  <a:gd name="T16" fmla="*/ 27 w 109"/>
                  <a:gd name="T17" fmla="*/ 2 h 12"/>
                  <a:gd name="T18" fmla="*/ 26 w 109"/>
                  <a:gd name="T19" fmla="*/ 1 h 12"/>
                  <a:gd name="T20" fmla="*/ 25 w 109"/>
                  <a:gd name="T21" fmla="*/ 0 h 12"/>
                  <a:gd name="T22" fmla="*/ 27 w 109"/>
                  <a:gd name="T23" fmla="*/ 2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9" h="12">
                    <a:moveTo>
                      <a:pt x="109" y="6"/>
                    </a:moveTo>
                    <a:lnTo>
                      <a:pt x="103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103" y="12"/>
                    </a:lnTo>
                    <a:lnTo>
                      <a:pt x="97" y="6"/>
                    </a:lnTo>
                    <a:lnTo>
                      <a:pt x="103" y="12"/>
                    </a:lnTo>
                    <a:lnTo>
                      <a:pt x="106" y="10"/>
                    </a:lnTo>
                    <a:lnTo>
                      <a:pt x="109" y="6"/>
                    </a:lnTo>
                    <a:lnTo>
                      <a:pt x="106" y="3"/>
                    </a:lnTo>
                    <a:lnTo>
                      <a:pt x="103" y="0"/>
                    </a:lnTo>
                    <a:lnTo>
                      <a:pt x="109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5" name="Freeform 693"/>
              <p:cNvSpPr>
                <a:spLocks/>
              </p:cNvSpPr>
              <p:nvPr/>
            </p:nvSpPr>
            <p:spPr bwMode="auto">
              <a:xfrm>
                <a:off x="2164" y="3252"/>
                <a:ext cx="5" cy="109"/>
              </a:xfrm>
              <a:custGeom>
                <a:avLst/>
                <a:gdLst>
                  <a:gd name="T0" fmla="*/ 1 w 12"/>
                  <a:gd name="T1" fmla="*/ 54 h 219"/>
                  <a:gd name="T2" fmla="*/ 2 w 12"/>
                  <a:gd name="T3" fmla="*/ 53 h 219"/>
                  <a:gd name="T4" fmla="*/ 2 w 12"/>
                  <a:gd name="T5" fmla="*/ 0 h 219"/>
                  <a:gd name="T6" fmla="*/ 0 w 12"/>
                  <a:gd name="T7" fmla="*/ 0 h 219"/>
                  <a:gd name="T8" fmla="*/ 0 w 12"/>
                  <a:gd name="T9" fmla="*/ 53 h 219"/>
                  <a:gd name="T10" fmla="*/ 1 w 12"/>
                  <a:gd name="T11" fmla="*/ 51 h 219"/>
                  <a:gd name="T12" fmla="*/ 0 w 12"/>
                  <a:gd name="T13" fmla="*/ 53 h 219"/>
                  <a:gd name="T14" fmla="*/ 0 w 12"/>
                  <a:gd name="T15" fmla="*/ 54 h 219"/>
                  <a:gd name="T16" fmla="*/ 1 w 12"/>
                  <a:gd name="T17" fmla="*/ 54 h 219"/>
                  <a:gd name="T18" fmla="*/ 2 w 12"/>
                  <a:gd name="T19" fmla="*/ 54 h 219"/>
                  <a:gd name="T20" fmla="*/ 2 w 12"/>
                  <a:gd name="T21" fmla="*/ 53 h 219"/>
                  <a:gd name="T22" fmla="*/ 1 w 12"/>
                  <a:gd name="T23" fmla="*/ 54 h 21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219">
                    <a:moveTo>
                      <a:pt x="6" y="219"/>
                    </a:moveTo>
                    <a:lnTo>
                      <a:pt x="12" y="213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13"/>
                    </a:lnTo>
                    <a:lnTo>
                      <a:pt x="6" y="207"/>
                    </a:lnTo>
                    <a:lnTo>
                      <a:pt x="0" y="213"/>
                    </a:lnTo>
                    <a:lnTo>
                      <a:pt x="2" y="216"/>
                    </a:lnTo>
                    <a:lnTo>
                      <a:pt x="6" y="218"/>
                    </a:lnTo>
                    <a:lnTo>
                      <a:pt x="9" y="216"/>
                    </a:lnTo>
                    <a:lnTo>
                      <a:pt x="12" y="213"/>
                    </a:lnTo>
                    <a:lnTo>
                      <a:pt x="6" y="2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6" name="Freeform 694"/>
              <p:cNvSpPr>
                <a:spLocks/>
              </p:cNvSpPr>
              <p:nvPr/>
            </p:nvSpPr>
            <p:spPr bwMode="auto">
              <a:xfrm>
                <a:off x="2112" y="3356"/>
                <a:ext cx="54" cy="5"/>
              </a:xfrm>
              <a:custGeom>
                <a:avLst/>
                <a:gdLst>
                  <a:gd name="T0" fmla="*/ 3 w 108"/>
                  <a:gd name="T1" fmla="*/ 1 h 12"/>
                  <a:gd name="T2" fmla="*/ 2 w 108"/>
                  <a:gd name="T3" fmla="*/ 2 h 12"/>
                  <a:gd name="T4" fmla="*/ 27 w 108"/>
                  <a:gd name="T5" fmla="*/ 2 h 12"/>
                  <a:gd name="T6" fmla="*/ 27 w 108"/>
                  <a:gd name="T7" fmla="*/ 0 h 12"/>
                  <a:gd name="T8" fmla="*/ 2 w 108"/>
                  <a:gd name="T9" fmla="*/ 0 h 12"/>
                  <a:gd name="T10" fmla="*/ 0 w 108"/>
                  <a:gd name="T11" fmla="*/ 1 h 12"/>
                  <a:gd name="T12" fmla="*/ 2 w 108"/>
                  <a:gd name="T13" fmla="*/ 0 h 12"/>
                  <a:gd name="T14" fmla="*/ 1 w 108"/>
                  <a:gd name="T15" fmla="*/ 0 h 12"/>
                  <a:gd name="T16" fmla="*/ 1 w 108"/>
                  <a:gd name="T17" fmla="*/ 1 h 12"/>
                  <a:gd name="T18" fmla="*/ 1 w 108"/>
                  <a:gd name="T19" fmla="*/ 2 h 12"/>
                  <a:gd name="T20" fmla="*/ 2 w 108"/>
                  <a:gd name="T21" fmla="*/ 2 h 12"/>
                  <a:gd name="T22" fmla="*/ 3 w 108"/>
                  <a:gd name="T23" fmla="*/ 1 h 1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8" h="12">
                    <a:moveTo>
                      <a:pt x="11" y="6"/>
                    </a:moveTo>
                    <a:lnTo>
                      <a:pt x="5" y="12"/>
                    </a:lnTo>
                    <a:lnTo>
                      <a:pt x="108" y="12"/>
                    </a:lnTo>
                    <a:lnTo>
                      <a:pt x="108" y="0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5" y="12"/>
                    </a:lnTo>
                    <a:lnTo>
                      <a:pt x="11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7" name="Freeform 695"/>
              <p:cNvSpPr>
                <a:spLocks/>
              </p:cNvSpPr>
              <p:nvPr/>
            </p:nvSpPr>
            <p:spPr bwMode="auto">
              <a:xfrm>
                <a:off x="2112" y="3358"/>
                <a:ext cx="6" cy="71"/>
              </a:xfrm>
              <a:custGeom>
                <a:avLst/>
                <a:gdLst>
                  <a:gd name="T0" fmla="*/ 2 w 11"/>
                  <a:gd name="T1" fmla="*/ 36 h 140"/>
                  <a:gd name="T2" fmla="*/ 3 w 11"/>
                  <a:gd name="T3" fmla="*/ 34 h 140"/>
                  <a:gd name="T4" fmla="*/ 3 w 11"/>
                  <a:gd name="T5" fmla="*/ 0 h 140"/>
                  <a:gd name="T6" fmla="*/ 0 w 11"/>
                  <a:gd name="T7" fmla="*/ 0 h 140"/>
                  <a:gd name="T8" fmla="*/ 0 w 11"/>
                  <a:gd name="T9" fmla="*/ 34 h 140"/>
                  <a:gd name="T10" fmla="*/ 2 w 11"/>
                  <a:gd name="T11" fmla="*/ 33 h 140"/>
                  <a:gd name="T12" fmla="*/ 0 w 11"/>
                  <a:gd name="T13" fmla="*/ 34 h 140"/>
                  <a:gd name="T14" fmla="*/ 1 w 11"/>
                  <a:gd name="T15" fmla="*/ 36 h 140"/>
                  <a:gd name="T16" fmla="*/ 2 w 11"/>
                  <a:gd name="T17" fmla="*/ 36 h 140"/>
                  <a:gd name="T18" fmla="*/ 3 w 11"/>
                  <a:gd name="T19" fmla="*/ 36 h 140"/>
                  <a:gd name="T20" fmla="*/ 3 w 11"/>
                  <a:gd name="T21" fmla="*/ 34 h 140"/>
                  <a:gd name="T22" fmla="*/ 2 w 11"/>
                  <a:gd name="T23" fmla="*/ 36 h 14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140">
                    <a:moveTo>
                      <a:pt x="5" y="140"/>
                    </a:moveTo>
                    <a:lnTo>
                      <a:pt x="11" y="135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135"/>
                    </a:lnTo>
                    <a:lnTo>
                      <a:pt x="5" y="129"/>
                    </a:lnTo>
                    <a:lnTo>
                      <a:pt x="0" y="135"/>
                    </a:lnTo>
                    <a:lnTo>
                      <a:pt x="2" y="138"/>
                    </a:lnTo>
                    <a:lnTo>
                      <a:pt x="5" y="139"/>
                    </a:lnTo>
                    <a:lnTo>
                      <a:pt x="9" y="138"/>
                    </a:lnTo>
                    <a:lnTo>
                      <a:pt x="11" y="135"/>
                    </a:lnTo>
                    <a:lnTo>
                      <a:pt x="5" y="14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8" name="Freeform 696"/>
              <p:cNvSpPr>
                <a:spLocks/>
              </p:cNvSpPr>
              <p:nvPr/>
            </p:nvSpPr>
            <p:spPr bwMode="auto">
              <a:xfrm>
                <a:off x="2020" y="3423"/>
                <a:ext cx="95" cy="6"/>
              </a:xfrm>
              <a:custGeom>
                <a:avLst/>
                <a:gdLst>
                  <a:gd name="T0" fmla="*/ 0 w 191"/>
                  <a:gd name="T1" fmla="*/ 2 h 11"/>
                  <a:gd name="T2" fmla="*/ 1 w 191"/>
                  <a:gd name="T3" fmla="*/ 3 h 11"/>
                  <a:gd name="T4" fmla="*/ 47 w 191"/>
                  <a:gd name="T5" fmla="*/ 3 h 11"/>
                  <a:gd name="T6" fmla="*/ 47 w 191"/>
                  <a:gd name="T7" fmla="*/ 0 h 11"/>
                  <a:gd name="T8" fmla="*/ 1 w 191"/>
                  <a:gd name="T9" fmla="*/ 0 h 11"/>
                  <a:gd name="T10" fmla="*/ 3 w 191"/>
                  <a:gd name="T11" fmla="*/ 2 h 11"/>
                  <a:gd name="T12" fmla="*/ 1 w 191"/>
                  <a:gd name="T13" fmla="*/ 0 h 11"/>
                  <a:gd name="T14" fmla="*/ 0 w 191"/>
                  <a:gd name="T15" fmla="*/ 1 h 11"/>
                  <a:gd name="T16" fmla="*/ 0 w 191"/>
                  <a:gd name="T17" fmla="*/ 2 h 11"/>
                  <a:gd name="T18" fmla="*/ 0 w 191"/>
                  <a:gd name="T19" fmla="*/ 3 h 11"/>
                  <a:gd name="T20" fmla="*/ 1 w 191"/>
                  <a:gd name="T21" fmla="*/ 3 h 11"/>
                  <a:gd name="T22" fmla="*/ 0 w 191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1" h="11">
                    <a:moveTo>
                      <a:pt x="0" y="6"/>
                    </a:moveTo>
                    <a:lnTo>
                      <a:pt x="6" y="11"/>
                    </a:lnTo>
                    <a:lnTo>
                      <a:pt x="191" y="11"/>
                    </a:lnTo>
                    <a:lnTo>
                      <a:pt x="191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1" y="6"/>
                    </a:lnTo>
                    <a:lnTo>
                      <a:pt x="3" y="9"/>
                    </a:lnTo>
                    <a:lnTo>
                      <a:pt x="6" y="11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89" name="Freeform 697"/>
              <p:cNvSpPr>
                <a:spLocks/>
              </p:cNvSpPr>
              <p:nvPr/>
            </p:nvSpPr>
            <p:spPr bwMode="auto">
              <a:xfrm>
                <a:off x="2020" y="3356"/>
                <a:ext cx="5" cy="70"/>
              </a:xfrm>
              <a:custGeom>
                <a:avLst/>
                <a:gdLst>
                  <a:gd name="T0" fmla="*/ 1 w 12"/>
                  <a:gd name="T1" fmla="*/ 3 h 141"/>
                  <a:gd name="T2" fmla="*/ 0 w 12"/>
                  <a:gd name="T3" fmla="*/ 1 h 141"/>
                  <a:gd name="T4" fmla="*/ 0 w 12"/>
                  <a:gd name="T5" fmla="*/ 35 h 141"/>
                  <a:gd name="T6" fmla="*/ 2 w 12"/>
                  <a:gd name="T7" fmla="*/ 35 h 141"/>
                  <a:gd name="T8" fmla="*/ 2 w 12"/>
                  <a:gd name="T9" fmla="*/ 1 h 141"/>
                  <a:gd name="T10" fmla="*/ 1 w 12"/>
                  <a:gd name="T11" fmla="*/ 0 h 141"/>
                  <a:gd name="T12" fmla="*/ 2 w 12"/>
                  <a:gd name="T13" fmla="*/ 1 h 141"/>
                  <a:gd name="T14" fmla="*/ 2 w 12"/>
                  <a:gd name="T15" fmla="*/ 0 h 141"/>
                  <a:gd name="T16" fmla="*/ 1 w 12"/>
                  <a:gd name="T17" fmla="*/ 0 h 141"/>
                  <a:gd name="T18" fmla="*/ 0 w 12"/>
                  <a:gd name="T19" fmla="*/ 0 h 141"/>
                  <a:gd name="T20" fmla="*/ 0 w 12"/>
                  <a:gd name="T21" fmla="*/ 1 h 141"/>
                  <a:gd name="T22" fmla="*/ 1 w 12"/>
                  <a:gd name="T23" fmla="*/ 3 h 14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2" h="141">
                    <a:moveTo>
                      <a:pt x="6" y="12"/>
                    </a:moveTo>
                    <a:lnTo>
                      <a:pt x="0" y="6"/>
                    </a:lnTo>
                    <a:lnTo>
                      <a:pt x="0" y="141"/>
                    </a:lnTo>
                    <a:lnTo>
                      <a:pt x="12" y="141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9" y="3"/>
                    </a:lnTo>
                    <a:lnTo>
                      <a:pt x="6" y="0"/>
                    </a:lnTo>
                    <a:lnTo>
                      <a:pt x="3" y="3"/>
                    </a:lnTo>
                    <a:lnTo>
                      <a:pt x="0" y="6"/>
                    </a:lnTo>
                    <a:lnTo>
                      <a:pt x="6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0" name="Freeform 698"/>
              <p:cNvSpPr>
                <a:spLocks/>
              </p:cNvSpPr>
              <p:nvPr/>
            </p:nvSpPr>
            <p:spPr bwMode="auto">
              <a:xfrm>
                <a:off x="1992" y="3571"/>
                <a:ext cx="112" cy="99"/>
              </a:xfrm>
              <a:custGeom>
                <a:avLst/>
                <a:gdLst>
                  <a:gd name="T0" fmla="*/ 37 w 223"/>
                  <a:gd name="T1" fmla="*/ 50 h 196"/>
                  <a:gd name="T2" fmla="*/ 29 w 223"/>
                  <a:gd name="T3" fmla="*/ 49 h 196"/>
                  <a:gd name="T4" fmla="*/ 23 w 223"/>
                  <a:gd name="T5" fmla="*/ 46 h 196"/>
                  <a:gd name="T6" fmla="*/ 16 w 223"/>
                  <a:gd name="T7" fmla="*/ 41 h 196"/>
                  <a:gd name="T8" fmla="*/ 11 w 223"/>
                  <a:gd name="T9" fmla="*/ 35 h 196"/>
                  <a:gd name="T10" fmla="*/ 6 w 223"/>
                  <a:gd name="T11" fmla="*/ 28 h 196"/>
                  <a:gd name="T12" fmla="*/ 3 w 223"/>
                  <a:gd name="T13" fmla="*/ 20 h 196"/>
                  <a:gd name="T14" fmla="*/ 1 w 223"/>
                  <a:gd name="T15" fmla="*/ 10 h 196"/>
                  <a:gd name="T16" fmla="*/ 0 w 223"/>
                  <a:gd name="T17" fmla="*/ 0 h 196"/>
                  <a:gd name="T18" fmla="*/ 20 w 223"/>
                  <a:gd name="T19" fmla="*/ 0 h 196"/>
                  <a:gd name="T20" fmla="*/ 21 w 223"/>
                  <a:gd name="T21" fmla="*/ 10 h 196"/>
                  <a:gd name="T22" fmla="*/ 23 w 223"/>
                  <a:gd name="T23" fmla="*/ 20 h 196"/>
                  <a:gd name="T24" fmla="*/ 26 w 223"/>
                  <a:gd name="T25" fmla="*/ 28 h 196"/>
                  <a:gd name="T26" fmla="*/ 31 w 223"/>
                  <a:gd name="T27" fmla="*/ 35 h 196"/>
                  <a:gd name="T28" fmla="*/ 36 w 223"/>
                  <a:gd name="T29" fmla="*/ 41 h 196"/>
                  <a:gd name="T30" fmla="*/ 42 w 223"/>
                  <a:gd name="T31" fmla="*/ 46 h 196"/>
                  <a:gd name="T32" fmla="*/ 49 w 223"/>
                  <a:gd name="T33" fmla="*/ 49 h 196"/>
                  <a:gd name="T34" fmla="*/ 56 w 223"/>
                  <a:gd name="T35" fmla="*/ 50 h 196"/>
                  <a:gd name="T36" fmla="*/ 37 w 223"/>
                  <a:gd name="T37" fmla="*/ 50 h 19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23" h="196">
                    <a:moveTo>
                      <a:pt x="145" y="196"/>
                    </a:moveTo>
                    <a:lnTo>
                      <a:pt x="115" y="193"/>
                    </a:lnTo>
                    <a:lnTo>
                      <a:pt x="89" y="181"/>
                    </a:lnTo>
                    <a:lnTo>
                      <a:pt x="63" y="163"/>
                    </a:lnTo>
                    <a:lnTo>
                      <a:pt x="43" y="139"/>
                    </a:lnTo>
                    <a:lnTo>
                      <a:pt x="24" y="110"/>
                    </a:lnTo>
                    <a:lnTo>
                      <a:pt x="12" y="77"/>
                    </a:lnTo>
                    <a:lnTo>
                      <a:pt x="3" y="40"/>
                    </a:lnTo>
                    <a:lnTo>
                      <a:pt x="0" y="0"/>
                    </a:lnTo>
                    <a:lnTo>
                      <a:pt x="79" y="0"/>
                    </a:lnTo>
                    <a:lnTo>
                      <a:pt x="83" y="40"/>
                    </a:lnTo>
                    <a:lnTo>
                      <a:pt x="91" y="77"/>
                    </a:lnTo>
                    <a:lnTo>
                      <a:pt x="104" y="110"/>
                    </a:lnTo>
                    <a:lnTo>
                      <a:pt x="122" y="139"/>
                    </a:lnTo>
                    <a:lnTo>
                      <a:pt x="143" y="163"/>
                    </a:lnTo>
                    <a:lnTo>
                      <a:pt x="167" y="181"/>
                    </a:lnTo>
                    <a:lnTo>
                      <a:pt x="195" y="193"/>
                    </a:lnTo>
                    <a:lnTo>
                      <a:pt x="223" y="196"/>
                    </a:lnTo>
                    <a:lnTo>
                      <a:pt x="145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1" name="Freeform 699"/>
              <p:cNvSpPr>
                <a:spLocks/>
              </p:cNvSpPr>
              <p:nvPr/>
            </p:nvSpPr>
            <p:spPr bwMode="auto">
              <a:xfrm>
                <a:off x="1989" y="3568"/>
                <a:ext cx="76" cy="105"/>
              </a:xfrm>
              <a:custGeom>
                <a:avLst/>
                <a:gdLst>
                  <a:gd name="T0" fmla="*/ 2 w 151"/>
                  <a:gd name="T1" fmla="*/ 0 h 208"/>
                  <a:gd name="T2" fmla="*/ 0 w 151"/>
                  <a:gd name="T3" fmla="*/ 2 h 208"/>
                  <a:gd name="T4" fmla="*/ 2 w 151"/>
                  <a:gd name="T5" fmla="*/ 12 h 208"/>
                  <a:gd name="T6" fmla="*/ 4 w 151"/>
                  <a:gd name="T7" fmla="*/ 21 h 208"/>
                  <a:gd name="T8" fmla="*/ 7 w 151"/>
                  <a:gd name="T9" fmla="*/ 30 h 208"/>
                  <a:gd name="T10" fmla="*/ 11 w 151"/>
                  <a:gd name="T11" fmla="*/ 37 h 208"/>
                  <a:gd name="T12" fmla="*/ 17 w 151"/>
                  <a:gd name="T13" fmla="*/ 44 h 208"/>
                  <a:gd name="T14" fmla="*/ 23 w 151"/>
                  <a:gd name="T15" fmla="*/ 49 h 208"/>
                  <a:gd name="T16" fmla="*/ 30 w 151"/>
                  <a:gd name="T17" fmla="*/ 52 h 208"/>
                  <a:gd name="T18" fmla="*/ 38 w 151"/>
                  <a:gd name="T19" fmla="*/ 53 h 208"/>
                  <a:gd name="T20" fmla="*/ 38 w 151"/>
                  <a:gd name="T21" fmla="*/ 50 h 208"/>
                  <a:gd name="T22" fmla="*/ 31 w 151"/>
                  <a:gd name="T23" fmla="*/ 49 h 208"/>
                  <a:gd name="T24" fmla="*/ 25 w 151"/>
                  <a:gd name="T25" fmla="*/ 46 h 208"/>
                  <a:gd name="T26" fmla="*/ 19 w 151"/>
                  <a:gd name="T27" fmla="*/ 42 h 208"/>
                  <a:gd name="T28" fmla="*/ 14 w 151"/>
                  <a:gd name="T29" fmla="*/ 36 h 208"/>
                  <a:gd name="T30" fmla="*/ 9 w 151"/>
                  <a:gd name="T31" fmla="*/ 29 h 208"/>
                  <a:gd name="T32" fmla="*/ 6 w 151"/>
                  <a:gd name="T33" fmla="*/ 21 h 208"/>
                  <a:gd name="T34" fmla="*/ 4 w 151"/>
                  <a:gd name="T35" fmla="*/ 12 h 208"/>
                  <a:gd name="T36" fmla="*/ 3 w 151"/>
                  <a:gd name="T37" fmla="*/ 2 h 208"/>
                  <a:gd name="T38" fmla="*/ 2 w 151"/>
                  <a:gd name="T39" fmla="*/ 3 h 208"/>
                  <a:gd name="T40" fmla="*/ 3 w 151"/>
                  <a:gd name="T41" fmla="*/ 2 h 208"/>
                  <a:gd name="T42" fmla="*/ 3 w 151"/>
                  <a:gd name="T43" fmla="*/ 1 h 208"/>
                  <a:gd name="T44" fmla="*/ 2 w 151"/>
                  <a:gd name="T45" fmla="*/ 0 h 208"/>
                  <a:gd name="T46" fmla="*/ 1 w 151"/>
                  <a:gd name="T47" fmla="*/ 1 h 208"/>
                  <a:gd name="T48" fmla="*/ 0 w 151"/>
                  <a:gd name="T49" fmla="*/ 2 h 208"/>
                  <a:gd name="T50" fmla="*/ 2 w 151"/>
                  <a:gd name="T51" fmla="*/ 0 h 20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1" h="208">
                    <a:moveTo>
                      <a:pt x="6" y="0"/>
                    </a:moveTo>
                    <a:lnTo>
                      <a:pt x="0" y="6"/>
                    </a:lnTo>
                    <a:lnTo>
                      <a:pt x="5" y="46"/>
                    </a:lnTo>
                    <a:lnTo>
                      <a:pt x="13" y="84"/>
                    </a:lnTo>
                    <a:lnTo>
                      <a:pt x="26" y="118"/>
                    </a:lnTo>
                    <a:lnTo>
                      <a:pt x="44" y="147"/>
                    </a:lnTo>
                    <a:lnTo>
                      <a:pt x="66" y="173"/>
                    </a:lnTo>
                    <a:lnTo>
                      <a:pt x="92" y="192"/>
                    </a:lnTo>
                    <a:lnTo>
                      <a:pt x="120" y="204"/>
                    </a:lnTo>
                    <a:lnTo>
                      <a:pt x="151" y="208"/>
                    </a:lnTo>
                    <a:lnTo>
                      <a:pt x="151" y="197"/>
                    </a:lnTo>
                    <a:lnTo>
                      <a:pt x="122" y="194"/>
                    </a:lnTo>
                    <a:lnTo>
                      <a:pt x="97" y="183"/>
                    </a:lnTo>
                    <a:lnTo>
                      <a:pt x="73" y="166"/>
                    </a:lnTo>
                    <a:lnTo>
                      <a:pt x="53" y="143"/>
                    </a:lnTo>
                    <a:lnTo>
                      <a:pt x="35" y="114"/>
                    </a:lnTo>
                    <a:lnTo>
                      <a:pt x="22" y="82"/>
                    </a:lnTo>
                    <a:lnTo>
                      <a:pt x="14" y="46"/>
                    </a:lnTo>
                    <a:lnTo>
                      <a:pt x="12" y="6"/>
                    </a:lnTo>
                    <a:lnTo>
                      <a:pt x="6" y="11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2" name="Freeform 700"/>
              <p:cNvSpPr>
                <a:spLocks/>
              </p:cNvSpPr>
              <p:nvPr/>
            </p:nvSpPr>
            <p:spPr bwMode="auto">
              <a:xfrm>
                <a:off x="1992" y="3568"/>
                <a:ext cx="43" cy="6"/>
              </a:xfrm>
              <a:custGeom>
                <a:avLst/>
                <a:gdLst>
                  <a:gd name="T0" fmla="*/ 22 w 85"/>
                  <a:gd name="T1" fmla="*/ 2 h 11"/>
                  <a:gd name="T2" fmla="*/ 20 w 85"/>
                  <a:gd name="T3" fmla="*/ 0 h 11"/>
                  <a:gd name="T4" fmla="*/ 0 w 85"/>
                  <a:gd name="T5" fmla="*/ 0 h 11"/>
                  <a:gd name="T6" fmla="*/ 0 w 85"/>
                  <a:gd name="T7" fmla="*/ 3 h 11"/>
                  <a:gd name="T8" fmla="*/ 20 w 85"/>
                  <a:gd name="T9" fmla="*/ 3 h 11"/>
                  <a:gd name="T10" fmla="*/ 19 w 85"/>
                  <a:gd name="T11" fmla="*/ 2 h 11"/>
                  <a:gd name="T12" fmla="*/ 20 w 85"/>
                  <a:gd name="T13" fmla="*/ 3 h 11"/>
                  <a:gd name="T14" fmla="*/ 21 w 85"/>
                  <a:gd name="T15" fmla="*/ 3 h 11"/>
                  <a:gd name="T16" fmla="*/ 22 w 85"/>
                  <a:gd name="T17" fmla="*/ 2 h 11"/>
                  <a:gd name="T18" fmla="*/ 21 w 85"/>
                  <a:gd name="T19" fmla="*/ 1 h 11"/>
                  <a:gd name="T20" fmla="*/ 20 w 85"/>
                  <a:gd name="T21" fmla="*/ 0 h 11"/>
                  <a:gd name="T22" fmla="*/ 22 w 85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5" h="11">
                    <a:moveTo>
                      <a:pt x="85" y="6"/>
                    </a:moveTo>
                    <a:lnTo>
                      <a:pt x="79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79" y="11"/>
                    </a:lnTo>
                    <a:lnTo>
                      <a:pt x="74" y="6"/>
                    </a:lnTo>
                    <a:lnTo>
                      <a:pt x="79" y="11"/>
                    </a:lnTo>
                    <a:lnTo>
                      <a:pt x="83" y="9"/>
                    </a:lnTo>
                    <a:lnTo>
                      <a:pt x="85" y="6"/>
                    </a:lnTo>
                    <a:lnTo>
                      <a:pt x="83" y="2"/>
                    </a:lnTo>
                    <a:lnTo>
                      <a:pt x="79" y="0"/>
                    </a:lnTo>
                    <a:lnTo>
                      <a:pt x="85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3" name="Freeform 701"/>
              <p:cNvSpPr>
                <a:spLocks/>
              </p:cNvSpPr>
              <p:nvPr/>
            </p:nvSpPr>
            <p:spPr bwMode="auto">
              <a:xfrm>
                <a:off x="2029" y="3571"/>
                <a:ext cx="78" cy="102"/>
              </a:xfrm>
              <a:custGeom>
                <a:avLst/>
                <a:gdLst>
                  <a:gd name="T0" fmla="*/ 38 w 155"/>
                  <a:gd name="T1" fmla="*/ 52 h 202"/>
                  <a:gd name="T2" fmla="*/ 38 w 155"/>
                  <a:gd name="T3" fmla="*/ 48 h 202"/>
                  <a:gd name="T4" fmla="*/ 31 w 155"/>
                  <a:gd name="T5" fmla="*/ 48 h 202"/>
                  <a:gd name="T6" fmla="*/ 24 w 155"/>
                  <a:gd name="T7" fmla="*/ 45 h 202"/>
                  <a:gd name="T8" fmla="*/ 18 w 155"/>
                  <a:gd name="T9" fmla="*/ 41 h 202"/>
                  <a:gd name="T10" fmla="*/ 14 w 155"/>
                  <a:gd name="T11" fmla="*/ 35 h 202"/>
                  <a:gd name="T12" fmla="*/ 9 w 155"/>
                  <a:gd name="T13" fmla="*/ 28 h 202"/>
                  <a:gd name="T14" fmla="*/ 6 w 155"/>
                  <a:gd name="T15" fmla="*/ 19 h 202"/>
                  <a:gd name="T16" fmla="*/ 4 w 155"/>
                  <a:gd name="T17" fmla="*/ 10 h 202"/>
                  <a:gd name="T18" fmla="*/ 3 w 155"/>
                  <a:gd name="T19" fmla="*/ 0 h 202"/>
                  <a:gd name="T20" fmla="*/ 0 w 155"/>
                  <a:gd name="T21" fmla="*/ 0 h 202"/>
                  <a:gd name="T22" fmla="*/ 1 w 155"/>
                  <a:gd name="T23" fmla="*/ 10 h 202"/>
                  <a:gd name="T24" fmla="*/ 3 w 155"/>
                  <a:gd name="T25" fmla="*/ 20 h 202"/>
                  <a:gd name="T26" fmla="*/ 7 w 155"/>
                  <a:gd name="T27" fmla="*/ 29 h 202"/>
                  <a:gd name="T28" fmla="*/ 11 w 155"/>
                  <a:gd name="T29" fmla="*/ 36 h 202"/>
                  <a:gd name="T30" fmla="*/ 17 w 155"/>
                  <a:gd name="T31" fmla="*/ 42 h 202"/>
                  <a:gd name="T32" fmla="*/ 23 w 155"/>
                  <a:gd name="T33" fmla="*/ 47 h 202"/>
                  <a:gd name="T34" fmla="*/ 30 w 155"/>
                  <a:gd name="T35" fmla="*/ 50 h 202"/>
                  <a:gd name="T36" fmla="*/ 38 w 155"/>
                  <a:gd name="T37" fmla="*/ 52 h 202"/>
                  <a:gd name="T38" fmla="*/ 38 w 155"/>
                  <a:gd name="T39" fmla="*/ 48 h 202"/>
                  <a:gd name="T40" fmla="*/ 38 w 155"/>
                  <a:gd name="T41" fmla="*/ 52 h 202"/>
                  <a:gd name="T42" fmla="*/ 39 w 155"/>
                  <a:gd name="T43" fmla="*/ 51 h 202"/>
                  <a:gd name="T44" fmla="*/ 39 w 155"/>
                  <a:gd name="T45" fmla="*/ 50 h 202"/>
                  <a:gd name="T46" fmla="*/ 39 w 155"/>
                  <a:gd name="T47" fmla="*/ 49 h 202"/>
                  <a:gd name="T48" fmla="*/ 38 w 155"/>
                  <a:gd name="T49" fmla="*/ 48 h 202"/>
                  <a:gd name="T50" fmla="*/ 38 w 155"/>
                  <a:gd name="T51" fmla="*/ 52 h 20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5" h="202">
                    <a:moveTo>
                      <a:pt x="149" y="202"/>
                    </a:moveTo>
                    <a:lnTo>
                      <a:pt x="149" y="191"/>
                    </a:lnTo>
                    <a:lnTo>
                      <a:pt x="122" y="188"/>
                    </a:lnTo>
                    <a:lnTo>
                      <a:pt x="95" y="177"/>
                    </a:lnTo>
                    <a:lnTo>
                      <a:pt x="72" y="160"/>
                    </a:lnTo>
                    <a:lnTo>
                      <a:pt x="53" y="137"/>
                    </a:lnTo>
                    <a:lnTo>
                      <a:pt x="34" y="108"/>
                    </a:lnTo>
                    <a:lnTo>
                      <a:pt x="22" y="76"/>
                    </a:lnTo>
                    <a:lnTo>
                      <a:pt x="14" y="40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4" y="40"/>
                    </a:lnTo>
                    <a:lnTo>
                      <a:pt x="12" y="78"/>
                    </a:lnTo>
                    <a:lnTo>
                      <a:pt x="25" y="112"/>
                    </a:lnTo>
                    <a:lnTo>
                      <a:pt x="43" y="141"/>
                    </a:lnTo>
                    <a:lnTo>
                      <a:pt x="65" y="167"/>
                    </a:lnTo>
                    <a:lnTo>
                      <a:pt x="91" y="186"/>
                    </a:lnTo>
                    <a:lnTo>
                      <a:pt x="119" y="198"/>
                    </a:lnTo>
                    <a:lnTo>
                      <a:pt x="149" y="202"/>
                    </a:lnTo>
                    <a:lnTo>
                      <a:pt x="149" y="191"/>
                    </a:lnTo>
                    <a:lnTo>
                      <a:pt x="149" y="202"/>
                    </a:lnTo>
                    <a:lnTo>
                      <a:pt x="153" y="200"/>
                    </a:lnTo>
                    <a:lnTo>
                      <a:pt x="155" y="196"/>
                    </a:lnTo>
                    <a:lnTo>
                      <a:pt x="153" y="193"/>
                    </a:lnTo>
                    <a:lnTo>
                      <a:pt x="149" y="191"/>
                    </a:lnTo>
                    <a:lnTo>
                      <a:pt x="149" y="20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4" name="Freeform 702"/>
              <p:cNvSpPr>
                <a:spLocks/>
              </p:cNvSpPr>
              <p:nvPr/>
            </p:nvSpPr>
            <p:spPr bwMode="auto">
              <a:xfrm>
                <a:off x="2062" y="3667"/>
                <a:ext cx="42" cy="6"/>
              </a:xfrm>
              <a:custGeom>
                <a:avLst/>
                <a:gdLst>
                  <a:gd name="T0" fmla="*/ 2 w 83"/>
                  <a:gd name="T1" fmla="*/ 3 h 11"/>
                  <a:gd name="T2" fmla="*/ 2 w 83"/>
                  <a:gd name="T3" fmla="*/ 3 h 11"/>
                  <a:gd name="T4" fmla="*/ 21 w 83"/>
                  <a:gd name="T5" fmla="*/ 3 h 11"/>
                  <a:gd name="T6" fmla="*/ 21 w 83"/>
                  <a:gd name="T7" fmla="*/ 0 h 11"/>
                  <a:gd name="T8" fmla="*/ 2 w 83"/>
                  <a:gd name="T9" fmla="*/ 0 h 11"/>
                  <a:gd name="T10" fmla="*/ 2 w 83"/>
                  <a:gd name="T11" fmla="*/ 0 h 11"/>
                  <a:gd name="T12" fmla="*/ 2 w 83"/>
                  <a:gd name="T13" fmla="*/ 0 h 11"/>
                  <a:gd name="T14" fmla="*/ 1 w 83"/>
                  <a:gd name="T15" fmla="*/ 1 h 11"/>
                  <a:gd name="T16" fmla="*/ 0 w 83"/>
                  <a:gd name="T17" fmla="*/ 2 h 11"/>
                  <a:gd name="T18" fmla="*/ 1 w 83"/>
                  <a:gd name="T19" fmla="*/ 3 h 11"/>
                  <a:gd name="T20" fmla="*/ 2 w 83"/>
                  <a:gd name="T21" fmla="*/ 3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3" h="11">
                    <a:moveTo>
                      <a:pt x="5" y="11"/>
                    </a:moveTo>
                    <a:lnTo>
                      <a:pt x="5" y="11"/>
                    </a:lnTo>
                    <a:lnTo>
                      <a:pt x="83" y="11"/>
                    </a:lnTo>
                    <a:lnTo>
                      <a:pt x="83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2" y="9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5" name="Freeform 703"/>
              <p:cNvSpPr>
                <a:spLocks/>
              </p:cNvSpPr>
              <p:nvPr/>
            </p:nvSpPr>
            <p:spPr bwMode="auto">
              <a:xfrm>
                <a:off x="1695" y="3571"/>
                <a:ext cx="112" cy="99"/>
              </a:xfrm>
              <a:custGeom>
                <a:avLst/>
                <a:gdLst>
                  <a:gd name="T0" fmla="*/ 36 w 223"/>
                  <a:gd name="T1" fmla="*/ 50 h 196"/>
                  <a:gd name="T2" fmla="*/ 29 w 223"/>
                  <a:gd name="T3" fmla="*/ 49 h 196"/>
                  <a:gd name="T4" fmla="*/ 22 w 223"/>
                  <a:gd name="T5" fmla="*/ 46 h 196"/>
                  <a:gd name="T6" fmla="*/ 16 w 223"/>
                  <a:gd name="T7" fmla="*/ 41 h 196"/>
                  <a:gd name="T8" fmla="*/ 11 w 223"/>
                  <a:gd name="T9" fmla="*/ 35 h 196"/>
                  <a:gd name="T10" fmla="*/ 6 w 223"/>
                  <a:gd name="T11" fmla="*/ 28 h 196"/>
                  <a:gd name="T12" fmla="*/ 3 w 223"/>
                  <a:gd name="T13" fmla="*/ 20 h 196"/>
                  <a:gd name="T14" fmla="*/ 1 w 223"/>
                  <a:gd name="T15" fmla="*/ 10 h 196"/>
                  <a:gd name="T16" fmla="*/ 0 w 223"/>
                  <a:gd name="T17" fmla="*/ 0 h 196"/>
                  <a:gd name="T18" fmla="*/ 20 w 223"/>
                  <a:gd name="T19" fmla="*/ 0 h 196"/>
                  <a:gd name="T20" fmla="*/ 21 w 223"/>
                  <a:gd name="T21" fmla="*/ 10 h 196"/>
                  <a:gd name="T22" fmla="*/ 23 w 223"/>
                  <a:gd name="T23" fmla="*/ 20 h 196"/>
                  <a:gd name="T24" fmla="*/ 26 w 223"/>
                  <a:gd name="T25" fmla="*/ 28 h 196"/>
                  <a:gd name="T26" fmla="*/ 31 w 223"/>
                  <a:gd name="T27" fmla="*/ 35 h 196"/>
                  <a:gd name="T28" fmla="*/ 36 w 223"/>
                  <a:gd name="T29" fmla="*/ 41 h 196"/>
                  <a:gd name="T30" fmla="*/ 42 w 223"/>
                  <a:gd name="T31" fmla="*/ 46 h 196"/>
                  <a:gd name="T32" fmla="*/ 49 w 223"/>
                  <a:gd name="T33" fmla="*/ 49 h 196"/>
                  <a:gd name="T34" fmla="*/ 56 w 223"/>
                  <a:gd name="T35" fmla="*/ 50 h 196"/>
                  <a:gd name="T36" fmla="*/ 36 w 223"/>
                  <a:gd name="T37" fmla="*/ 50 h 19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23" h="196">
                    <a:moveTo>
                      <a:pt x="144" y="196"/>
                    </a:moveTo>
                    <a:lnTo>
                      <a:pt x="115" y="193"/>
                    </a:lnTo>
                    <a:lnTo>
                      <a:pt x="87" y="181"/>
                    </a:lnTo>
                    <a:lnTo>
                      <a:pt x="63" y="163"/>
                    </a:lnTo>
                    <a:lnTo>
                      <a:pt x="43" y="139"/>
                    </a:lnTo>
                    <a:lnTo>
                      <a:pt x="24" y="110"/>
                    </a:lnTo>
                    <a:lnTo>
                      <a:pt x="11" y="77"/>
                    </a:lnTo>
                    <a:lnTo>
                      <a:pt x="3" y="40"/>
                    </a:lnTo>
                    <a:lnTo>
                      <a:pt x="0" y="0"/>
                    </a:lnTo>
                    <a:lnTo>
                      <a:pt x="78" y="0"/>
                    </a:lnTo>
                    <a:lnTo>
                      <a:pt x="82" y="40"/>
                    </a:lnTo>
                    <a:lnTo>
                      <a:pt x="90" y="77"/>
                    </a:lnTo>
                    <a:lnTo>
                      <a:pt x="104" y="110"/>
                    </a:lnTo>
                    <a:lnTo>
                      <a:pt x="121" y="139"/>
                    </a:lnTo>
                    <a:lnTo>
                      <a:pt x="143" y="163"/>
                    </a:lnTo>
                    <a:lnTo>
                      <a:pt x="167" y="181"/>
                    </a:lnTo>
                    <a:lnTo>
                      <a:pt x="195" y="193"/>
                    </a:lnTo>
                    <a:lnTo>
                      <a:pt x="223" y="196"/>
                    </a:lnTo>
                    <a:lnTo>
                      <a:pt x="144" y="19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6" name="Freeform 704"/>
              <p:cNvSpPr>
                <a:spLocks/>
              </p:cNvSpPr>
              <p:nvPr/>
            </p:nvSpPr>
            <p:spPr bwMode="auto">
              <a:xfrm>
                <a:off x="1693" y="3568"/>
                <a:ext cx="74" cy="105"/>
              </a:xfrm>
              <a:custGeom>
                <a:avLst/>
                <a:gdLst>
                  <a:gd name="T0" fmla="*/ 1 w 150"/>
                  <a:gd name="T1" fmla="*/ 0 h 208"/>
                  <a:gd name="T2" fmla="*/ 0 w 150"/>
                  <a:gd name="T3" fmla="*/ 2 h 208"/>
                  <a:gd name="T4" fmla="*/ 1 w 150"/>
                  <a:gd name="T5" fmla="*/ 12 h 208"/>
                  <a:gd name="T6" fmla="*/ 3 w 150"/>
                  <a:gd name="T7" fmla="*/ 21 h 208"/>
                  <a:gd name="T8" fmla="*/ 6 w 150"/>
                  <a:gd name="T9" fmla="*/ 30 h 208"/>
                  <a:gd name="T10" fmla="*/ 11 w 150"/>
                  <a:gd name="T11" fmla="*/ 37 h 208"/>
                  <a:gd name="T12" fmla="*/ 16 w 150"/>
                  <a:gd name="T13" fmla="*/ 44 h 208"/>
                  <a:gd name="T14" fmla="*/ 22 w 150"/>
                  <a:gd name="T15" fmla="*/ 49 h 208"/>
                  <a:gd name="T16" fmla="*/ 29 w 150"/>
                  <a:gd name="T17" fmla="*/ 52 h 208"/>
                  <a:gd name="T18" fmla="*/ 37 w 150"/>
                  <a:gd name="T19" fmla="*/ 53 h 208"/>
                  <a:gd name="T20" fmla="*/ 37 w 150"/>
                  <a:gd name="T21" fmla="*/ 50 h 208"/>
                  <a:gd name="T22" fmla="*/ 30 w 150"/>
                  <a:gd name="T23" fmla="*/ 49 h 208"/>
                  <a:gd name="T24" fmla="*/ 23 w 150"/>
                  <a:gd name="T25" fmla="*/ 46 h 208"/>
                  <a:gd name="T26" fmla="*/ 18 w 150"/>
                  <a:gd name="T27" fmla="*/ 42 h 208"/>
                  <a:gd name="T28" fmla="*/ 13 w 150"/>
                  <a:gd name="T29" fmla="*/ 36 h 208"/>
                  <a:gd name="T30" fmla="*/ 8 w 150"/>
                  <a:gd name="T31" fmla="*/ 29 h 208"/>
                  <a:gd name="T32" fmla="*/ 5 w 150"/>
                  <a:gd name="T33" fmla="*/ 21 h 208"/>
                  <a:gd name="T34" fmla="*/ 3 w 150"/>
                  <a:gd name="T35" fmla="*/ 12 h 208"/>
                  <a:gd name="T36" fmla="*/ 3 w 150"/>
                  <a:gd name="T37" fmla="*/ 2 h 208"/>
                  <a:gd name="T38" fmla="*/ 1 w 150"/>
                  <a:gd name="T39" fmla="*/ 3 h 208"/>
                  <a:gd name="T40" fmla="*/ 3 w 150"/>
                  <a:gd name="T41" fmla="*/ 2 h 208"/>
                  <a:gd name="T42" fmla="*/ 2 w 150"/>
                  <a:gd name="T43" fmla="*/ 1 h 208"/>
                  <a:gd name="T44" fmla="*/ 1 w 150"/>
                  <a:gd name="T45" fmla="*/ 0 h 208"/>
                  <a:gd name="T46" fmla="*/ 0 w 150"/>
                  <a:gd name="T47" fmla="*/ 1 h 208"/>
                  <a:gd name="T48" fmla="*/ 0 w 150"/>
                  <a:gd name="T49" fmla="*/ 2 h 208"/>
                  <a:gd name="T50" fmla="*/ 1 w 150"/>
                  <a:gd name="T51" fmla="*/ 0 h 20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0" h="208">
                    <a:moveTo>
                      <a:pt x="6" y="0"/>
                    </a:moveTo>
                    <a:lnTo>
                      <a:pt x="0" y="6"/>
                    </a:lnTo>
                    <a:lnTo>
                      <a:pt x="5" y="46"/>
                    </a:lnTo>
                    <a:lnTo>
                      <a:pt x="13" y="84"/>
                    </a:lnTo>
                    <a:lnTo>
                      <a:pt x="26" y="118"/>
                    </a:lnTo>
                    <a:lnTo>
                      <a:pt x="44" y="147"/>
                    </a:lnTo>
                    <a:lnTo>
                      <a:pt x="66" y="173"/>
                    </a:lnTo>
                    <a:lnTo>
                      <a:pt x="91" y="192"/>
                    </a:lnTo>
                    <a:lnTo>
                      <a:pt x="120" y="204"/>
                    </a:lnTo>
                    <a:lnTo>
                      <a:pt x="150" y="208"/>
                    </a:lnTo>
                    <a:lnTo>
                      <a:pt x="150" y="197"/>
                    </a:lnTo>
                    <a:lnTo>
                      <a:pt x="122" y="194"/>
                    </a:lnTo>
                    <a:lnTo>
                      <a:pt x="96" y="183"/>
                    </a:lnTo>
                    <a:lnTo>
                      <a:pt x="73" y="166"/>
                    </a:lnTo>
                    <a:lnTo>
                      <a:pt x="53" y="143"/>
                    </a:lnTo>
                    <a:lnTo>
                      <a:pt x="35" y="114"/>
                    </a:lnTo>
                    <a:lnTo>
                      <a:pt x="22" y="82"/>
                    </a:lnTo>
                    <a:lnTo>
                      <a:pt x="14" y="46"/>
                    </a:lnTo>
                    <a:lnTo>
                      <a:pt x="12" y="6"/>
                    </a:lnTo>
                    <a:lnTo>
                      <a:pt x="6" y="11"/>
                    </a:lnTo>
                    <a:lnTo>
                      <a:pt x="12" y="6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7" name="Freeform 705"/>
              <p:cNvSpPr>
                <a:spLocks/>
              </p:cNvSpPr>
              <p:nvPr/>
            </p:nvSpPr>
            <p:spPr bwMode="auto">
              <a:xfrm>
                <a:off x="1695" y="3568"/>
                <a:ext cx="43" cy="6"/>
              </a:xfrm>
              <a:custGeom>
                <a:avLst/>
                <a:gdLst>
                  <a:gd name="T0" fmla="*/ 22 w 84"/>
                  <a:gd name="T1" fmla="*/ 2 h 11"/>
                  <a:gd name="T2" fmla="*/ 20 w 84"/>
                  <a:gd name="T3" fmla="*/ 0 h 11"/>
                  <a:gd name="T4" fmla="*/ 0 w 84"/>
                  <a:gd name="T5" fmla="*/ 0 h 11"/>
                  <a:gd name="T6" fmla="*/ 0 w 84"/>
                  <a:gd name="T7" fmla="*/ 3 h 11"/>
                  <a:gd name="T8" fmla="*/ 20 w 84"/>
                  <a:gd name="T9" fmla="*/ 3 h 11"/>
                  <a:gd name="T10" fmla="*/ 19 w 84"/>
                  <a:gd name="T11" fmla="*/ 2 h 11"/>
                  <a:gd name="T12" fmla="*/ 20 w 84"/>
                  <a:gd name="T13" fmla="*/ 3 h 11"/>
                  <a:gd name="T14" fmla="*/ 22 w 84"/>
                  <a:gd name="T15" fmla="*/ 3 h 11"/>
                  <a:gd name="T16" fmla="*/ 22 w 84"/>
                  <a:gd name="T17" fmla="*/ 2 h 11"/>
                  <a:gd name="T18" fmla="*/ 22 w 84"/>
                  <a:gd name="T19" fmla="*/ 1 h 11"/>
                  <a:gd name="T20" fmla="*/ 20 w 84"/>
                  <a:gd name="T21" fmla="*/ 0 h 11"/>
                  <a:gd name="T22" fmla="*/ 22 w 84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4" h="11">
                    <a:moveTo>
                      <a:pt x="84" y="6"/>
                    </a:moveTo>
                    <a:lnTo>
                      <a:pt x="7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78" y="11"/>
                    </a:lnTo>
                    <a:lnTo>
                      <a:pt x="73" y="6"/>
                    </a:lnTo>
                    <a:lnTo>
                      <a:pt x="78" y="11"/>
                    </a:lnTo>
                    <a:lnTo>
                      <a:pt x="82" y="9"/>
                    </a:lnTo>
                    <a:lnTo>
                      <a:pt x="84" y="6"/>
                    </a:lnTo>
                    <a:lnTo>
                      <a:pt x="82" y="2"/>
                    </a:lnTo>
                    <a:lnTo>
                      <a:pt x="78" y="0"/>
                    </a:lnTo>
                    <a:lnTo>
                      <a:pt x="84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8" name="Freeform 706"/>
              <p:cNvSpPr>
                <a:spLocks/>
              </p:cNvSpPr>
              <p:nvPr/>
            </p:nvSpPr>
            <p:spPr bwMode="auto">
              <a:xfrm>
                <a:off x="1732" y="3571"/>
                <a:ext cx="78" cy="102"/>
              </a:xfrm>
              <a:custGeom>
                <a:avLst/>
                <a:gdLst>
                  <a:gd name="T0" fmla="*/ 38 w 156"/>
                  <a:gd name="T1" fmla="*/ 52 h 202"/>
                  <a:gd name="T2" fmla="*/ 38 w 156"/>
                  <a:gd name="T3" fmla="*/ 48 h 202"/>
                  <a:gd name="T4" fmla="*/ 31 w 156"/>
                  <a:gd name="T5" fmla="*/ 48 h 202"/>
                  <a:gd name="T6" fmla="*/ 24 w 156"/>
                  <a:gd name="T7" fmla="*/ 45 h 202"/>
                  <a:gd name="T8" fmla="*/ 19 w 156"/>
                  <a:gd name="T9" fmla="*/ 41 h 202"/>
                  <a:gd name="T10" fmla="*/ 13 w 156"/>
                  <a:gd name="T11" fmla="*/ 35 h 202"/>
                  <a:gd name="T12" fmla="*/ 9 w 156"/>
                  <a:gd name="T13" fmla="*/ 28 h 202"/>
                  <a:gd name="T14" fmla="*/ 6 w 156"/>
                  <a:gd name="T15" fmla="*/ 19 h 202"/>
                  <a:gd name="T16" fmla="*/ 4 w 156"/>
                  <a:gd name="T17" fmla="*/ 10 h 202"/>
                  <a:gd name="T18" fmla="*/ 3 w 156"/>
                  <a:gd name="T19" fmla="*/ 0 h 202"/>
                  <a:gd name="T20" fmla="*/ 0 w 156"/>
                  <a:gd name="T21" fmla="*/ 0 h 202"/>
                  <a:gd name="T22" fmla="*/ 1 w 156"/>
                  <a:gd name="T23" fmla="*/ 10 h 202"/>
                  <a:gd name="T24" fmla="*/ 3 w 156"/>
                  <a:gd name="T25" fmla="*/ 20 h 202"/>
                  <a:gd name="T26" fmla="*/ 7 w 156"/>
                  <a:gd name="T27" fmla="*/ 29 h 202"/>
                  <a:gd name="T28" fmla="*/ 11 w 156"/>
                  <a:gd name="T29" fmla="*/ 36 h 202"/>
                  <a:gd name="T30" fmla="*/ 17 w 156"/>
                  <a:gd name="T31" fmla="*/ 42 h 202"/>
                  <a:gd name="T32" fmla="*/ 23 w 156"/>
                  <a:gd name="T33" fmla="*/ 47 h 202"/>
                  <a:gd name="T34" fmla="*/ 30 w 156"/>
                  <a:gd name="T35" fmla="*/ 50 h 202"/>
                  <a:gd name="T36" fmla="*/ 38 w 156"/>
                  <a:gd name="T37" fmla="*/ 52 h 202"/>
                  <a:gd name="T38" fmla="*/ 38 w 156"/>
                  <a:gd name="T39" fmla="*/ 48 h 202"/>
                  <a:gd name="T40" fmla="*/ 38 w 156"/>
                  <a:gd name="T41" fmla="*/ 52 h 202"/>
                  <a:gd name="T42" fmla="*/ 39 w 156"/>
                  <a:gd name="T43" fmla="*/ 51 h 202"/>
                  <a:gd name="T44" fmla="*/ 39 w 156"/>
                  <a:gd name="T45" fmla="*/ 50 h 202"/>
                  <a:gd name="T46" fmla="*/ 39 w 156"/>
                  <a:gd name="T47" fmla="*/ 49 h 202"/>
                  <a:gd name="T48" fmla="*/ 38 w 156"/>
                  <a:gd name="T49" fmla="*/ 48 h 202"/>
                  <a:gd name="T50" fmla="*/ 38 w 156"/>
                  <a:gd name="T51" fmla="*/ 52 h 20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6" h="202">
                    <a:moveTo>
                      <a:pt x="150" y="202"/>
                    </a:moveTo>
                    <a:lnTo>
                      <a:pt x="150" y="191"/>
                    </a:lnTo>
                    <a:lnTo>
                      <a:pt x="123" y="188"/>
                    </a:lnTo>
                    <a:lnTo>
                      <a:pt x="96" y="177"/>
                    </a:lnTo>
                    <a:lnTo>
                      <a:pt x="73" y="160"/>
                    </a:lnTo>
                    <a:lnTo>
                      <a:pt x="52" y="137"/>
                    </a:lnTo>
                    <a:lnTo>
                      <a:pt x="35" y="108"/>
                    </a:lnTo>
                    <a:lnTo>
                      <a:pt x="21" y="76"/>
                    </a:lnTo>
                    <a:lnTo>
                      <a:pt x="13" y="40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4" y="40"/>
                    </a:lnTo>
                    <a:lnTo>
                      <a:pt x="12" y="78"/>
                    </a:lnTo>
                    <a:lnTo>
                      <a:pt x="26" y="112"/>
                    </a:lnTo>
                    <a:lnTo>
                      <a:pt x="43" y="141"/>
                    </a:lnTo>
                    <a:lnTo>
                      <a:pt x="66" y="167"/>
                    </a:lnTo>
                    <a:lnTo>
                      <a:pt x="92" y="186"/>
                    </a:lnTo>
                    <a:lnTo>
                      <a:pt x="120" y="198"/>
                    </a:lnTo>
                    <a:lnTo>
                      <a:pt x="150" y="202"/>
                    </a:lnTo>
                    <a:lnTo>
                      <a:pt x="150" y="191"/>
                    </a:lnTo>
                    <a:lnTo>
                      <a:pt x="150" y="202"/>
                    </a:lnTo>
                    <a:lnTo>
                      <a:pt x="154" y="200"/>
                    </a:lnTo>
                    <a:lnTo>
                      <a:pt x="156" y="196"/>
                    </a:lnTo>
                    <a:lnTo>
                      <a:pt x="154" y="193"/>
                    </a:lnTo>
                    <a:lnTo>
                      <a:pt x="150" y="191"/>
                    </a:lnTo>
                    <a:lnTo>
                      <a:pt x="150" y="20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99" name="Freeform 707"/>
              <p:cNvSpPr>
                <a:spLocks/>
              </p:cNvSpPr>
              <p:nvPr/>
            </p:nvSpPr>
            <p:spPr bwMode="auto">
              <a:xfrm>
                <a:off x="1765" y="3667"/>
                <a:ext cx="42" cy="6"/>
              </a:xfrm>
              <a:custGeom>
                <a:avLst/>
                <a:gdLst>
                  <a:gd name="T0" fmla="*/ 2 w 84"/>
                  <a:gd name="T1" fmla="*/ 3 h 11"/>
                  <a:gd name="T2" fmla="*/ 2 w 84"/>
                  <a:gd name="T3" fmla="*/ 3 h 11"/>
                  <a:gd name="T4" fmla="*/ 21 w 84"/>
                  <a:gd name="T5" fmla="*/ 3 h 11"/>
                  <a:gd name="T6" fmla="*/ 21 w 84"/>
                  <a:gd name="T7" fmla="*/ 0 h 11"/>
                  <a:gd name="T8" fmla="*/ 2 w 84"/>
                  <a:gd name="T9" fmla="*/ 0 h 11"/>
                  <a:gd name="T10" fmla="*/ 2 w 84"/>
                  <a:gd name="T11" fmla="*/ 0 h 11"/>
                  <a:gd name="T12" fmla="*/ 2 w 84"/>
                  <a:gd name="T13" fmla="*/ 0 h 11"/>
                  <a:gd name="T14" fmla="*/ 1 w 84"/>
                  <a:gd name="T15" fmla="*/ 1 h 11"/>
                  <a:gd name="T16" fmla="*/ 0 w 84"/>
                  <a:gd name="T17" fmla="*/ 2 h 11"/>
                  <a:gd name="T18" fmla="*/ 1 w 84"/>
                  <a:gd name="T19" fmla="*/ 3 h 11"/>
                  <a:gd name="T20" fmla="*/ 2 w 84"/>
                  <a:gd name="T21" fmla="*/ 3 h 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4" h="11">
                    <a:moveTo>
                      <a:pt x="5" y="11"/>
                    </a:moveTo>
                    <a:lnTo>
                      <a:pt x="5" y="11"/>
                    </a:lnTo>
                    <a:lnTo>
                      <a:pt x="84" y="11"/>
                    </a:lnTo>
                    <a:lnTo>
                      <a:pt x="84" y="0"/>
                    </a:lnTo>
                    <a:lnTo>
                      <a:pt x="5" y="0"/>
                    </a:lnTo>
                    <a:lnTo>
                      <a:pt x="1" y="2"/>
                    </a:lnTo>
                    <a:lnTo>
                      <a:pt x="0" y="5"/>
                    </a:lnTo>
                    <a:lnTo>
                      <a:pt x="1" y="9"/>
                    </a:lnTo>
                    <a:lnTo>
                      <a:pt x="5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0" name="Freeform 708"/>
              <p:cNvSpPr>
                <a:spLocks/>
              </p:cNvSpPr>
              <p:nvPr/>
            </p:nvSpPr>
            <p:spPr bwMode="auto">
              <a:xfrm>
                <a:off x="2032" y="3473"/>
                <a:ext cx="144" cy="197"/>
              </a:xfrm>
              <a:custGeom>
                <a:avLst/>
                <a:gdLst>
                  <a:gd name="T0" fmla="*/ 36 w 289"/>
                  <a:gd name="T1" fmla="*/ 99 h 393"/>
                  <a:gd name="T2" fmla="*/ 43 w 289"/>
                  <a:gd name="T3" fmla="*/ 98 h 393"/>
                  <a:gd name="T4" fmla="*/ 50 w 289"/>
                  <a:gd name="T5" fmla="*/ 95 h 393"/>
                  <a:gd name="T6" fmla="*/ 56 w 289"/>
                  <a:gd name="T7" fmla="*/ 90 h 393"/>
                  <a:gd name="T8" fmla="*/ 61 w 289"/>
                  <a:gd name="T9" fmla="*/ 84 h 393"/>
                  <a:gd name="T10" fmla="*/ 66 w 289"/>
                  <a:gd name="T11" fmla="*/ 77 h 393"/>
                  <a:gd name="T12" fmla="*/ 69 w 289"/>
                  <a:gd name="T13" fmla="*/ 69 h 393"/>
                  <a:gd name="T14" fmla="*/ 71 w 289"/>
                  <a:gd name="T15" fmla="*/ 60 h 393"/>
                  <a:gd name="T16" fmla="*/ 72 w 289"/>
                  <a:gd name="T17" fmla="*/ 50 h 393"/>
                  <a:gd name="T18" fmla="*/ 71 w 289"/>
                  <a:gd name="T19" fmla="*/ 40 h 393"/>
                  <a:gd name="T20" fmla="*/ 69 w 289"/>
                  <a:gd name="T21" fmla="*/ 31 h 393"/>
                  <a:gd name="T22" fmla="*/ 66 w 289"/>
                  <a:gd name="T23" fmla="*/ 22 h 393"/>
                  <a:gd name="T24" fmla="*/ 61 w 289"/>
                  <a:gd name="T25" fmla="*/ 15 h 393"/>
                  <a:gd name="T26" fmla="*/ 56 w 289"/>
                  <a:gd name="T27" fmla="*/ 9 h 393"/>
                  <a:gd name="T28" fmla="*/ 50 w 289"/>
                  <a:gd name="T29" fmla="*/ 4 h 393"/>
                  <a:gd name="T30" fmla="*/ 43 w 289"/>
                  <a:gd name="T31" fmla="*/ 1 h 393"/>
                  <a:gd name="T32" fmla="*/ 36 w 289"/>
                  <a:gd name="T33" fmla="*/ 0 h 393"/>
                  <a:gd name="T34" fmla="*/ 29 w 289"/>
                  <a:gd name="T35" fmla="*/ 1 h 393"/>
                  <a:gd name="T36" fmla="*/ 22 w 289"/>
                  <a:gd name="T37" fmla="*/ 4 h 393"/>
                  <a:gd name="T38" fmla="*/ 16 w 289"/>
                  <a:gd name="T39" fmla="*/ 9 h 393"/>
                  <a:gd name="T40" fmla="*/ 10 w 289"/>
                  <a:gd name="T41" fmla="*/ 15 h 393"/>
                  <a:gd name="T42" fmla="*/ 6 w 289"/>
                  <a:gd name="T43" fmla="*/ 22 h 393"/>
                  <a:gd name="T44" fmla="*/ 3 w 289"/>
                  <a:gd name="T45" fmla="*/ 31 h 393"/>
                  <a:gd name="T46" fmla="*/ 1 w 289"/>
                  <a:gd name="T47" fmla="*/ 40 h 393"/>
                  <a:gd name="T48" fmla="*/ 0 w 289"/>
                  <a:gd name="T49" fmla="*/ 50 h 393"/>
                  <a:gd name="T50" fmla="*/ 1 w 289"/>
                  <a:gd name="T51" fmla="*/ 60 h 393"/>
                  <a:gd name="T52" fmla="*/ 3 w 289"/>
                  <a:gd name="T53" fmla="*/ 69 h 393"/>
                  <a:gd name="T54" fmla="*/ 6 w 289"/>
                  <a:gd name="T55" fmla="*/ 77 h 393"/>
                  <a:gd name="T56" fmla="*/ 10 w 289"/>
                  <a:gd name="T57" fmla="*/ 84 h 393"/>
                  <a:gd name="T58" fmla="*/ 16 w 289"/>
                  <a:gd name="T59" fmla="*/ 90 h 393"/>
                  <a:gd name="T60" fmla="*/ 22 w 289"/>
                  <a:gd name="T61" fmla="*/ 95 h 393"/>
                  <a:gd name="T62" fmla="*/ 29 w 289"/>
                  <a:gd name="T63" fmla="*/ 98 h 393"/>
                  <a:gd name="T64" fmla="*/ 36 w 289"/>
                  <a:gd name="T65" fmla="*/ 99 h 39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89" h="393">
                    <a:moveTo>
                      <a:pt x="144" y="393"/>
                    </a:moveTo>
                    <a:lnTo>
                      <a:pt x="173" y="390"/>
                    </a:lnTo>
                    <a:lnTo>
                      <a:pt x="201" y="378"/>
                    </a:lnTo>
                    <a:lnTo>
                      <a:pt x="225" y="360"/>
                    </a:lnTo>
                    <a:lnTo>
                      <a:pt x="247" y="336"/>
                    </a:lnTo>
                    <a:lnTo>
                      <a:pt x="264" y="307"/>
                    </a:lnTo>
                    <a:lnTo>
                      <a:pt x="278" y="274"/>
                    </a:lnTo>
                    <a:lnTo>
                      <a:pt x="286" y="237"/>
                    </a:lnTo>
                    <a:lnTo>
                      <a:pt x="289" y="197"/>
                    </a:lnTo>
                    <a:lnTo>
                      <a:pt x="286" y="158"/>
                    </a:lnTo>
                    <a:lnTo>
                      <a:pt x="278" y="121"/>
                    </a:lnTo>
                    <a:lnTo>
                      <a:pt x="264" y="87"/>
                    </a:lnTo>
                    <a:lnTo>
                      <a:pt x="247" y="57"/>
                    </a:lnTo>
                    <a:lnTo>
                      <a:pt x="225" y="33"/>
                    </a:lnTo>
                    <a:lnTo>
                      <a:pt x="201" y="15"/>
                    </a:lnTo>
                    <a:lnTo>
                      <a:pt x="173" y="3"/>
                    </a:lnTo>
                    <a:lnTo>
                      <a:pt x="144" y="0"/>
                    </a:lnTo>
                    <a:lnTo>
                      <a:pt x="116" y="3"/>
                    </a:lnTo>
                    <a:lnTo>
                      <a:pt x="88" y="15"/>
                    </a:lnTo>
                    <a:lnTo>
                      <a:pt x="64" y="33"/>
                    </a:lnTo>
                    <a:lnTo>
                      <a:pt x="43" y="57"/>
                    </a:lnTo>
                    <a:lnTo>
                      <a:pt x="25" y="87"/>
                    </a:lnTo>
                    <a:lnTo>
                      <a:pt x="12" y="121"/>
                    </a:lnTo>
                    <a:lnTo>
                      <a:pt x="4" y="158"/>
                    </a:lnTo>
                    <a:lnTo>
                      <a:pt x="0" y="197"/>
                    </a:lnTo>
                    <a:lnTo>
                      <a:pt x="4" y="237"/>
                    </a:lnTo>
                    <a:lnTo>
                      <a:pt x="12" y="274"/>
                    </a:lnTo>
                    <a:lnTo>
                      <a:pt x="25" y="307"/>
                    </a:lnTo>
                    <a:lnTo>
                      <a:pt x="43" y="336"/>
                    </a:lnTo>
                    <a:lnTo>
                      <a:pt x="64" y="360"/>
                    </a:lnTo>
                    <a:lnTo>
                      <a:pt x="88" y="378"/>
                    </a:lnTo>
                    <a:lnTo>
                      <a:pt x="116" y="390"/>
                    </a:lnTo>
                    <a:lnTo>
                      <a:pt x="144" y="393"/>
                    </a:lnTo>
                    <a:close/>
                  </a:path>
                </a:pathLst>
              </a:custGeom>
              <a:solidFill>
                <a:srgbClr val="5B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1" name="Freeform 709"/>
              <p:cNvSpPr>
                <a:spLocks/>
              </p:cNvSpPr>
              <p:nvPr/>
            </p:nvSpPr>
            <p:spPr bwMode="auto">
              <a:xfrm>
                <a:off x="2104" y="3571"/>
                <a:ext cx="75" cy="102"/>
              </a:xfrm>
              <a:custGeom>
                <a:avLst/>
                <a:gdLst>
                  <a:gd name="T0" fmla="*/ 35 w 151"/>
                  <a:gd name="T1" fmla="*/ 0 h 202"/>
                  <a:gd name="T2" fmla="*/ 35 w 151"/>
                  <a:gd name="T3" fmla="*/ 0 h 202"/>
                  <a:gd name="T4" fmla="*/ 34 w 151"/>
                  <a:gd name="T5" fmla="*/ 10 h 202"/>
                  <a:gd name="T6" fmla="*/ 32 w 151"/>
                  <a:gd name="T7" fmla="*/ 19 h 202"/>
                  <a:gd name="T8" fmla="*/ 29 w 151"/>
                  <a:gd name="T9" fmla="*/ 28 h 202"/>
                  <a:gd name="T10" fmla="*/ 24 w 151"/>
                  <a:gd name="T11" fmla="*/ 35 h 202"/>
                  <a:gd name="T12" fmla="*/ 19 w 151"/>
                  <a:gd name="T13" fmla="*/ 41 h 202"/>
                  <a:gd name="T14" fmla="*/ 13 w 151"/>
                  <a:gd name="T15" fmla="*/ 45 h 202"/>
                  <a:gd name="T16" fmla="*/ 7 w 151"/>
                  <a:gd name="T17" fmla="*/ 48 h 202"/>
                  <a:gd name="T18" fmla="*/ 0 w 151"/>
                  <a:gd name="T19" fmla="*/ 48 h 202"/>
                  <a:gd name="T20" fmla="*/ 0 w 151"/>
                  <a:gd name="T21" fmla="*/ 52 h 202"/>
                  <a:gd name="T22" fmla="*/ 7 w 151"/>
                  <a:gd name="T23" fmla="*/ 50 h 202"/>
                  <a:gd name="T24" fmla="*/ 14 w 151"/>
                  <a:gd name="T25" fmla="*/ 47 h 202"/>
                  <a:gd name="T26" fmla="*/ 21 w 151"/>
                  <a:gd name="T27" fmla="*/ 42 h 202"/>
                  <a:gd name="T28" fmla="*/ 26 w 151"/>
                  <a:gd name="T29" fmla="*/ 36 h 202"/>
                  <a:gd name="T30" fmla="*/ 31 w 151"/>
                  <a:gd name="T31" fmla="*/ 29 h 202"/>
                  <a:gd name="T32" fmla="*/ 34 w 151"/>
                  <a:gd name="T33" fmla="*/ 20 h 202"/>
                  <a:gd name="T34" fmla="*/ 36 w 151"/>
                  <a:gd name="T35" fmla="*/ 10 h 202"/>
                  <a:gd name="T36" fmla="*/ 37 w 151"/>
                  <a:gd name="T37" fmla="*/ 0 h 202"/>
                  <a:gd name="T38" fmla="*/ 37 w 151"/>
                  <a:gd name="T39" fmla="*/ 0 h 202"/>
                  <a:gd name="T40" fmla="*/ 35 w 151"/>
                  <a:gd name="T41" fmla="*/ 0 h 20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1" h="202">
                    <a:moveTo>
                      <a:pt x="140" y="0"/>
                    </a:moveTo>
                    <a:lnTo>
                      <a:pt x="140" y="0"/>
                    </a:lnTo>
                    <a:lnTo>
                      <a:pt x="137" y="40"/>
                    </a:lnTo>
                    <a:lnTo>
                      <a:pt x="129" y="76"/>
                    </a:lnTo>
                    <a:lnTo>
                      <a:pt x="116" y="108"/>
                    </a:lnTo>
                    <a:lnTo>
                      <a:pt x="98" y="137"/>
                    </a:lnTo>
                    <a:lnTo>
                      <a:pt x="78" y="160"/>
                    </a:lnTo>
                    <a:lnTo>
                      <a:pt x="55" y="177"/>
                    </a:lnTo>
                    <a:lnTo>
                      <a:pt x="28" y="188"/>
                    </a:lnTo>
                    <a:lnTo>
                      <a:pt x="0" y="191"/>
                    </a:lnTo>
                    <a:lnTo>
                      <a:pt x="0" y="202"/>
                    </a:lnTo>
                    <a:lnTo>
                      <a:pt x="30" y="198"/>
                    </a:lnTo>
                    <a:lnTo>
                      <a:pt x="59" y="186"/>
                    </a:lnTo>
                    <a:lnTo>
                      <a:pt x="84" y="167"/>
                    </a:lnTo>
                    <a:lnTo>
                      <a:pt x="107" y="141"/>
                    </a:lnTo>
                    <a:lnTo>
                      <a:pt x="125" y="112"/>
                    </a:lnTo>
                    <a:lnTo>
                      <a:pt x="139" y="78"/>
                    </a:lnTo>
                    <a:lnTo>
                      <a:pt x="147" y="40"/>
                    </a:lnTo>
                    <a:lnTo>
                      <a:pt x="151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2" name="Freeform 710"/>
              <p:cNvSpPr>
                <a:spLocks/>
              </p:cNvSpPr>
              <p:nvPr/>
            </p:nvSpPr>
            <p:spPr bwMode="auto">
              <a:xfrm>
                <a:off x="2104" y="3470"/>
                <a:ext cx="75" cy="101"/>
              </a:xfrm>
              <a:custGeom>
                <a:avLst/>
                <a:gdLst>
                  <a:gd name="T0" fmla="*/ 0 w 151"/>
                  <a:gd name="T1" fmla="*/ 3 h 203"/>
                  <a:gd name="T2" fmla="*/ 0 w 151"/>
                  <a:gd name="T3" fmla="*/ 3 h 203"/>
                  <a:gd name="T4" fmla="*/ 7 w 151"/>
                  <a:gd name="T5" fmla="*/ 3 h 203"/>
                  <a:gd name="T6" fmla="*/ 13 w 151"/>
                  <a:gd name="T7" fmla="*/ 6 h 203"/>
                  <a:gd name="T8" fmla="*/ 19 w 151"/>
                  <a:gd name="T9" fmla="*/ 10 h 203"/>
                  <a:gd name="T10" fmla="*/ 24 w 151"/>
                  <a:gd name="T11" fmla="*/ 16 h 203"/>
                  <a:gd name="T12" fmla="*/ 29 w 151"/>
                  <a:gd name="T13" fmla="*/ 24 h 203"/>
                  <a:gd name="T14" fmla="*/ 32 w 151"/>
                  <a:gd name="T15" fmla="*/ 32 h 203"/>
                  <a:gd name="T16" fmla="*/ 34 w 151"/>
                  <a:gd name="T17" fmla="*/ 41 h 203"/>
                  <a:gd name="T18" fmla="*/ 35 w 151"/>
                  <a:gd name="T19" fmla="*/ 50 h 203"/>
                  <a:gd name="T20" fmla="*/ 37 w 151"/>
                  <a:gd name="T21" fmla="*/ 50 h 203"/>
                  <a:gd name="T22" fmla="*/ 36 w 151"/>
                  <a:gd name="T23" fmla="*/ 41 h 203"/>
                  <a:gd name="T24" fmla="*/ 34 w 151"/>
                  <a:gd name="T25" fmla="*/ 31 h 203"/>
                  <a:gd name="T26" fmla="*/ 31 w 151"/>
                  <a:gd name="T27" fmla="*/ 22 h 203"/>
                  <a:gd name="T28" fmla="*/ 26 w 151"/>
                  <a:gd name="T29" fmla="*/ 15 h 203"/>
                  <a:gd name="T30" fmla="*/ 21 w 151"/>
                  <a:gd name="T31" fmla="*/ 9 h 203"/>
                  <a:gd name="T32" fmla="*/ 14 w 151"/>
                  <a:gd name="T33" fmla="*/ 4 h 203"/>
                  <a:gd name="T34" fmla="*/ 7 w 151"/>
                  <a:gd name="T35" fmla="*/ 1 h 203"/>
                  <a:gd name="T36" fmla="*/ 0 w 151"/>
                  <a:gd name="T37" fmla="*/ 0 h 203"/>
                  <a:gd name="T38" fmla="*/ 0 w 151"/>
                  <a:gd name="T39" fmla="*/ 0 h 203"/>
                  <a:gd name="T40" fmla="*/ 0 w 151"/>
                  <a:gd name="T41" fmla="*/ 3 h 20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1" h="203">
                    <a:moveTo>
                      <a:pt x="0" y="12"/>
                    </a:moveTo>
                    <a:lnTo>
                      <a:pt x="0" y="12"/>
                    </a:lnTo>
                    <a:lnTo>
                      <a:pt x="28" y="14"/>
                    </a:lnTo>
                    <a:lnTo>
                      <a:pt x="55" y="25"/>
                    </a:lnTo>
                    <a:lnTo>
                      <a:pt x="78" y="43"/>
                    </a:lnTo>
                    <a:lnTo>
                      <a:pt x="98" y="66"/>
                    </a:lnTo>
                    <a:lnTo>
                      <a:pt x="116" y="96"/>
                    </a:lnTo>
                    <a:lnTo>
                      <a:pt x="129" y="128"/>
                    </a:lnTo>
                    <a:lnTo>
                      <a:pt x="137" y="164"/>
                    </a:lnTo>
                    <a:lnTo>
                      <a:pt x="140" y="203"/>
                    </a:lnTo>
                    <a:lnTo>
                      <a:pt x="151" y="203"/>
                    </a:lnTo>
                    <a:lnTo>
                      <a:pt x="147" y="164"/>
                    </a:lnTo>
                    <a:lnTo>
                      <a:pt x="139" y="126"/>
                    </a:lnTo>
                    <a:lnTo>
                      <a:pt x="125" y="91"/>
                    </a:lnTo>
                    <a:lnTo>
                      <a:pt x="107" y="61"/>
                    </a:lnTo>
                    <a:lnTo>
                      <a:pt x="84" y="36"/>
                    </a:lnTo>
                    <a:lnTo>
                      <a:pt x="59" y="16"/>
                    </a:lnTo>
                    <a:lnTo>
                      <a:pt x="30" y="5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3" name="Freeform 711"/>
              <p:cNvSpPr>
                <a:spLocks/>
              </p:cNvSpPr>
              <p:nvPr/>
            </p:nvSpPr>
            <p:spPr bwMode="auto">
              <a:xfrm>
                <a:off x="2029" y="3470"/>
                <a:ext cx="75" cy="101"/>
              </a:xfrm>
              <a:custGeom>
                <a:avLst/>
                <a:gdLst>
                  <a:gd name="T0" fmla="*/ 3 w 149"/>
                  <a:gd name="T1" fmla="*/ 50 h 203"/>
                  <a:gd name="T2" fmla="*/ 3 w 149"/>
                  <a:gd name="T3" fmla="*/ 50 h 203"/>
                  <a:gd name="T4" fmla="*/ 4 w 149"/>
                  <a:gd name="T5" fmla="*/ 41 h 203"/>
                  <a:gd name="T6" fmla="*/ 6 w 149"/>
                  <a:gd name="T7" fmla="*/ 32 h 203"/>
                  <a:gd name="T8" fmla="*/ 9 w 149"/>
                  <a:gd name="T9" fmla="*/ 24 h 203"/>
                  <a:gd name="T10" fmla="*/ 14 w 149"/>
                  <a:gd name="T11" fmla="*/ 16 h 203"/>
                  <a:gd name="T12" fmla="*/ 18 w 149"/>
                  <a:gd name="T13" fmla="*/ 10 h 203"/>
                  <a:gd name="T14" fmla="*/ 24 w 149"/>
                  <a:gd name="T15" fmla="*/ 6 h 203"/>
                  <a:gd name="T16" fmla="*/ 31 w 149"/>
                  <a:gd name="T17" fmla="*/ 3 h 203"/>
                  <a:gd name="T18" fmla="*/ 38 w 149"/>
                  <a:gd name="T19" fmla="*/ 3 h 203"/>
                  <a:gd name="T20" fmla="*/ 38 w 149"/>
                  <a:gd name="T21" fmla="*/ 0 h 203"/>
                  <a:gd name="T22" fmla="*/ 30 w 149"/>
                  <a:gd name="T23" fmla="*/ 1 h 203"/>
                  <a:gd name="T24" fmla="*/ 23 w 149"/>
                  <a:gd name="T25" fmla="*/ 4 h 203"/>
                  <a:gd name="T26" fmla="*/ 17 w 149"/>
                  <a:gd name="T27" fmla="*/ 9 h 203"/>
                  <a:gd name="T28" fmla="*/ 11 w 149"/>
                  <a:gd name="T29" fmla="*/ 15 h 203"/>
                  <a:gd name="T30" fmla="*/ 7 w 149"/>
                  <a:gd name="T31" fmla="*/ 22 h 203"/>
                  <a:gd name="T32" fmla="*/ 3 w 149"/>
                  <a:gd name="T33" fmla="*/ 31 h 203"/>
                  <a:gd name="T34" fmla="*/ 1 w 149"/>
                  <a:gd name="T35" fmla="*/ 41 h 203"/>
                  <a:gd name="T36" fmla="*/ 0 w 149"/>
                  <a:gd name="T37" fmla="*/ 50 h 203"/>
                  <a:gd name="T38" fmla="*/ 0 w 149"/>
                  <a:gd name="T39" fmla="*/ 50 h 203"/>
                  <a:gd name="T40" fmla="*/ 3 w 149"/>
                  <a:gd name="T41" fmla="*/ 50 h 20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49" h="203">
                    <a:moveTo>
                      <a:pt x="11" y="203"/>
                    </a:moveTo>
                    <a:lnTo>
                      <a:pt x="11" y="203"/>
                    </a:lnTo>
                    <a:lnTo>
                      <a:pt x="14" y="164"/>
                    </a:lnTo>
                    <a:lnTo>
                      <a:pt x="22" y="128"/>
                    </a:lnTo>
                    <a:lnTo>
                      <a:pt x="34" y="96"/>
                    </a:lnTo>
                    <a:lnTo>
                      <a:pt x="53" y="66"/>
                    </a:lnTo>
                    <a:lnTo>
                      <a:pt x="72" y="43"/>
                    </a:lnTo>
                    <a:lnTo>
                      <a:pt x="95" y="25"/>
                    </a:lnTo>
                    <a:lnTo>
                      <a:pt x="122" y="14"/>
                    </a:lnTo>
                    <a:lnTo>
                      <a:pt x="149" y="12"/>
                    </a:lnTo>
                    <a:lnTo>
                      <a:pt x="149" y="0"/>
                    </a:lnTo>
                    <a:lnTo>
                      <a:pt x="119" y="5"/>
                    </a:lnTo>
                    <a:lnTo>
                      <a:pt x="91" y="16"/>
                    </a:lnTo>
                    <a:lnTo>
                      <a:pt x="65" y="36"/>
                    </a:lnTo>
                    <a:lnTo>
                      <a:pt x="43" y="61"/>
                    </a:lnTo>
                    <a:lnTo>
                      <a:pt x="25" y="91"/>
                    </a:lnTo>
                    <a:lnTo>
                      <a:pt x="12" y="126"/>
                    </a:lnTo>
                    <a:lnTo>
                      <a:pt x="4" y="164"/>
                    </a:lnTo>
                    <a:lnTo>
                      <a:pt x="0" y="203"/>
                    </a:lnTo>
                    <a:lnTo>
                      <a:pt x="11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4" name="Freeform 712"/>
              <p:cNvSpPr>
                <a:spLocks/>
              </p:cNvSpPr>
              <p:nvPr/>
            </p:nvSpPr>
            <p:spPr bwMode="auto">
              <a:xfrm>
                <a:off x="2029" y="3571"/>
                <a:ext cx="75" cy="102"/>
              </a:xfrm>
              <a:custGeom>
                <a:avLst/>
                <a:gdLst>
                  <a:gd name="T0" fmla="*/ 38 w 149"/>
                  <a:gd name="T1" fmla="*/ 48 h 202"/>
                  <a:gd name="T2" fmla="*/ 38 w 149"/>
                  <a:gd name="T3" fmla="*/ 48 h 202"/>
                  <a:gd name="T4" fmla="*/ 31 w 149"/>
                  <a:gd name="T5" fmla="*/ 48 h 202"/>
                  <a:gd name="T6" fmla="*/ 24 w 149"/>
                  <a:gd name="T7" fmla="*/ 45 h 202"/>
                  <a:gd name="T8" fmla="*/ 18 w 149"/>
                  <a:gd name="T9" fmla="*/ 41 h 202"/>
                  <a:gd name="T10" fmla="*/ 14 w 149"/>
                  <a:gd name="T11" fmla="*/ 35 h 202"/>
                  <a:gd name="T12" fmla="*/ 9 w 149"/>
                  <a:gd name="T13" fmla="*/ 28 h 202"/>
                  <a:gd name="T14" fmla="*/ 6 w 149"/>
                  <a:gd name="T15" fmla="*/ 19 h 202"/>
                  <a:gd name="T16" fmla="*/ 4 w 149"/>
                  <a:gd name="T17" fmla="*/ 10 h 202"/>
                  <a:gd name="T18" fmla="*/ 3 w 149"/>
                  <a:gd name="T19" fmla="*/ 0 h 202"/>
                  <a:gd name="T20" fmla="*/ 0 w 149"/>
                  <a:gd name="T21" fmla="*/ 0 h 202"/>
                  <a:gd name="T22" fmla="*/ 1 w 149"/>
                  <a:gd name="T23" fmla="*/ 10 h 202"/>
                  <a:gd name="T24" fmla="*/ 3 w 149"/>
                  <a:gd name="T25" fmla="*/ 20 h 202"/>
                  <a:gd name="T26" fmla="*/ 7 w 149"/>
                  <a:gd name="T27" fmla="*/ 29 h 202"/>
                  <a:gd name="T28" fmla="*/ 11 w 149"/>
                  <a:gd name="T29" fmla="*/ 36 h 202"/>
                  <a:gd name="T30" fmla="*/ 17 w 149"/>
                  <a:gd name="T31" fmla="*/ 42 h 202"/>
                  <a:gd name="T32" fmla="*/ 23 w 149"/>
                  <a:gd name="T33" fmla="*/ 47 h 202"/>
                  <a:gd name="T34" fmla="*/ 30 w 149"/>
                  <a:gd name="T35" fmla="*/ 50 h 202"/>
                  <a:gd name="T36" fmla="*/ 38 w 149"/>
                  <a:gd name="T37" fmla="*/ 52 h 202"/>
                  <a:gd name="T38" fmla="*/ 38 w 149"/>
                  <a:gd name="T39" fmla="*/ 52 h 202"/>
                  <a:gd name="T40" fmla="*/ 38 w 149"/>
                  <a:gd name="T41" fmla="*/ 48 h 20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49" h="202">
                    <a:moveTo>
                      <a:pt x="149" y="191"/>
                    </a:moveTo>
                    <a:lnTo>
                      <a:pt x="149" y="191"/>
                    </a:lnTo>
                    <a:lnTo>
                      <a:pt x="122" y="188"/>
                    </a:lnTo>
                    <a:lnTo>
                      <a:pt x="95" y="177"/>
                    </a:lnTo>
                    <a:lnTo>
                      <a:pt x="72" y="160"/>
                    </a:lnTo>
                    <a:lnTo>
                      <a:pt x="53" y="137"/>
                    </a:lnTo>
                    <a:lnTo>
                      <a:pt x="34" y="108"/>
                    </a:lnTo>
                    <a:lnTo>
                      <a:pt x="22" y="76"/>
                    </a:lnTo>
                    <a:lnTo>
                      <a:pt x="14" y="40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4" y="40"/>
                    </a:lnTo>
                    <a:lnTo>
                      <a:pt x="12" y="78"/>
                    </a:lnTo>
                    <a:lnTo>
                      <a:pt x="25" y="112"/>
                    </a:lnTo>
                    <a:lnTo>
                      <a:pt x="43" y="141"/>
                    </a:lnTo>
                    <a:lnTo>
                      <a:pt x="65" y="167"/>
                    </a:lnTo>
                    <a:lnTo>
                      <a:pt x="91" y="186"/>
                    </a:lnTo>
                    <a:lnTo>
                      <a:pt x="119" y="198"/>
                    </a:lnTo>
                    <a:lnTo>
                      <a:pt x="149" y="202"/>
                    </a:lnTo>
                    <a:lnTo>
                      <a:pt x="149" y="1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5" name="Freeform 713"/>
              <p:cNvSpPr>
                <a:spLocks/>
              </p:cNvSpPr>
              <p:nvPr/>
            </p:nvSpPr>
            <p:spPr bwMode="auto">
              <a:xfrm>
                <a:off x="1735" y="3571"/>
                <a:ext cx="144" cy="99"/>
              </a:xfrm>
              <a:custGeom>
                <a:avLst/>
                <a:gdLst>
                  <a:gd name="T0" fmla="*/ 0 w 289"/>
                  <a:gd name="T1" fmla="*/ 0 h 196"/>
                  <a:gd name="T2" fmla="*/ 1 w 289"/>
                  <a:gd name="T3" fmla="*/ 10 h 196"/>
                  <a:gd name="T4" fmla="*/ 3 w 289"/>
                  <a:gd name="T5" fmla="*/ 20 h 196"/>
                  <a:gd name="T6" fmla="*/ 6 w 289"/>
                  <a:gd name="T7" fmla="*/ 28 h 196"/>
                  <a:gd name="T8" fmla="*/ 10 w 289"/>
                  <a:gd name="T9" fmla="*/ 35 h 196"/>
                  <a:gd name="T10" fmla="*/ 16 w 289"/>
                  <a:gd name="T11" fmla="*/ 41 h 196"/>
                  <a:gd name="T12" fmla="*/ 22 w 289"/>
                  <a:gd name="T13" fmla="*/ 46 h 196"/>
                  <a:gd name="T14" fmla="*/ 29 w 289"/>
                  <a:gd name="T15" fmla="*/ 49 h 196"/>
                  <a:gd name="T16" fmla="*/ 36 w 289"/>
                  <a:gd name="T17" fmla="*/ 50 h 196"/>
                  <a:gd name="T18" fmla="*/ 43 w 289"/>
                  <a:gd name="T19" fmla="*/ 49 h 196"/>
                  <a:gd name="T20" fmla="*/ 50 w 289"/>
                  <a:gd name="T21" fmla="*/ 46 h 196"/>
                  <a:gd name="T22" fmla="*/ 56 w 289"/>
                  <a:gd name="T23" fmla="*/ 41 h 196"/>
                  <a:gd name="T24" fmla="*/ 61 w 289"/>
                  <a:gd name="T25" fmla="*/ 35 h 196"/>
                  <a:gd name="T26" fmla="*/ 66 w 289"/>
                  <a:gd name="T27" fmla="*/ 28 h 196"/>
                  <a:gd name="T28" fmla="*/ 69 w 289"/>
                  <a:gd name="T29" fmla="*/ 20 h 196"/>
                  <a:gd name="T30" fmla="*/ 71 w 289"/>
                  <a:gd name="T31" fmla="*/ 10 h 196"/>
                  <a:gd name="T32" fmla="*/ 72 w 289"/>
                  <a:gd name="T33" fmla="*/ 0 h 196"/>
                  <a:gd name="T34" fmla="*/ 0 w 289"/>
                  <a:gd name="T35" fmla="*/ 0 h 19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89" h="196">
                    <a:moveTo>
                      <a:pt x="0" y="0"/>
                    </a:moveTo>
                    <a:lnTo>
                      <a:pt x="4" y="40"/>
                    </a:lnTo>
                    <a:lnTo>
                      <a:pt x="12" y="77"/>
                    </a:lnTo>
                    <a:lnTo>
                      <a:pt x="26" y="110"/>
                    </a:lnTo>
                    <a:lnTo>
                      <a:pt x="43" y="139"/>
                    </a:lnTo>
                    <a:lnTo>
                      <a:pt x="65" y="163"/>
                    </a:lnTo>
                    <a:lnTo>
                      <a:pt x="89" y="181"/>
                    </a:lnTo>
                    <a:lnTo>
                      <a:pt x="117" y="193"/>
                    </a:lnTo>
                    <a:lnTo>
                      <a:pt x="145" y="196"/>
                    </a:lnTo>
                    <a:lnTo>
                      <a:pt x="174" y="193"/>
                    </a:lnTo>
                    <a:lnTo>
                      <a:pt x="202" y="181"/>
                    </a:lnTo>
                    <a:lnTo>
                      <a:pt x="226" y="163"/>
                    </a:lnTo>
                    <a:lnTo>
                      <a:pt x="247" y="139"/>
                    </a:lnTo>
                    <a:lnTo>
                      <a:pt x="265" y="110"/>
                    </a:lnTo>
                    <a:lnTo>
                      <a:pt x="278" y="77"/>
                    </a:lnTo>
                    <a:lnTo>
                      <a:pt x="286" y="40"/>
                    </a:lnTo>
                    <a:lnTo>
                      <a:pt x="28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B47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6" name="Freeform 714"/>
              <p:cNvSpPr>
                <a:spLocks/>
              </p:cNvSpPr>
              <p:nvPr/>
            </p:nvSpPr>
            <p:spPr bwMode="auto">
              <a:xfrm>
                <a:off x="1732" y="3571"/>
                <a:ext cx="75" cy="102"/>
              </a:xfrm>
              <a:custGeom>
                <a:avLst/>
                <a:gdLst>
                  <a:gd name="T0" fmla="*/ 38 w 150"/>
                  <a:gd name="T1" fmla="*/ 48 h 202"/>
                  <a:gd name="T2" fmla="*/ 38 w 150"/>
                  <a:gd name="T3" fmla="*/ 48 h 202"/>
                  <a:gd name="T4" fmla="*/ 31 w 150"/>
                  <a:gd name="T5" fmla="*/ 48 h 202"/>
                  <a:gd name="T6" fmla="*/ 24 w 150"/>
                  <a:gd name="T7" fmla="*/ 45 h 202"/>
                  <a:gd name="T8" fmla="*/ 19 w 150"/>
                  <a:gd name="T9" fmla="*/ 41 h 202"/>
                  <a:gd name="T10" fmla="*/ 13 w 150"/>
                  <a:gd name="T11" fmla="*/ 35 h 202"/>
                  <a:gd name="T12" fmla="*/ 9 w 150"/>
                  <a:gd name="T13" fmla="*/ 28 h 202"/>
                  <a:gd name="T14" fmla="*/ 6 w 150"/>
                  <a:gd name="T15" fmla="*/ 19 h 202"/>
                  <a:gd name="T16" fmla="*/ 4 w 150"/>
                  <a:gd name="T17" fmla="*/ 10 h 202"/>
                  <a:gd name="T18" fmla="*/ 3 w 150"/>
                  <a:gd name="T19" fmla="*/ 0 h 202"/>
                  <a:gd name="T20" fmla="*/ 0 w 150"/>
                  <a:gd name="T21" fmla="*/ 0 h 202"/>
                  <a:gd name="T22" fmla="*/ 1 w 150"/>
                  <a:gd name="T23" fmla="*/ 10 h 202"/>
                  <a:gd name="T24" fmla="*/ 3 w 150"/>
                  <a:gd name="T25" fmla="*/ 20 h 202"/>
                  <a:gd name="T26" fmla="*/ 7 w 150"/>
                  <a:gd name="T27" fmla="*/ 29 h 202"/>
                  <a:gd name="T28" fmla="*/ 11 w 150"/>
                  <a:gd name="T29" fmla="*/ 36 h 202"/>
                  <a:gd name="T30" fmla="*/ 17 w 150"/>
                  <a:gd name="T31" fmla="*/ 42 h 202"/>
                  <a:gd name="T32" fmla="*/ 23 w 150"/>
                  <a:gd name="T33" fmla="*/ 47 h 202"/>
                  <a:gd name="T34" fmla="*/ 30 w 150"/>
                  <a:gd name="T35" fmla="*/ 50 h 202"/>
                  <a:gd name="T36" fmla="*/ 38 w 150"/>
                  <a:gd name="T37" fmla="*/ 52 h 202"/>
                  <a:gd name="T38" fmla="*/ 38 w 150"/>
                  <a:gd name="T39" fmla="*/ 52 h 202"/>
                  <a:gd name="T40" fmla="*/ 38 w 150"/>
                  <a:gd name="T41" fmla="*/ 48 h 20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50" h="202">
                    <a:moveTo>
                      <a:pt x="150" y="191"/>
                    </a:moveTo>
                    <a:lnTo>
                      <a:pt x="150" y="191"/>
                    </a:lnTo>
                    <a:lnTo>
                      <a:pt x="123" y="188"/>
                    </a:lnTo>
                    <a:lnTo>
                      <a:pt x="96" y="177"/>
                    </a:lnTo>
                    <a:lnTo>
                      <a:pt x="73" y="160"/>
                    </a:lnTo>
                    <a:lnTo>
                      <a:pt x="52" y="137"/>
                    </a:lnTo>
                    <a:lnTo>
                      <a:pt x="35" y="108"/>
                    </a:lnTo>
                    <a:lnTo>
                      <a:pt x="21" y="76"/>
                    </a:lnTo>
                    <a:lnTo>
                      <a:pt x="13" y="40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4" y="40"/>
                    </a:lnTo>
                    <a:lnTo>
                      <a:pt x="12" y="78"/>
                    </a:lnTo>
                    <a:lnTo>
                      <a:pt x="26" y="112"/>
                    </a:lnTo>
                    <a:lnTo>
                      <a:pt x="43" y="141"/>
                    </a:lnTo>
                    <a:lnTo>
                      <a:pt x="66" y="167"/>
                    </a:lnTo>
                    <a:lnTo>
                      <a:pt x="92" y="186"/>
                    </a:lnTo>
                    <a:lnTo>
                      <a:pt x="120" y="198"/>
                    </a:lnTo>
                    <a:lnTo>
                      <a:pt x="150" y="202"/>
                    </a:lnTo>
                    <a:lnTo>
                      <a:pt x="150" y="1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7" name="Freeform 715"/>
              <p:cNvSpPr>
                <a:spLocks/>
              </p:cNvSpPr>
              <p:nvPr/>
            </p:nvSpPr>
            <p:spPr bwMode="auto">
              <a:xfrm>
                <a:off x="1807" y="3568"/>
                <a:ext cx="75" cy="105"/>
              </a:xfrm>
              <a:custGeom>
                <a:avLst/>
                <a:gdLst>
                  <a:gd name="T0" fmla="*/ 36 w 150"/>
                  <a:gd name="T1" fmla="*/ 3 h 208"/>
                  <a:gd name="T2" fmla="*/ 35 w 150"/>
                  <a:gd name="T3" fmla="*/ 2 h 208"/>
                  <a:gd name="T4" fmla="*/ 34 w 150"/>
                  <a:gd name="T5" fmla="*/ 12 h 208"/>
                  <a:gd name="T6" fmla="*/ 32 w 150"/>
                  <a:gd name="T7" fmla="*/ 21 h 208"/>
                  <a:gd name="T8" fmla="*/ 29 w 150"/>
                  <a:gd name="T9" fmla="*/ 29 h 208"/>
                  <a:gd name="T10" fmla="*/ 25 w 150"/>
                  <a:gd name="T11" fmla="*/ 36 h 208"/>
                  <a:gd name="T12" fmla="*/ 20 w 150"/>
                  <a:gd name="T13" fmla="*/ 42 h 208"/>
                  <a:gd name="T14" fmla="*/ 14 w 150"/>
                  <a:gd name="T15" fmla="*/ 46 h 208"/>
                  <a:gd name="T16" fmla="*/ 7 w 150"/>
                  <a:gd name="T17" fmla="*/ 49 h 208"/>
                  <a:gd name="T18" fmla="*/ 0 w 150"/>
                  <a:gd name="T19" fmla="*/ 50 h 208"/>
                  <a:gd name="T20" fmla="*/ 0 w 150"/>
                  <a:gd name="T21" fmla="*/ 53 h 208"/>
                  <a:gd name="T22" fmla="*/ 8 w 150"/>
                  <a:gd name="T23" fmla="*/ 52 h 208"/>
                  <a:gd name="T24" fmla="*/ 15 w 150"/>
                  <a:gd name="T25" fmla="*/ 49 h 208"/>
                  <a:gd name="T26" fmla="*/ 21 w 150"/>
                  <a:gd name="T27" fmla="*/ 44 h 208"/>
                  <a:gd name="T28" fmla="*/ 27 w 150"/>
                  <a:gd name="T29" fmla="*/ 37 h 208"/>
                  <a:gd name="T30" fmla="*/ 32 w 150"/>
                  <a:gd name="T31" fmla="*/ 30 h 208"/>
                  <a:gd name="T32" fmla="*/ 35 w 150"/>
                  <a:gd name="T33" fmla="*/ 21 h 208"/>
                  <a:gd name="T34" fmla="*/ 37 w 150"/>
                  <a:gd name="T35" fmla="*/ 12 h 208"/>
                  <a:gd name="T36" fmla="*/ 38 w 150"/>
                  <a:gd name="T37" fmla="*/ 2 h 208"/>
                  <a:gd name="T38" fmla="*/ 36 w 150"/>
                  <a:gd name="T39" fmla="*/ 0 h 208"/>
                  <a:gd name="T40" fmla="*/ 38 w 150"/>
                  <a:gd name="T41" fmla="*/ 2 h 208"/>
                  <a:gd name="T42" fmla="*/ 37 w 150"/>
                  <a:gd name="T43" fmla="*/ 1 h 208"/>
                  <a:gd name="T44" fmla="*/ 36 w 150"/>
                  <a:gd name="T45" fmla="*/ 0 h 208"/>
                  <a:gd name="T46" fmla="*/ 36 w 150"/>
                  <a:gd name="T47" fmla="*/ 1 h 208"/>
                  <a:gd name="T48" fmla="*/ 35 w 150"/>
                  <a:gd name="T49" fmla="*/ 2 h 208"/>
                  <a:gd name="T50" fmla="*/ 36 w 150"/>
                  <a:gd name="T51" fmla="*/ 3 h 20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0" h="208">
                    <a:moveTo>
                      <a:pt x="144" y="11"/>
                    </a:moveTo>
                    <a:lnTo>
                      <a:pt x="139" y="6"/>
                    </a:lnTo>
                    <a:lnTo>
                      <a:pt x="136" y="46"/>
                    </a:lnTo>
                    <a:lnTo>
                      <a:pt x="128" y="82"/>
                    </a:lnTo>
                    <a:lnTo>
                      <a:pt x="116" y="114"/>
                    </a:lnTo>
                    <a:lnTo>
                      <a:pt x="97" y="143"/>
                    </a:lnTo>
                    <a:lnTo>
                      <a:pt x="78" y="166"/>
                    </a:lnTo>
                    <a:lnTo>
                      <a:pt x="54" y="183"/>
                    </a:lnTo>
                    <a:lnTo>
                      <a:pt x="28" y="194"/>
                    </a:lnTo>
                    <a:lnTo>
                      <a:pt x="0" y="197"/>
                    </a:lnTo>
                    <a:lnTo>
                      <a:pt x="0" y="208"/>
                    </a:lnTo>
                    <a:lnTo>
                      <a:pt x="30" y="204"/>
                    </a:lnTo>
                    <a:lnTo>
                      <a:pt x="59" y="192"/>
                    </a:lnTo>
                    <a:lnTo>
                      <a:pt x="84" y="173"/>
                    </a:lnTo>
                    <a:lnTo>
                      <a:pt x="106" y="147"/>
                    </a:lnTo>
                    <a:lnTo>
                      <a:pt x="125" y="118"/>
                    </a:lnTo>
                    <a:lnTo>
                      <a:pt x="137" y="84"/>
                    </a:lnTo>
                    <a:lnTo>
                      <a:pt x="145" y="46"/>
                    </a:lnTo>
                    <a:lnTo>
                      <a:pt x="150" y="6"/>
                    </a:lnTo>
                    <a:lnTo>
                      <a:pt x="144" y="0"/>
                    </a:lnTo>
                    <a:lnTo>
                      <a:pt x="150" y="6"/>
                    </a:lnTo>
                    <a:lnTo>
                      <a:pt x="148" y="2"/>
                    </a:lnTo>
                    <a:lnTo>
                      <a:pt x="144" y="0"/>
                    </a:lnTo>
                    <a:lnTo>
                      <a:pt x="141" y="2"/>
                    </a:lnTo>
                    <a:lnTo>
                      <a:pt x="139" y="6"/>
                    </a:lnTo>
                    <a:lnTo>
                      <a:pt x="144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8" name="Freeform 716"/>
              <p:cNvSpPr>
                <a:spLocks/>
              </p:cNvSpPr>
              <p:nvPr/>
            </p:nvSpPr>
            <p:spPr bwMode="auto">
              <a:xfrm>
                <a:off x="1732" y="3568"/>
                <a:ext cx="147" cy="6"/>
              </a:xfrm>
              <a:custGeom>
                <a:avLst/>
                <a:gdLst>
                  <a:gd name="T0" fmla="*/ 3 w 294"/>
                  <a:gd name="T1" fmla="*/ 2 h 11"/>
                  <a:gd name="T2" fmla="*/ 2 w 294"/>
                  <a:gd name="T3" fmla="*/ 3 h 11"/>
                  <a:gd name="T4" fmla="*/ 74 w 294"/>
                  <a:gd name="T5" fmla="*/ 3 h 11"/>
                  <a:gd name="T6" fmla="*/ 74 w 294"/>
                  <a:gd name="T7" fmla="*/ 0 h 11"/>
                  <a:gd name="T8" fmla="*/ 2 w 294"/>
                  <a:gd name="T9" fmla="*/ 0 h 11"/>
                  <a:gd name="T10" fmla="*/ 0 w 294"/>
                  <a:gd name="T11" fmla="*/ 2 h 11"/>
                  <a:gd name="T12" fmla="*/ 2 w 294"/>
                  <a:gd name="T13" fmla="*/ 0 h 11"/>
                  <a:gd name="T14" fmla="*/ 1 w 294"/>
                  <a:gd name="T15" fmla="*/ 1 h 11"/>
                  <a:gd name="T16" fmla="*/ 1 w 294"/>
                  <a:gd name="T17" fmla="*/ 2 h 11"/>
                  <a:gd name="T18" fmla="*/ 1 w 294"/>
                  <a:gd name="T19" fmla="*/ 3 h 11"/>
                  <a:gd name="T20" fmla="*/ 2 w 294"/>
                  <a:gd name="T21" fmla="*/ 3 h 11"/>
                  <a:gd name="T22" fmla="*/ 3 w 294"/>
                  <a:gd name="T23" fmla="*/ 2 h 1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94" h="11">
                    <a:moveTo>
                      <a:pt x="11" y="6"/>
                    </a:moveTo>
                    <a:lnTo>
                      <a:pt x="5" y="11"/>
                    </a:lnTo>
                    <a:lnTo>
                      <a:pt x="294" y="11"/>
                    </a:lnTo>
                    <a:lnTo>
                      <a:pt x="294" y="0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5" y="11"/>
                    </a:lnTo>
                    <a:lnTo>
                      <a:pt x="11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09" name="Freeform 717"/>
              <p:cNvSpPr>
                <a:spLocks/>
              </p:cNvSpPr>
              <p:nvPr/>
            </p:nvSpPr>
            <p:spPr bwMode="auto">
              <a:xfrm>
                <a:off x="2071" y="3528"/>
                <a:ext cx="65" cy="88"/>
              </a:xfrm>
              <a:custGeom>
                <a:avLst/>
                <a:gdLst>
                  <a:gd name="T0" fmla="*/ 16 w 129"/>
                  <a:gd name="T1" fmla="*/ 44 h 176"/>
                  <a:gd name="T2" fmla="*/ 20 w 129"/>
                  <a:gd name="T3" fmla="*/ 44 h 176"/>
                  <a:gd name="T4" fmla="*/ 23 w 129"/>
                  <a:gd name="T5" fmla="*/ 43 h 176"/>
                  <a:gd name="T6" fmla="*/ 25 w 129"/>
                  <a:gd name="T7" fmla="*/ 41 h 176"/>
                  <a:gd name="T8" fmla="*/ 28 w 129"/>
                  <a:gd name="T9" fmla="*/ 38 h 176"/>
                  <a:gd name="T10" fmla="*/ 30 w 129"/>
                  <a:gd name="T11" fmla="*/ 35 h 176"/>
                  <a:gd name="T12" fmla="*/ 31 w 129"/>
                  <a:gd name="T13" fmla="*/ 31 h 176"/>
                  <a:gd name="T14" fmla="*/ 32 w 129"/>
                  <a:gd name="T15" fmla="*/ 27 h 176"/>
                  <a:gd name="T16" fmla="*/ 33 w 129"/>
                  <a:gd name="T17" fmla="*/ 22 h 176"/>
                  <a:gd name="T18" fmla="*/ 32 w 129"/>
                  <a:gd name="T19" fmla="*/ 18 h 176"/>
                  <a:gd name="T20" fmla="*/ 31 w 129"/>
                  <a:gd name="T21" fmla="*/ 14 h 176"/>
                  <a:gd name="T22" fmla="*/ 30 w 129"/>
                  <a:gd name="T23" fmla="*/ 10 h 176"/>
                  <a:gd name="T24" fmla="*/ 28 w 129"/>
                  <a:gd name="T25" fmla="*/ 7 h 176"/>
                  <a:gd name="T26" fmla="*/ 25 w 129"/>
                  <a:gd name="T27" fmla="*/ 4 h 176"/>
                  <a:gd name="T28" fmla="*/ 23 w 129"/>
                  <a:gd name="T29" fmla="*/ 2 h 176"/>
                  <a:gd name="T30" fmla="*/ 20 w 129"/>
                  <a:gd name="T31" fmla="*/ 1 h 176"/>
                  <a:gd name="T32" fmla="*/ 16 w 129"/>
                  <a:gd name="T33" fmla="*/ 0 h 176"/>
                  <a:gd name="T34" fmla="*/ 13 w 129"/>
                  <a:gd name="T35" fmla="*/ 1 h 176"/>
                  <a:gd name="T36" fmla="*/ 10 w 129"/>
                  <a:gd name="T37" fmla="*/ 2 h 176"/>
                  <a:gd name="T38" fmla="*/ 8 w 129"/>
                  <a:gd name="T39" fmla="*/ 4 h 176"/>
                  <a:gd name="T40" fmla="*/ 5 w 129"/>
                  <a:gd name="T41" fmla="*/ 7 h 176"/>
                  <a:gd name="T42" fmla="*/ 3 w 129"/>
                  <a:gd name="T43" fmla="*/ 10 h 176"/>
                  <a:gd name="T44" fmla="*/ 2 w 129"/>
                  <a:gd name="T45" fmla="*/ 14 h 176"/>
                  <a:gd name="T46" fmla="*/ 1 w 129"/>
                  <a:gd name="T47" fmla="*/ 18 h 176"/>
                  <a:gd name="T48" fmla="*/ 0 w 129"/>
                  <a:gd name="T49" fmla="*/ 22 h 176"/>
                  <a:gd name="T50" fmla="*/ 1 w 129"/>
                  <a:gd name="T51" fmla="*/ 27 h 176"/>
                  <a:gd name="T52" fmla="*/ 2 w 129"/>
                  <a:gd name="T53" fmla="*/ 31 h 176"/>
                  <a:gd name="T54" fmla="*/ 3 w 129"/>
                  <a:gd name="T55" fmla="*/ 35 h 176"/>
                  <a:gd name="T56" fmla="*/ 5 w 129"/>
                  <a:gd name="T57" fmla="*/ 38 h 176"/>
                  <a:gd name="T58" fmla="*/ 8 w 129"/>
                  <a:gd name="T59" fmla="*/ 41 h 176"/>
                  <a:gd name="T60" fmla="*/ 10 w 129"/>
                  <a:gd name="T61" fmla="*/ 43 h 176"/>
                  <a:gd name="T62" fmla="*/ 13 w 129"/>
                  <a:gd name="T63" fmla="*/ 44 h 176"/>
                  <a:gd name="T64" fmla="*/ 16 w 129"/>
                  <a:gd name="T65" fmla="*/ 44 h 1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29" h="176">
                    <a:moveTo>
                      <a:pt x="64" y="176"/>
                    </a:moveTo>
                    <a:lnTo>
                      <a:pt x="77" y="174"/>
                    </a:lnTo>
                    <a:lnTo>
                      <a:pt x="90" y="169"/>
                    </a:lnTo>
                    <a:lnTo>
                      <a:pt x="100" y="161"/>
                    </a:lnTo>
                    <a:lnTo>
                      <a:pt x="110" y="150"/>
                    </a:lnTo>
                    <a:lnTo>
                      <a:pt x="117" y="137"/>
                    </a:lnTo>
                    <a:lnTo>
                      <a:pt x="124" y="122"/>
                    </a:lnTo>
                    <a:lnTo>
                      <a:pt x="128" y="105"/>
                    </a:lnTo>
                    <a:lnTo>
                      <a:pt x="129" y="88"/>
                    </a:lnTo>
                    <a:lnTo>
                      <a:pt x="128" y="70"/>
                    </a:lnTo>
                    <a:lnTo>
                      <a:pt x="124" y="53"/>
                    </a:lnTo>
                    <a:lnTo>
                      <a:pt x="117" y="38"/>
                    </a:lnTo>
                    <a:lnTo>
                      <a:pt x="110" y="26"/>
                    </a:lnTo>
                    <a:lnTo>
                      <a:pt x="100" y="15"/>
                    </a:lnTo>
                    <a:lnTo>
                      <a:pt x="90" y="7"/>
                    </a:lnTo>
                    <a:lnTo>
                      <a:pt x="77" y="3"/>
                    </a:lnTo>
                    <a:lnTo>
                      <a:pt x="64" y="0"/>
                    </a:lnTo>
                    <a:lnTo>
                      <a:pt x="52" y="3"/>
                    </a:lnTo>
                    <a:lnTo>
                      <a:pt x="39" y="7"/>
                    </a:lnTo>
                    <a:lnTo>
                      <a:pt x="29" y="15"/>
                    </a:lnTo>
                    <a:lnTo>
                      <a:pt x="18" y="26"/>
                    </a:lnTo>
                    <a:lnTo>
                      <a:pt x="11" y="38"/>
                    </a:lnTo>
                    <a:lnTo>
                      <a:pt x="5" y="53"/>
                    </a:lnTo>
                    <a:lnTo>
                      <a:pt x="1" y="70"/>
                    </a:lnTo>
                    <a:lnTo>
                      <a:pt x="0" y="88"/>
                    </a:lnTo>
                    <a:lnTo>
                      <a:pt x="1" y="105"/>
                    </a:lnTo>
                    <a:lnTo>
                      <a:pt x="5" y="122"/>
                    </a:lnTo>
                    <a:lnTo>
                      <a:pt x="11" y="137"/>
                    </a:lnTo>
                    <a:lnTo>
                      <a:pt x="18" y="150"/>
                    </a:lnTo>
                    <a:lnTo>
                      <a:pt x="29" y="161"/>
                    </a:lnTo>
                    <a:lnTo>
                      <a:pt x="39" y="169"/>
                    </a:lnTo>
                    <a:lnTo>
                      <a:pt x="52" y="174"/>
                    </a:lnTo>
                    <a:lnTo>
                      <a:pt x="64" y="176"/>
                    </a:lnTo>
                    <a:close/>
                  </a:path>
                </a:pathLst>
              </a:custGeom>
              <a:solidFill>
                <a:srgbClr val="C1B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0" name="Freeform 718"/>
              <p:cNvSpPr>
                <a:spLocks/>
              </p:cNvSpPr>
              <p:nvPr/>
            </p:nvSpPr>
            <p:spPr bwMode="auto">
              <a:xfrm>
                <a:off x="2104" y="3571"/>
                <a:ext cx="35" cy="48"/>
              </a:xfrm>
              <a:custGeom>
                <a:avLst/>
                <a:gdLst>
                  <a:gd name="T0" fmla="*/ 14 w 71"/>
                  <a:gd name="T1" fmla="*/ 0 h 94"/>
                  <a:gd name="T2" fmla="*/ 14 w 71"/>
                  <a:gd name="T3" fmla="*/ 0 h 94"/>
                  <a:gd name="T4" fmla="*/ 14 w 71"/>
                  <a:gd name="T5" fmla="*/ 5 h 94"/>
                  <a:gd name="T6" fmla="*/ 14 w 71"/>
                  <a:gd name="T7" fmla="*/ 9 h 94"/>
                  <a:gd name="T8" fmla="*/ 12 w 71"/>
                  <a:gd name="T9" fmla="*/ 12 h 94"/>
                  <a:gd name="T10" fmla="*/ 10 w 71"/>
                  <a:gd name="T11" fmla="*/ 16 h 94"/>
                  <a:gd name="T12" fmla="*/ 8 w 71"/>
                  <a:gd name="T13" fmla="*/ 18 h 94"/>
                  <a:gd name="T14" fmla="*/ 5 w 71"/>
                  <a:gd name="T15" fmla="*/ 20 h 94"/>
                  <a:gd name="T16" fmla="*/ 3 w 71"/>
                  <a:gd name="T17" fmla="*/ 21 h 94"/>
                  <a:gd name="T18" fmla="*/ 0 w 71"/>
                  <a:gd name="T19" fmla="*/ 21 h 94"/>
                  <a:gd name="T20" fmla="*/ 0 w 71"/>
                  <a:gd name="T21" fmla="*/ 25 h 94"/>
                  <a:gd name="T22" fmla="*/ 3 w 71"/>
                  <a:gd name="T23" fmla="*/ 23 h 94"/>
                  <a:gd name="T24" fmla="*/ 7 w 71"/>
                  <a:gd name="T25" fmla="*/ 22 h 94"/>
                  <a:gd name="T26" fmla="*/ 10 w 71"/>
                  <a:gd name="T27" fmla="*/ 20 h 94"/>
                  <a:gd name="T28" fmla="*/ 12 w 71"/>
                  <a:gd name="T29" fmla="*/ 17 h 94"/>
                  <a:gd name="T30" fmla="*/ 14 w 71"/>
                  <a:gd name="T31" fmla="*/ 13 h 94"/>
                  <a:gd name="T32" fmla="*/ 16 w 71"/>
                  <a:gd name="T33" fmla="*/ 9 h 94"/>
                  <a:gd name="T34" fmla="*/ 17 w 71"/>
                  <a:gd name="T35" fmla="*/ 5 h 94"/>
                  <a:gd name="T36" fmla="*/ 17 w 71"/>
                  <a:gd name="T37" fmla="*/ 0 h 94"/>
                  <a:gd name="T38" fmla="*/ 17 w 71"/>
                  <a:gd name="T39" fmla="*/ 0 h 94"/>
                  <a:gd name="T40" fmla="*/ 14 w 71"/>
                  <a:gd name="T41" fmla="*/ 0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1" h="94">
                    <a:moveTo>
                      <a:pt x="59" y="0"/>
                    </a:moveTo>
                    <a:lnTo>
                      <a:pt x="59" y="0"/>
                    </a:lnTo>
                    <a:lnTo>
                      <a:pt x="59" y="17"/>
                    </a:lnTo>
                    <a:lnTo>
                      <a:pt x="56" y="33"/>
                    </a:lnTo>
                    <a:lnTo>
                      <a:pt x="49" y="47"/>
                    </a:lnTo>
                    <a:lnTo>
                      <a:pt x="42" y="60"/>
                    </a:lnTo>
                    <a:lnTo>
                      <a:pt x="33" y="70"/>
                    </a:lnTo>
                    <a:lnTo>
                      <a:pt x="23" y="77"/>
                    </a:lnTo>
                    <a:lnTo>
                      <a:pt x="12" y="81"/>
                    </a:lnTo>
                    <a:lnTo>
                      <a:pt x="0" y="83"/>
                    </a:lnTo>
                    <a:lnTo>
                      <a:pt x="0" y="94"/>
                    </a:lnTo>
                    <a:lnTo>
                      <a:pt x="14" y="91"/>
                    </a:lnTo>
                    <a:lnTo>
                      <a:pt x="28" y="86"/>
                    </a:lnTo>
                    <a:lnTo>
                      <a:pt x="40" y="77"/>
                    </a:lnTo>
                    <a:lnTo>
                      <a:pt x="51" y="64"/>
                    </a:lnTo>
                    <a:lnTo>
                      <a:pt x="58" y="51"/>
                    </a:lnTo>
                    <a:lnTo>
                      <a:pt x="65" y="35"/>
                    </a:lnTo>
                    <a:lnTo>
                      <a:pt x="68" y="17"/>
                    </a:lnTo>
                    <a:lnTo>
                      <a:pt x="71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1" name="Freeform 719"/>
              <p:cNvSpPr>
                <a:spLocks/>
              </p:cNvSpPr>
              <p:nvPr/>
            </p:nvSpPr>
            <p:spPr bwMode="auto">
              <a:xfrm>
                <a:off x="2104" y="3525"/>
                <a:ext cx="35" cy="46"/>
              </a:xfrm>
              <a:custGeom>
                <a:avLst/>
                <a:gdLst>
                  <a:gd name="T0" fmla="*/ 0 w 71"/>
                  <a:gd name="T1" fmla="*/ 3 h 94"/>
                  <a:gd name="T2" fmla="*/ 0 w 71"/>
                  <a:gd name="T3" fmla="*/ 3 h 94"/>
                  <a:gd name="T4" fmla="*/ 3 w 71"/>
                  <a:gd name="T5" fmla="*/ 3 h 94"/>
                  <a:gd name="T6" fmla="*/ 5 w 71"/>
                  <a:gd name="T7" fmla="*/ 4 h 94"/>
                  <a:gd name="T8" fmla="*/ 8 w 71"/>
                  <a:gd name="T9" fmla="*/ 6 h 94"/>
                  <a:gd name="T10" fmla="*/ 10 w 71"/>
                  <a:gd name="T11" fmla="*/ 8 h 94"/>
                  <a:gd name="T12" fmla="*/ 12 w 71"/>
                  <a:gd name="T13" fmla="*/ 11 h 94"/>
                  <a:gd name="T14" fmla="*/ 14 w 71"/>
                  <a:gd name="T15" fmla="*/ 14 h 94"/>
                  <a:gd name="T16" fmla="*/ 14 w 71"/>
                  <a:gd name="T17" fmla="*/ 18 h 94"/>
                  <a:gd name="T18" fmla="*/ 14 w 71"/>
                  <a:gd name="T19" fmla="*/ 23 h 94"/>
                  <a:gd name="T20" fmla="*/ 17 w 71"/>
                  <a:gd name="T21" fmla="*/ 23 h 94"/>
                  <a:gd name="T22" fmla="*/ 17 w 71"/>
                  <a:gd name="T23" fmla="*/ 18 h 94"/>
                  <a:gd name="T24" fmla="*/ 16 w 71"/>
                  <a:gd name="T25" fmla="*/ 14 h 94"/>
                  <a:gd name="T26" fmla="*/ 14 w 71"/>
                  <a:gd name="T27" fmla="*/ 10 h 94"/>
                  <a:gd name="T28" fmla="*/ 12 w 71"/>
                  <a:gd name="T29" fmla="*/ 7 h 94"/>
                  <a:gd name="T30" fmla="*/ 10 w 71"/>
                  <a:gd name="T31" fmla="*/ 4 h 94"/>
                  <a:gd name="T32" fmla="*/ 7 w 71"/>
                  <a:gd name="T33" fmla="*/ 2 h 94"/>
                  <a:gd name="T34" fmla="*/ 3 w 71"/>
                  <a:gd name="T35" fmla="*/ 1 h 94"/>
                  <a:gd name="T36" fmla="*/ 0 w 71"/>
                  <a:gd name="T37" fmla="*/ 0 h 94"/>
                  <a:gd name="T38" fmla="*/ 0 w 71"/>
                  <a:gd name="T39" fmla="*/ 0 h 94"/>
                  <a:gd name="T40" fmla="*/ 0 w 71"/>
                  <a:gd name="T41" fmla="*/ 3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1" h="94">
                    <a:moveTo>
                      <a:pt x="0" y="12"/>
                    </a:moveTo>
                    <a:lnTo>
                      <a:pt x="0" y="12"/>
                    </a:lnTo>
                    <a:lnTo>
                      <a:pt x="12" y="13"/>
                    </a:lnTo>
                    <a:lnTo>
                      <a:pt x="23" y="18"/>
                    </a:lnTo>
                    <a:lnTo>
                      <a:pt x="33" y="25"/>
                    </a:lnTo>
                    <a:lnTo>
                      <a:pt x="43" y="34"/>
                    </a:lnTo>
                    <a:lnTo>
                      <a:pt x="49" y="47"/>
                    </a:lnTo>
                    <a:lnTo>
                      <a:pt x="56" y="60"/>
                    </a:lnTo>
                    <a:lnTo>
                      <a:pt x="59" y="76"/>
                    </a:lnTo>
                    <a:lnTo>
                      <a:pt x="59" y="94"/>
                    </a:lnTo>
                    <a:lnTo>
                      <a:pt x="71" y="94"/>
                    </a:lnTo>
                    <a:lnTo>
                      <a:pt x="68" y="76"/>
                    </a:lnTo>
                    <a:lnTo>
                      <a:pt x="65" y="58"/>
                    </a:lnTo>
                    <a:lnTo>
                      <a:pt x="58" y="42"/>
                    </a:lnTo>
                    <a:lnTo>
                      <a:pt x="50" y="29"/>
                    </a:lnTo>
                    <a:lnTo>
                      <a:pt x="40" y="18"/>
                    </a:lnTo>
                    <a:lnTo>
                      <a:pt x="28" y="9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2" name="Freeform 720"/>
              <p:cNvSpPr>
                <a:spLocks/>
              </p:cNvSpPr>
              <p:nvPr/>
            </p:nvSpPr>
            <p:spPr bwMode="auto">
              <a:xfrm>
                <a:off x="2069" y="3525"/>
                <a:ext cx="35" cy="46"/>
              </a:xfrm>
              <a:custGeom>
                <a:avLst/>
                <a:gdLst>
                  <a:gd name="T0" fmla="*/ 3 w 70"/>
                  <a:gd name="T1" fmla="*/ 23 h 94"/>
                  <a:gd name="T2" fmla="*/ 3 w 70"/>
                  <a:gd name="T3" fmla="*/ 23 h 94"/>
                  <a:gd name="T4" fmla="*/ 3 w 70"/>
                  <a:gd name="T5" fmla="*/ 18 h 94"/>
                  <a:gd name="T6" fmla="*/ 4 w 70"/>
                  <a:gd name="T7" fmla="*/ 14 h 94"/>
                  <a:gd name="T8" fmla="*/ 6 w 70"/>
                  <a:gd name="T9" fmla="*/ 11 h 94"/>
                  <a:gd name="T10" fmla="*/ 7 w 70"/>
                  <a:gd name="T11" fmla="*/ 8 h 94"/>
                  <a:gd name="T12" fmla="*/ 10 w 70"/>
                  <a:gd name="T13" fmla="*/ 6 h 94"/>
                  <a:gd name="T14" fmla="*/ 12 w 70"/>
                  <a:gd name="T15" fmla="*/ 4 h 94"/>
                  <a:gd name="T16" fmla="*/ 15 w 70"/>
                  <a:gd name="T17" fmla="*/ 3 h 94"/>
                  <a:gd name="T18" fmla="*/ 18 w 70"/>
                  <a:gd name="T19" fmla="*/ 3 h 94"/>
                  <a:gd name="T20" fmla="*/ 18 w 70"/>
                  <a:gd name="T21" fmla="*/ 0 h 94"/>
                  <a:gd name="T22" fmla="*/ 15 w 70"/>
                  <a:gd name="T23" fmla="*/ 1 h 94"/>
                  <a:gd name="T24" fmla="*/ 11 w 70"/>
                  <a:gd name="T25" fmla="*/ 2 h 94"/>
                  <a:gd name="T26" fmla="*/ 8 w 70"/>
                  <a:gd name="T27" fmla="*/ 4 h 94"/>
                  <a:gd name="T28" fmla="*/ 6 w 70"/>
                  <a:gd name="T29" fmla="*/ 7 h 94"/>
                  <a:gd name="T30" fmla="*/ 4 w 70"/>
                  <a:gd name="T31" fmla="*/ 10 h 94"/>
                  <a:gd name="T32" fmla="*/ 2 w 70"/>
                  <a:gd name="T33" fmla="*/ 14 h 94"/>
                  <a:gd name="T34" fmla="*/ 1 w 70"/>
                  <a:gd name="T35" fmla="*/ 18 h 94"/>
                  <a:gd name="T36" fmla="*/ 0 w 70"/>
                  <a:gd name="T37" fmla="*/ 23 h 94"/>
                  <a:gd name="T38" fmla="*/ 0 w 70"/>
                  <a:gd name="T39" fmla="*/ 23 h 94"/>
                  <a:gd name="T40" fmla="*/ 3 w 70"/>
                  <a:gd name="T41" fmla="*/ 23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0" h="94">
                    <a:moveTo>
                      <a:pt x="12" y="94"/>
                    </a:moveTo>
                    <a:lnTo>
                      <a:pt x="12" y="94"/>
                    </a:lnTo>
                    <a:lnTo>
                      <a:pt x="12" y="76"/>
                    </a:lnTo>
                    <a:lnTo>
                      <a:pt x="15" y="60"/>
                    </a:lnTo>
                    <a:lnTo>
                      <a:pt x="22" y="47"/>
                    </a:lnTo>
                    <a:lnTo>
                      <a:pt x="28" y="34"/>
                    </a:lnTo>
                    <a:lnTo>
                      <a:pt x="38" y="25"/>
                    </a:lnTo>
                    <a:lnTo>
                      <a:pt x="47" y="18"/>
                    </a:lnTo>
                    <a:lnTo>
                      <a:pt x="59" y="13"/>
                    </a:lnTo>
                    <a:lnTo>
                      <a:pt x="70" y="12"/>
                    </a:lnTo>
                    <a:lnTo>
                      <a:pt x="70" y="0"/>
                    </a:lnTo>
                    <a:lnTo>
                      <a:pt x="57" y="4"/>
                    </a:lnTo>
                    <a:lnTo>
                      <a:pt x="43" y="9"/>
                    </a:lnTo>
                    <a:lnTo>
                      <a:pt x="31" y="18"/>
                    </a:lnTo>
                    <a:lnTo>
                      <a:pt x="21" y="29"/>
                    </a:lnTo>
                    <a:lnTo>
                      <a:pt x="13" y="42"/>
                    </a:lnTo>
                    <a:lnTo>
                      <a:pt x="6" y="58"/>
                    </a:lnTo>
                    <a:lnTo>
                      <a:pt x="2" y="76"/>
                    </a:lnTo>
                    <a:lnTo>
                      <a:pt x="0" y="94"/>
                    </a:lnTo>
                    <a:lnTo>
                      <a:pt x="12" y="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3" name="Freeform 721"/>
              <p:cNvSpPr>
                <a:spLocks/>
              </p:cNvSpPr>
              <p:nvPr/>
            </p:nvSpPr>
            <p:spPr bwMode="auto">
              <a:xfrm>
                <a:off x="2069" y="3571"/>
                <a:ext cx="35" cy="48"/>
              </a:xfrm>
              <a:custGeom>
                <a:avLst/>
                <a:gdLst>
                  <a:gd name="T0" fmla="*/ 18 w 70"/>
                  <a:gd name="T1" fmla="*/ 21 h 94"/>
                  <a:gd name="T2" fmla="*/ 18 w 70"/>
                  <a:gd name="T3" fmla="*/ 21 h 94"/>
                  <a:gd name="T4" fmla="*/ 15 w 70"/>
                  <a:gd name="T5" fmla="*/ 21 h 94"/>
                  <a:gd name="T6" fmla="*/ 12 w 70"/>
                  <a:gd name="T7" fmla="*/ 20 h 94"/>
                  <a:gd name="T8" fmla="*/ 10 w 70"/>
                  <a:gd name="T9" fmla="*/ 18 h 94"/>
                  <a:gd name="T10" fmla="*/ 8 w 70"/>
                  <a:gd name="T11" fmla="*/ 16 h 94"/>
                  <a:gd name="T12" fmla="*/ 6 w 70"/>
                  <a:gd name="T13" fmla="*/ 12 h 94"/>
                  <a:gd name="T14" fmla="*/ 4 w 70"/>
                  <a:gd name="T15" fmla="*/ 9 h 94"/>
                  <a:gd name="T16" fmla="*/ 3 w 70"/>
                  <a:gd name="T17" fmla="*/ 5 h 94"/>
                  <a:gd name="T18" fmla="*/ 3 w 70"/>
                  <a:gd name="T19" fmla="*/ 0 h 94"/>
                  <a:gd name="T20" fmla="*/ 0 w 70"/>
                  <a:gd name="T21" fmla="*/ 0 h 94"/>
                  <a:gd name="T22" fmla="*/ 1 w 70"/>
                  <a:gd name="T23" fmla="*/ 5 h 94"/>
                  <a:gd name="T24" fmla="*/ 2 w 70"/>
                  <a:gd name="T25" fmla="*/ 9 h 94"/>
                  <a:gd name="T26" fmla="*/ 4 w 70"/>
                  <a:gd name="T27" fmla="*/ 13 h 94"/>
                  <a:gd name="T28" fmla="*/ 5 w 70"/>
                  <a:gd name="T29" fmla="*/ 17 h 94"/>
                  <a:gd name="T30" fmla="*/ 8 w 70"/>
                  <a:gd name="T31" fmla="*/ 20 h 94"/>
                  <a:gd name="T32" fmla="*/ 11 w 70"/>
                  <a:gd name="T33" fmla="*/ 22 h 94"/>
                  <a:gd name="T34" fmla="*/ 15 w 70"/>
                  <a:gd name="T35" fmla="*/ 23 h 94"/>
                  <a:gd name="T36" fmla="*/ 18 w 70"/>
                  <a:gd name="T37" fmla="*/ 25 h 94"/>
                  <a:gd name="T38" fmla="*/ 18 w 70"/>
                  <a:gd name="T39" fmla="*/ 25 h 94"/>
                  <a:gd name="T40" fmla="*/ 18 w 70"/>
                  <a:gd name="T41" fmla="*/ 21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70" h="94">
                    <a:moveTo>
                      <a:pt x="70" y="83"/>
                    </a:moveTo>
                    <a:lnTo>
                      <a:pt x="70" y="83"/>
                    </a:lnTo>
                    <a:lnTo>
                      <a:pt x="59" y="81"/>
                    </a:lnTo>
                    <a:lnTo>
                      <a:pt x="47" y="77"/>
                    </a:lnTo>
                    <a:lnTo>
                      <a:pt x="38" y="70"/>
                    </a:lnTo>
                    <a:lnTo>
                      <a:pt x="29" y="60"/>
                    </a:lnTo>
                    <a:lnTo>
                      <a:pt x="22" y="47"/>
                    </a:lnTo>
                    <a:lnTo>
                      <a:pt x="15" y="33"/>
                    </a:lnTo>
                    <a:lnTo>
                      <a:pt x="12" y="1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2" y="17"/>
                    </a:lnTo>
                    <a:lnTo>
                      <a:pt x="6" y="35"/>
                    </a:lnTo>
                    <a:lnTo>
                      <a:pt x="13" y="51"/>
                    </a:lnTo>
                    <a:lnTo>
                      <a:pt x="20" y="64"/>
                    </a:lnTo>
                    <a:lnTo>
                      <a:pt x="31" y="77"/>
                    </a:lnTo>
                    <a:lnTo>
                      <a:pt x="43" y="86"/>
                    </a:lnTo>
                    <a:lnTo>
                      <a:pt x="57" y="91"/>
                    </a:lnTo>
                    <a:lnTo>
                      <a:pt x="70" y="94"/>
                    </a:lnTo>
                    <a:lnTo>
                      <a:pt x="70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4" name="Freeform 722"/>
              <p:cNvSpPr>
                <a:spLocks/>
              </p:cNvSpPr>
              <p:nvPr/>
            </p:nvSpPr>
            <p:spPr bwMode="auto">
              <a:xfrm>
                <a:off x="1756" y="3450"/>
                <a:ext cx="219" cy="220"/>
              </a:xfrm>
              <a:custGeom>
                <a:avLst/>
                <a:gdLst>
                  <a:gd name="T0" fmla="*/ 82 w 439"/>
                  <a:gd name="T1" fmla="*/ 53 h 439"/>
                  <a:gd name="T2" fmla="*/ 80 w 439"/>
                  <a:gd name="T3" fmla="*/ 39 h 439"/>
                  <a:gd name="T4" fmla="*/ 78 w 439"/>
                  <a:gd name="T5" fmla="*/ 21 h 439"/>
                  <a:gd name="T6" fmla="*/ 76 w 439"/>
                  <a:gd name="T7" fmla="*/ 10 h 439"/>
                  <a:gd name="T8" fmla="*/ 70 w 439"/>
                  <a:gd name="T9" fmla="*/ 0 h 439"/>
                  <a:gd name="T10" fmla="*/ 30 w 439"/>
                  <a:gd name="T11" fmla="*/ 24 h 439"/>
                  <a:gd name="T12" fmla="*/ 23 w 439"/>
                  <a:gd name="T13" fmla="*/ 32 h 439"/>
                  <a:gd name="T14" fmla="*/ 14 w 439"/>
                  <a:gd name="T15" fmla="*/ 44 h 439"/>
                  <a:gd name="T16" fmla="*/ 6 w 439"/>
                  <a:gd name="T17" fmla="*/ 54 h 439"/>
                  <a:gd name="T18" fmla="*/ 1 w 439"/>
                  <a:gd name="T19" fmla="*/ 60 h 439"/>
                  <a:gd name="T20" fmla="*/ 0 w 439"/>
                  <a:gd name="T21" fmla="*/ 70 h 439"/>
                  <a:gd name="T22" fmla="*/ 1 w 439"/>
                  <a:gd name="T23" fmla="*/ 78 h 439"/>
                  <a:gd name="T24" fmla="*/ 4 w 439"/>
                  <a:gd name="T25" fmla="*/ 88 h 439"/>
                  <a:gd name="T26" fmla="*/ 7 w 439"/>
                  <a:gd name="T27" fmla="*/ 100 h 439"/>
                  <a:gd name="T28" fmla="*/ 9 w 439"/>
                  <a:gd name="T29" fmla="*/ 109 h 439"/>
                  <a:gd name="T30" fmla="*/ 12 w 439"/>
                  <a:gd name="T31" fmla="*/ 110 h 439"/>
                  <a:gd name="T32" fmla="*/ 20 w 439"/>
                  <a:gd name="T33" fmla="*/ 110 h 439"/>
                  <a:gd name="T34" fmla="*/ 29 w 439"/>
                  <a:gd name="T35" fmla="*/ 110 h 439"/>
                  <a:gd name="T36" fmla="*/ 36 w 439"/>
                  <a:gd name="T37" fmla="*/ 108 h 439"/>
                  <a:gd name="T38" fmla="*/ 28 w 439"/>
                  <a:gd name="T39" fmla="*/ 70 h 439"/>
                  <a:gd name="T40" fmla="*/ 53 w 439"/>
                  <a:gd name="T41" fmla="*/ 46 h 439"/>
                  <a:gd name="T42" fmla="*/ 58 w 439"/>
                  <a:gd name="T43" fmla="*/ 58 h 439"/>
                  <a:gd name="T44" fmla="*/ 60 w 439"/>
                  <a:gd name="T45" fmla="*/ 63 h 439"/>
                  <a:gd name="T46" fmla="*/ 61 w 439"/>
                  <a:gd name="T47" fmla="*/ 67 h 439"/>
                  <a:gd name="T48" fmla="*/ 63 w 439"/>
                  <a:gd name="T49" fmla="*/ 71 h 439"/>
                  <a:gd name="T50" fmla="*/ 67 w 439"/>
                  <a:gd name="T51" fmla="*/ 75 h 439"/>
                  <a:gd name="T52" fmla="*/ 72 w 439"/>
                  <a:gd name="T53" fmla="*/ 78 h 439"/>
                  <a:gd name="T54" fmla="*/ 79 w 439"/>
                  <a:gd name="T55" fmla="*/ 85 h 439"/>
                  <a:gd name="T56" fmla="*/ 87 w 439"/>
                  <a:gd name="T57" fmla="*/ 92 h 439"/>
                  <a:gd name="T58" fmla="*/ 92 w 439"/>
                  <a:gd name="T59" fmla="*/ 96 h 439"/>
                  <a:gd name="T60" fmla="*/ 96 w 439"/>
                  <a:gd name="T61" fmla="*/ 96 h 439"/>
                  <a:gd name="T62" fmla="*/ 102 w 439"/>
                  <a:gd name="T63" fmla="*/ 91 h 439"/>
                  <a:gd name="T64" fmla="*/ 106 w 439"/>
                  <a:gd name="T65" fmla="*/ 85 h 439"/>
                  <a:gd name="T66" fmla="*/ 109 w 439"/>
                  <a:gd name="T67" fmla="*/ 78 h 43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39" h="439">
                    <a:moveTo>
                      <a:pt x="439" y="300"/>
                    </a:moveTo>
                    <a:lnTo>
                      <a:pt x="329" y="210"/>
                    </a:lnTo>
                    <a:lnTo>
                      <a:pt x="327" y="193"/>
                    </a:lnTo>
                    <a:lnTo>
                      <a:pt x="321" y="154"/>
                    </a:lnTo>
                    <a:lnTo>
                      <a:pt x="314" y="112"/>
                    </a:lnTo>
                    <a:lnTo>
                      <a:pt x="312" y="83"/>
                    </a:lnTo>
                    <a:lnTo>
                      <a:pt x="310" y="63"/>
                    </a:lnTo>
                    <a:lnTo>
                      <a:pt x="305" y="39"/>
                    </a:lnTo>
                    <a:lnTo>
                      <a:pt x="296" y="16"/>
                    </a:lnTo>
                    <a:lnTo>
                      <a:pt x="282" y="0"/>
                    </a:lnTo>
                    <a:lnTo>
                      <a:pt x="124" y="90"/>
                    </a:lnTo>
                    <a:lnTo>
                      <a:pt x="120" y="94"/>
                    </a:lnTo>
                    <a:lnTo>
                      <a:pt x="109" y="108"/>
                    </a:lnTo>
                    <a:lnTo>
                      <a:pt x="94" y="128"/>
                    </a:lnTo>
                    <a:lnTo>
                      <a:pt x="76" y="149"/>
                    </a:lnTo>
                    <a:lnTo>
                      <a:pt x="56" y="174"/>
                    </a:lnTo>
                    <a:lnTo>
                      <a:pt x="39" y="196"/>
                    </a:lnTo>
                    <a:lnTo>
                      <a:pt x="24" y="213"/>
                    </a:lnTo>
                    <a:lnTo>
                      <a:pt x="15" y="224"/>
                    </a:lnTo>
                    <a:lnTo>
                      <a:pt x="6" y="240"/>
                    </a:lnTo>
                    <a:lnTo>
                      <a:pt x="1" y="259"/>
                    </a:lnTo>
                    <a:lnTo>
                      <a:pt x="0" y="279"/>
                    </a:lnTo>
                    <a:lnTo>
                      <a:pt x="3" y="298"/>
                    </a:lnTo>
                    <a:lnTo>
                      <a:pt x="7" y="311"/>
                    </a:lnTo>
                    <a:lnTo>
                      <a:pt x="13" y="329"/>
                    </a:lnTo>
                    <a:lnTo>
                      <a:pt x="18" y="352"/>
                    </a:lnTo>
                    <a:lnTo>
                      <a:pt x="24" y="376"/>
                    </a:lnTo>
                    <a:lnTo>
                      <a:pt x="30" y="399"/>
                    </a:lnTo>
                    <a:lnTo>
                      <a:pt x="36" y="419"/>
                    </a:lnTo>
                    <a:lnTo>
                      <a:pt x="39" y="433"/>
                    </a:lnTo>
                    <a:lnTo>
                      <a:pt x="40" y="437"/>
                    </a:lnTo>
                    <a:lnTo>
                      <a:pt x="51" y="438"/>
                    </a:lnTo>
                    <a:lnTo>
                      <a:pt x="64" y="439"/>
                    </a:lnTo>
                    <a:lnTo>
                      <a:pt x="82" y="439"/>
                    </a:lnTo>
                    <a:lnTo>
                      <a:pt x="100" y="438"/>
                    </a:lnTo>
                    <a:lnTo>
                      <a:pt x="117" y="437"/>
                    </a:lnTo>
                    <a:lnTo>
                      <a:pt x="133" y="434"/>
                    </a:lnTo>
                    <a:lnTo>
                      <a:pt x="146" y="429"/>
                    </a:lnTo>
                    <a:lnTo>
                      <a:pt x="154" y="423"/>
                    </a:lnTo>
                    <a:lnTo>
                      <a:pt x="113" y="279"/>
                    </a:lnTo>
                    <a:lnTo>
                      <a:pt x="207" y="159"/>
                    </a:lnTo>
                    <a:lnTo>
                      <a:pt x="215" y="184"/>
                    </a:lnTo>
                    <a:lnTo>
                      <a:pt x="226" y="208"/>
                    </a:lnTo>
                    <a:lnTo>
                      <a:pt x="235" y="229"/>
                    </a:lnTo>
                    <a:lnTo>
                      <a:pt x="239" y="245"/>
                    </a:lnTo>
                    <a:lnTo>
                      <a:pt x="241" y="252"/>
                    </a:lnTo>
                    <a:lnTo>
                      <a:pt x="243" y="259"/>
                    </a:lnTo>
                    <a:lnTo>
                      <a:pt x="245" y="267"/>
                    </a:lnTo>
                    <a:lnTo>
                      <a:pt x="249" y="275"/>
                    </a:lnTo>
                    <a:lnTo>
                      <a:pt x="254" y="283"/>
                    </a:lnTo>
                    <a:lnTo>
                      <a:pt x="260" y="291"/>
                    </a:lnTo>
                    <a:lnTo>
                      <a:pt x="268" y="298"/>
                    </a:lnTo>
                    <a:lnTo>
                      <a:pt x="277" y="305"/>
                    </a:lnTo>
                    <a:lnTo>
                      <a:pt x="288" y="312"/>
                    </a:lnTo>
                    <a:lnTo>
                      <a:pt x="302" y="323"/>
                    </a:lnTo>
                    <a:lnTo>
                      <a:pt x="318" y="337"/>
                    </a:lnTo>
                    <a:lnTo>
                      <a:pt x="334" y="351"/>
                    </a:lnTo>
                    <a:lnTo>
                      <a:pt x="349" y="365"/>
                    </a:lnTo>
                    <a:lnTo>
                      <a:pt x="361" y="376"/>
                    </a:lnTo>
                    <a:lnTo>
                      <a:pt x="370" y="383"/>
                    </a:lnTo>
                    <a:lnTo>
                      <a:pt x="373" y="386"/>
                    </a:lnTo>
                    <a:lnTo>
                      <a:pt x="384" y="382"/>
                    </a:lnTo>
                    <a:lnTo>
                      <a:pt x="396" y="374"/>
                    </a:lnTo>
                    <a:lnTo>
                      <a:pt x="408" y="363"/>
                    </a:lnTo>
                    <a:lnTo>
                      <a:pt x="418" y="351"/>
                    </a:lnTo>
                    <a:lnTo>
                      <a:pt x="426" y="338"/>
                    </a:lnTo>
                    <a:lnTo>
                      <a:pt x="433" y="324"/>
                    </a:lnTo>
                    <a:lnTo>
                      <a:pt x="437" y="312"/>
                    </a:lnTo>
                    <a:lnTo>
                      <a:pt x="439" y="300"/>
                    </a:lnTo>
                    <a:close/>
                  </a:path>
                </a:pathLst>
              </a:custGeom>
              <a:solidFill>
                <a:srgbClr val="7F9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5" name="Freeform 723"/>
              <p:cNvSpPr>
                <a:spLocks/>
              </p:cNvSpPr>
              <p:nvPr/>
            </p:nvSpPr>
            <p:spPr bwMode="auto">
              <a:xfrm>
                <a:off x="1918" y="3553"/>
                <a:ext cx="59" cy="49"/>
              </a:xfrm>
              <a:custGeom>
                <a:avLst/>
                <a:gdLst>
                  <a:gd name="T0" fmla="*/ 0 w 117"/>
                  <a:gd name="T1" fmla="*/ 1 h 98"/>
                  <a:gd name="T2" fmla="*/ 1 w 117"/>
                  <a:gd name="T3" fmla="*/ 2 h 98"/>
                  <a:gd name="T4" fmla="*/ 28 w 117"/>
                  <a:gd name="T5" fmla="*/ 25 h 98"/>
                  <a:gd name="T6" fmla="*/ 30 w 117"/>
                  <a:gd name="T7" fmla="*/ 23 h 98"/>
                  <a:gd name="T8" fmla="*/ 2 w 117"/>
                  <a:gd name="T9" fmla="*/ 1 h 98"/>
                  <a:gd name="T10" fmla="*/ 3 w 117"/>
                  <a:gd name="T11" fmla="*/ 1 h 98"/>
                  <a:gd name="T12" fmla="*/ 2 w 117"/>
                  <a:gd name="T13" fmla="*/ 1 h 98"/>
                  <a:gd name="T14" fmla="*/ 1 w 117"/>
                  <a:gd name="T15" fmla="*/ 0 h 98"/>
                  <a:gd name="T16" fmla="*/ 1 w 117"/>
                  <a:gd name="T17" fmla="*/ 1 h 98"/>
                  <a:gd name="T18" fmla="*/ 0 w 117"/>
                  <a:gd name="T19" fmla="*/ 1 h 98"/>
                  <a:gd name="T20" fmla="*/ 1 w 117"/>
                  <a:gd name="T21" fmla="*/ 2 h 98"/>
                  <a:gd name="T22" fmla="*/ 0 w 117"/>
                  <a:gd name="T23" fmla="*/ 1 h 9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7" h="98">
                    <a:moveTo>
                      <a:pt x="0" y="4"/>
                    </a:moveTo>
                    <a:lnTo>
                      <a:pt x="1" y="8"/>
                    </a:lnTo>
                    <a:lnTo>
                      <a:pt x="110" y="98"/>
                    </a:lnTo>
                    <a:lnTo>
                      <a:pt x="117" y="91"/>
                    </a:lnTo>
                    <a:lnTo>
                      <a:pt x="8" y="1"/>
                    </a:lnTo>
                    <a:lnTo>
                      <a:pt x="9" y="4"/>
                    </a:lnTo>
                    <a:lnTo>
                      <a:pt x="8" y="1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4"/>
                    </a:lnTo>
                    <a:lnTo>
                      <a:pt x="1" y="8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6" name="Freeform 724"/>
              <p:cNvSpPr>
                <a:spLocks/>
              </p:cNvSpPr>
              <p:nvPr/>
            </p:nvSpPr>
            <p:spPr bwMode="auto">
              <a:xfrm>
                <a:off x="1909" y="3491"/>
                <a:ext cx="14" cy="64"/>
              </a:xfrm>
              <a:custGeom>
                <a:avLst/>
                <a:gdLst>
                  <a:gd name="T0" fmla="*/ 0 w 28"/>
                  <a:gd name="T1" fmla="*/ 0 h 127"/>
                  <a:gd name="T2" fmla="*/ 0 w 28"/>
                  <a:gd name="T3" fmla="*/ 0 h 127"/>
                  <a:gd name="T4" fmla="*/ 1 w 28"/>
                  <a:gd name="T5" fmla="*/ 8 h 127"/>
                  <a:gd name="T6" fmla="*/ 3 w 28"/>
                  <a:gd name="T7" fmla="*/ 18 h 127"/>
                  <a:gd name="T8" fmla="*/ 4 w 28"/>
                  <a:gd name="T9" fmla="*/ 28 h 127"/>
                  <a:gd name="T10" fmla="*/ 5 w 28"/>
                  <a:gd name="T11" fmla="*/ 32 h 127"/>
                  <a:gd name="T12" fmla="*/ 7 w 28"/>
                  <a:gd name="T13" fmla="*/ 32 h 127"/>
                  <a:gd name="T14" fmla="*/ 7 w 28"/>
                  <a:gd name="T15" fmla="*/ 28 h 127"/>
                  <a:gd name="T16" fmla="*/ 5 w 28"/>
                  <a:gd name="T17" fmla="*/ 18 h 127"/>
                  <a:gd name="T18" fmla="*/ 4 w 28"/>
                  <a:gd name="T19" fmla="*/ 8 h 127"/>
                  <a:gd name="T20" fmla="*/ 3 w 28"/>
                  <a:gd name="T21" fmla="*/ 0 h 127"/>
                  <a:gd name="T22" fmla="*/ 3 w 28"/>
                  <a:gd name="T23" fmla="*/ 0 h 127"/>
                  <a:gd name="T24" fmla="*/ 0 w 28"/>
                  <a:gd name="T25" fmla="*/ 0 h 12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8" h="127">
                    <a:moveTo>
                      <a:pt x="0" y="0"/>
                    </a:moveTo>
                    <a:lnTo>
                      <a:pt x="0" y="0"/>
                    </a:lnTo>
                    <a:lnTo>
                      <a:pt x="4" y="29"/>
                    </a:lnTo>
                    <a:lnTo>
                      <a:pt x="11" y="71"/>
                    </a:lnTo>
                    <a:lnTo>
                      <a:pt x="16" y="110"/>
                    </a:lnTo>
                    <a:lnTo>
                      <a:pt x="19" y="127"/>
                    </a:lnTo>
                    <a:lnTo>
                      <a:pt x="28" y="127"/>
                    </a:lnTo>
                    <a:lnTo>
                      <a:pt x="26" y="110"/>
                    </a:lnTo>
                    <a:lnTo>
                      <a:pt x="20" y="71"/>
                    </a:lnTo>
                    <a:lnTo>
                      <a:pt x="13" y="29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7" name="Freeform 725"/>
              <p:cNvSpPr>
                <a:spLocks/>
              </p:cNvSpPr>
              <p:nvPr/>
            </p:nvSpPr>
            <p:spPr bwMode="auto">
              <a:xfrm>
                <a:off x="1895" y="3448"/>
                <a:ext cx="20" cy="43"/>
              </a:xfrm>
              <a:custGeom>
                <a:avLst/>
                <a:gdLst>
                  <a:gd name="T0" fmla="*/ 1 w 41"/>
                  <a:gd name="T1" fmla="*/ 2 h 88"/>
                  <a:gd name="T2" fmla="*/ 0 w 41"/>
                  <a:gd name="T3" fmla="*/ 2 h 88"/>
                  <a:gd name="T4" fmla="*/ 3 w 41"/>
                  <a:gd name="T5" fmla="*/ 5 h 88"/>
                  <a:gd name="T6" fmla="*/ 5 w 41"/>
                  <a:gd name="T7" fmla="*/ 11 h 88"/>
                  <a:gd name="T8" fmla="*/ 7 w 41"/>
                  <a:gd name="T9" fmla="*/ 16 h 88"/>
                  <a:gd name="T10" fmla="*/ 7 w 41"/>
                  <a:gd name="T11" fmla="*/ 21 h 88"/>
                  <a:gd name="T12" fmla="*/ 10 w 41"/>
                  <a:gd name="T13" fmla="*/ 21 h 88"/>
                  <a:gd name="T14" fmla="*/ 9 w 41"/>
                  <a:gd name="T15" fmla="*/ 16 h 88"/>
                  <a:gd name="T16" fmla="*/ 8 w 41"/>
                  <a:gd name="T17" fmla="*/ 10 h 88"/>
                  <a:gd name="T18" fmla="*/ 5 w 41"/>
                  <a:gd name="T19" fmla="*/ 4 h 88"/>
                  <a:gd name="T20" fmla="*/ 1 w 41"/>
                  <a:gd name="T21" fmla="*/ 0 h 88"/>
                  <a:gd name="T22" fmla="*/ 0 w 41"/>
                  <a:gd name="T23" fmla="*/ 0 h 88"/>
                  <a:gd name="T24" fmla="*/ 1 w 41"/>
                  <a:gd name="T25" fmla="*/ 0 h 88"/>
                  <a:gd name="T26" fmla="*/ 1 w 41"/>
                  <a:gd name="T27" fmla="*/ 0 h 88"/>
                  <a:gd name="T28" fmla="*/ 0 w 41"/>
                  <a:gd name="T29" fmla="*/ 0 h 88"/>
                  <a:gd name="T30" fmla="*/ 0 w 41"/>
                  <a:gd name="T31" fmla="*/ 1 h 88"/>
                  <a:gd name="T32" fmla="*/ 0 w 41"/>
                  <a:gd name="T33" fmla="*/ 2 h 88"/>
                  <a:gd name="T34" fmla="*/ 1 w 41"/>
                  <a:gd name="T35" fmla="*/ 2 h 8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1" h="88">
                    <a:moveTo>
                      <a:pt x="7" y="10"/>
                    </a:moveTo>
                    <a:lnTo>
                      <a:pt x="3" y="10"/>
                    </a:lnTo>
                    <a:lnTo>
                      <a:pt x="14" y="23"/>
                    </a:lnTo>
                    <a:lnTo>
                      <a:pt x="23" y="45"/>
                    </a:lnTo>
                    <a:lnTo>
                      <a:pt x="28" y="68"/>
                    </a:lnTo>
                    <a:lnTo>
                      <a:pt x="29" y="88"/>
                    </a:lnTo>
                    <a:lnTo>
                      <a:pt x="41" y="88"/>
                    </a:lnTo>
                    <a:lnTo>
                      <a:pt x="37" y="68"/>
                    </a:lnTo>
                    <a:lnTo>
                      <a:pt x="33" y="43"/>
                    </a:lnTo>
                    <a:lnTo>
                      <a:pt x="23" y="19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0"/>
                    </a:lnTo>
                    <a:lnTo>
                      <a:pt x="7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8" name="Freeform 726"/>
              <p:cNvSpPr>
                <a:spLocks/>
              </p:cNvSpPr>
              <p:nvPr/>
            </p:nvSpPr>
            <p:spPr bwMode="auto">
              <a:xfrm>
                <a:off x="1816" y="3448"/>
                <a:ext cx="82" cy="49"/>
              </a:xfrm>
              <a:custGeom>
                <a:avLst/>
                <a:gdLst>
                  <a:gd name="T0" fmla="*/ 2 w 164"/>
                  <a:gd name="T1" fmla="*/ 24 h 99"/>
                  <a:gd name="T2" fmla="*/ 2 w 164"/>
                  <a:gd name="T3" fmla="*/ 24 h 99"/>
                  <a:gd name="T4" fmla="*/ 41 w 164"/>
                  <a:gd name="T5" fmla="*/ 2 h 99"/>
                  <a:gd name="T6" fmla="*/ 40 w 164"/>
                  <a:gd name="T7" fmla="*/ 0 h 99"/>
                  <a:gd name="T8" fmla="*/ 1 w 164"/>
                  <a:gd name="T9" fmla="*/ 22 h 99"/>
                  <a:gd name="T10" fmla="*/ 1 w 164"/>
                  <a:gd name="T11" fmla="*/ 22 h 99"/>
                  <a:gd name="T12" fmla="*/ 1 w 164"/>
                  <a:gd name="T13" fmla="*/ 22 h 99"/>
                  <a:gd name="T14" fmla="*/ 0 w 164"/>
                  <a:gd name="T15" fmla="*/ 23 h 99"/>
                  <a:gd name="T16" fmla="*/ 0 w 164"/>
                  <a:gd name="T17" fmla="*/ 24 h 99"/>
                  <a:gd name="T18" fmla="*/ 1 w 164"/>
                  <a:gd name="T19" fmla="*/ 24 h 99"/>
                  <a:gd name="T20" fmla="*/ 2 w 164"/>
                  <a:gd name="T21" fmla="*/ 24 h 99"/>
                  <a:gd name="T22" fmla="*/ 2 w 164"/>
                  <a:gd name="T23" fmla="*/ 24 h 9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4" h="99">
                    <a:moveTo>
                      <a:pt x="8" y="98"/>
                    </a:moveTo>
                    <a:lnTo>
                      <a:pt x="7" y="99"/>
                    </a:lnTo>
                    <a:lnTo>
                      <a:pt x="164" y="10"/>
                    </a:lnTo>
                    <a:lnTo>
                      <a:pt x="160" y="0"/>
                    </a:lnTo>
                    <a:lnTo>
                      <a:pt x="2" y="90"/>
                    </a:lnTo>
                    <a:lnTo>
                      <a:pt x="1" y="91"/>
                    </a:lnTo>
                    <a:lnTo>
                      <a:pt x="2" y="90"/>
                    </a:lnTo>
                    <a:lnTo>
                      <a:pt x="0" y="92"/>
                    </a:lnTo>
                    <a:lnTo>
                      <a:pt x="0" y="96"/>
                    </a:lnTo>
                    <a:lnTo>
                      <a:pt x="3" y="99"/>
                    </a:lnTo>
                    <a:lnTo>
                      <a:pt x="7" y="99"/>
                    </a:lnTo>
                    <a:lnTo>
                      <a:pt x="8" y="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19" name="Freeform 727"/>
              <p:cNvSpPr>
                <a:spLocks/>
              </p:cNvSpPr>
              <p:nvPr/>
            </p:nvSpPr>
            <p:spPr bwMode="auto">
              <a:xfrm>
                <a:off x="1762" y="3493"/>
                <a:ext cx="58" cy="71"/>
              </a:xfrm>
              <a:custGeom>
                <a:avLst/>
                <a:gdLst>
                  <a:gd name="T0" fmla="*/ 1 w 117"/>
                  <a:gd name="T1" fmla="*/ 36 h 142"/>
                  <a:gd name="T2" fmla="*/ 1 w 117"/>
                  <a:gd name="T3" fmla="*/ 36 h 142"/>
                  <a:gd name="T4" fmla="*/ 4 w 117"/>
                  <a:gd name="T5" fmla="*/ 33 h 142"/>
                  <a:gd name="T6" fmla="*/ 7 w 117"/>
                  <a:gd name="T7" fmla="*/ 29 h 142"/>
                  <a:gd name="T8" fmla="*/ 12 w 117"/>
                  <a:gd name="T9" fmla="*/ 23 h 142"/>
                  <a:gd name="T10" fmla="*/ 17 w 117"/>
                  <a:gd name="T11" fmla="*/ 17 h 142"/>
                  <a:gd name="T12" fmla="*/ 21 w 117"/>
                  <a:gd name="T13" fmla="*/ 12 h 142"/>
                  <a:gd name="T14" fmla="*/ 25 w 117"/>
                  <a:gd name="T15" fmla="*/ 7 h 142"/>
                  <a:gd name="T16" fmla="*/ 28 w 117"/>
                  <a:gd name="T17" fmla="*/ 3 h 142"/>
                  <a:gd name="T18" fmla="*/ 29 w 117"/>
                  <a:gd name="T19" fmla="*/ 2 h 142"/>
                  <a:gd name="T20" fmla="*/ 27 w 117"/>
                  <a:gd name="T21" fmla="*/ 0 h 142"/>
                  <a:gd name="T22" fmla="*/ 26 w 117"/>
                  <a:gd name="T23" fmla="*/ 2 h 142"/>
                  <a:gd name="T24" fmla="*/ 23 w 117"/>
                  <a:gd name="T25" fmla="*/ 5 h 142"/>
                  <a:gd name="T26" fmla="*/ 20 w 117"/>
                  <a:gd name="T27" fmla="*/ 10 h 142"/>
                  <a:gd name="T28" fmla="*/ 15 w 117"/>
                  <a:gd name="T29" fmla="*/ 15 h 142"/>
                  <a:gd name="T30" fmla="*/ 10 w 117"/>
                  <a:gd name="T31" fmla="*/ 21 h 142"/>
                  <a:gd name="T32" fmla="*/ 6 w 117"/>
                  <a:gd name="T33" fmla="*/ 27 h 142"/>
                  <a:gd name="T34" fmla="*/ 2 w 117"/>
                  <a:gd name="T35" fmla="*/ 31 h 142"/>
                  <a:gd name="T36" fmla="*/ 0 w 117"/>
                  <a:gd name="T37" fmla="*/ 34 h 142"/>
                  <a:gd name="T38" fmla="*/ 0 w 117"/>
                  <a:gd name="T39" fmla="*/ 34 h 142"/>
                  <a:gd name="T40" fmla="*/ 1 w 117"/>
                  <a:gd name="T41" fmla="*/ 36 h 14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17" h="142">
                    <a:moveTo>
                      <a:pt x="7" y="142"/>
                    </a:moveTo>
                    <a:lnTo>
                      <a:pt x="7" y="142"/>
                    </a:lnTo>
                    <a:lnTo>
                      <a:pt x="17" y="130"/>
                    </a:lnTo>
                    <a:lnTo>
                      <a:pt x="31" y="113"/>
                    </a:lnTo>
                    <a:lnTo>
                      <a:pt x="49" y="91"/>
                    </a:lnTo>
                    <a:lnTo>
                      <a:pt x="68" y="67"/>
                    </a:lnTo>
                    <a:lnTo>
                      <a:pt x="87" y="45"/>
                    </a:lnTo>
                    <a:lnTo>
                      <a:pt x="102" y="26"/>
                    </a:lnTo>
                    <a:lnTo>
                      <a:pt x="112" y="12"/>
                    </a:lnTo>
                    <a:lnTo>
                      <a:pt x="117" y="7"/>
                    </a:lnTo>
                    <a:lnTo>
                      <a:pt x="110" y="0"/>
                    </a:lnTo>
                    <a:lnTo>
                      <a:pt x="105" y="5"/>
                    </a:lnTo>
                    <a:lnTo>
                      <a:pt x="95" y="19"/>
                    </a:lnTo>
                    <a:lnTo>
                      <a:pt x="80" y="38"/>
                    </a:lnTo>
                    <a:lnTo>
                      <a:pt x="61" y="60"/>
                    </a:lnTo>
                    <a:lnTo>
                      <a:pt x="42" y="84"/>
                    </a:lnTo>
                    <a:lnTo>
                      <a:pt x="25" y="106"/>
                    </a:lnTo>
                    <a:lnTo>
                      <a:pt x="10" y="123"/>
                    </a:lnTo>
                    <a:lnTo>
                      <a:pt x="0" y="135"/>
                    </a:lnTo>
                    <a:lnTo>
                      <a:pt x="7" y="14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0" name="Freeform 728"/>
              <p:cNvSpPr>
                <a:spLocks/>
              </p:cNvSpPr>
              <p:nvPr/>
            </p:nvSpPr>
            <p:spPr bwMode="auto">
              <a:xfrm>
                <a:off x="1754" y="3560"/>
                <a:ext cx="11" cy="40"/>
              </a:xfrm>
              <a:custGeom>
                <a:avLst/>
                <a:gdLst>
                  <a:gd name="T0" fmla="*/ 3 w 23"/>
                  <a:gd name="T1" fmla="*/ 20 h 78"/>
                  <a:gd name="T2" fmla="*/ 3 w 23"/>
                  <a:gd name="T3" fmla="*/ 20 h 78"/>
                  <a:gd name="T4" fmla="*/ 2 w 23"/>
                  <a:gd name="T5" fmla="*/ 15 h 78"/>
                  <a:gd name="T6" fmla="*/ 2 w 23"/>
                  <a:gd name="T7" fmla="*/ 10 h 78"/>
                  <a:gd name="T8" fmla="*/ 3 w 23"/>
                  <a:gd name="T9" fmla="*/ 6 h 78"/>
                  <a:gd name="T10" fmla="*/ 5 w 23"/>
                  <a:gd name="T11" fmla="*/ 2 h 78"/>
                  <a:gd name="T12" fmla="*/ 4 w 23"/>
                  <a:gd name="T13" fmla="*/ 0 h 78"/>
                  <a:gd name="T14" fmla="*/ 1 w 23"/>
                  <a:gd name="T15" fmla="*/ 5 h 78"/>
                  <a:gd name="T16" fmla="*/ 0 w 23"/>
                  <a:gd name="T17" fmla="*/ 10 h 78"/>
                  <a:gd name="T18" fmla="*/ 0 w 23"/>
                  <a:gd name="T19" fmla="*/ 15 h 78"/>
                  <a:gd name="T20" fmla="*/ 1 w 23"/>
                  <a:gd name="T21" fmla="*/ 21 h 78"/>
                  <a:gd name="T22" fmla="*/ 1 w 23"/>
                  <a:gd name="T23" fmla="*/ 21 h 78"/>
                  <a:gd name="T24" fmla="*/ 3 w 23"/>
                  <a:gd name="T25" fmla="*/ 20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3" h="78">
                    <a:moveTo>
                      <a:pt x="13" y="76"/>
                    </a:moveTo>
                    <a:lnTo>
                      <a:pt x="13" y="76"/>
                    </a:lnTo>
                    <a:lnTo>
                      <a:pt x="9" y="58"/>
                    </a:lnTo>
                    <a:lnTo>
                      <a:pt x="11" y="38"/>
                    </a:lnTo>
                    <a:lnTo>
                      <a:pt x="15" y="21"/>
                    </a:lnTo>
                    <a:lnTo>
                      <a:pt x="23" y="7"/>
                    </a:lnTo>
                    <a:lnTo>
                      <a:pt x="16" y="0"/>
                    </a:lnTo>
                    <a:lnTo>
                      <a:pt x="6" y="18"/>
                    </a:lnTo>
                    <a:lnTo>
                      <a:pt x="1" y="38"/>
                    </a:lnTo>
                    <a:lnTo>
                      <a:pt x="0" y="58"/>
                    </a:lnTo>
                    <a:lnTo>
                      <a:pt x="4" y="78"/>
                    </a:lnTo>
                    <a:lnTo>
                      <a:pt x="13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1" name="Freeform 729"/>
              <p:cNvSpPr>
                <a:spLocks/>
              </p:cNvSpPr>
              <p:nvPr/>
            </p:nvSpPr>
            <p:spPr bwMode="auto">
              <a:xfrm>
                <a:off x="1755" y="3598"/>
                <a:ext cx="23" cy="73"/>
              </a:xfrm>
              <a:custGeom>
                <a:avLst/>
                <a:gdLst>
                  <a:gd name="T0" fmla="*/ 11 w 46"/>
                  <a:gd name="T1" fmla="*/ 34 h 145"/>
                  <a:gd name="T2" fmla="*/ 12 w 46"/>
                  <a:gd name="T3" fmla="*/ 35 h 145"/>
                  <a:gd name="T4" fmla="*/ 12 w 46"/>
                  <a:gd name="T5" fmla="*/ 34 h 145"/>
                  <a:gd name="T6" fmla="*/ 11 w 46"/>
                  <a:gd name="T7" fmla="*/ 31 h 145"/>
                  <a:gd name="T8" fmla="*/ 9 w 46"/>
                  <a:gd name="T9" fmla="*/ 26 h 145"/>
                  <a:gd name="T10" fmla="*/ 8 w 46"/>
                  <a:gd name="T11" fmla="*/ 20 h 145"/>
                  <a:gd name="T12" fmla="*/ 6 w 46"/>
                  <a:gd name="T13" fmla="*/ 14 h 145"/>
                  <a:gd name="T14" fmla="*/ 5 w 46"/>
                  <a:gd name="T15" fmla="*/ 8 h 145"/>
                  <a:gd name="T16" fmla="*/ 3 w 46"/>
                  <a:gd name="T17" fmla="*/ 3 h 145"/>
                  <a:gd name="T18" fmla="*/ 3 w 46"/>
                  <a:gd name="T19" fmla="*/ 0 h 145"/>
                  <a:gd name="T20" fmla="*/ 0 w 46"/>
                  <a:gd name="T21" fmla="*/ 1 h 145"/>
                  <a:gd name="T22" fmla="*/ 1 w 46"/>
                  <a:gd name="T23" fmla="*/ 4 h 145"/>
                  <a:gd name="T24" fmla="*/ 3 w 46"/>
                  <a:gd name="T25" fmla="*/ 9 h 145"/>
                  <a:gd name="T26" fmla="*/ 4 w 46"/>
                  <a:gd name="T27" fmla="*/ 14 h 145"/>
                  <a:gd name="T28" fmla="*/ 5 w 46"/>
                  <a:gd name="T29" fmla="*/ 20 h 145"/>
                  <a:gd name="T30" fmla="*/ 7 w 46"/>
                  <a:gd name="T31" fmla="*/ 26 h 145"/>
                  <a:gd name="T32" fmla="*/ 8 w 46"/>
                  <a:gd name="T33" fmla="*/ 31 h 145"/>
                  <a:gd name="T34" fmla="*/ 9 w 46"/>
                  <a:gd name="T35" fmla="*/ 35 h 145"/>
                  <a:gd name="T36" fmla="*/ 10 w 46"/>
                  <a:gd name="T37" fmla="*/ 36 h 145"/>
                  <a:gd name="T38" fmla="*/ 10 w 46"/>
                  <a:gd name="T39" fmla="*/ 37 h 145"/>
                  <a:gd name="T40" fmla="*/ 10 w 46"/>
                  <a:gd name="T41" fmla="*/ 36 h 145"/>
                  <a:gd name="T42" fmla="*/ 10 w 46"/>
                  <a:gd name="T43" fmla="*/ 36 h 145"/>
                  <a:gd name="T44" fmla="*/ 11 w 46"/>
                  <a:gd name="T45" fmla="*/ 37 h 145"/>
                  <a:gd name="T46" fmla="*/ 12 w 46"/>
                  <a:gd name="T47" fmla="*/ 36 h 145"/>
                  <a:gd name="T48" fmla="*/ 12 w 46"/>
                  <a:gd name="T49" fmla="*/ 35 h 145"/>
                  <a:gd name="T50" fmla="*/ 11 w 46"/>
                  <a:gd name="T51" fmla="*/ 34 h 14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6" h="145">
                    <a:moveTo>
                      <a:pt x="42" y="136"/>
                    </a:moveTo>
                    <a:lnTo>
                      <a:pt x="46" y="139"/>
                    </a:lnTo>
                    <a:lnTo>
                      <a:pt x="45" y="134"/>
                    </a:lnTo>
                    <a:lnTo>
                      <a:pt x="41" y="121"/>
                    </a:lnTo>
                    <a:lnTo>
                      <a:pt x="35" y="101"/>
                    </a:lnTo>
                    <a:lnTo>
                      <a:pt x="30" y="78"/>
                    </a:lnTo>
                    <a:lnTo>
                      <a:pt x="24" y="54"/>
                    </a:lnTo>
                    <a:lnTo>
                      <a:pt x="18" y="31"/>
                    </a:lnTo>
                    <a:lnTo>
                      <a:pt x="12" y="12"/>
                    </a:lnTo>
                    <a:lnTo>
                      <a:pt x="9" y="0"/>
                    </a:lnTo>
                    <a:lnTo>
                      <a:pt x="0" y="2"/>
                    </a:lnTo>
                    <a:lnTo>
                      <a:pt x="3" y="15"/>
                    </a:lnTo>
                    <a:lnTo>
                      <a:pt x="9" y="33"/>
                    </a:lnTo>
                    <a:lnTo>
                      <a:pt x="15" y="56"/>
                    </a:lnTo>
                    <a:lnTo>
                      <a:pt x="20" y="80"/>
                    </a:lnTo>
                    <a:lnTo>
                      <a:pt x="26" y="103"/>
                    </a:lnTo>
                    <a:lnTo>
                      <a:pt x="32" y="123"/>
                    </a:lnTo>
                    <a:lnTo>
                      <a:pt x="35" y="137"/>
                    </a:lnTo>
                    <a:lnTo>
                      <a:pt x="37" y="141"/>
                    </a:lnTo>
                    <a:lnTo>
                      <a:pt x="40" y="145"/>
                    </a:lnTo>
                    <a:lnTo>
                      <a:pt x="37" y="141"/>
                    </a:lnTo>
                    <a:lnTo>
                      <a:pt x="39" y="144"/>
                    </a:lnTo>
                    <a:lnTo>
                      <a:pt x="42" y="145"/>
                    </a:lnTo>
                    <a:lnTo>
                      <a:pt x="45" y="142"/>
                    </a:lnTo>
                    <a:lnTo>
                      <a:pt x="46" y="139"/>
                    </a:lnTo>
                    <a:lnTo>
                      <a:pt x="42" y="1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2" name="Freeform 730"/>
              <p:cNvSpPr>
                <a:spLocks/>
              </p:cNvSpPr>
              <p:nvPr/>
            </p:nvSpPr>
            <p:spPr bwMode="auto">
              <a:xfrm>
                <a:off x="1776" y="3659"/>
                <a:ext cx="59" cy="14"/>
              </a:xfrm>
              <a:custGeom>
                <a:avLst/>
                <a:gdLst>
                  <a:gd name="T0" fmla="*/ 27 w 120"/>
                  <a:gd name="T1" fmla="*/ 2 h 26"/>
                  <a:gd name="T2" fmla="*/ 27 w 120"/>
                  <a:gd name="T3" fmla="*/ 1 h 26"/>
                  <a:gd name="T4" fmla="*/ 26 w 120"/>
                  <a:gd name="T5" fmla="*/ 2 h 26"/>
                  <a:gd name="T6" fmla="*/ 23 w 120"/>
                  <a:gd name="T7" fmla="*/ 3 h 26"/>
                  <a:gd name="T8" fmla="*/ 19 w 120"/>
                  <a:gd name="T9" fmla="*/ 4 h 26"/>
                  <a:gd name="T10" fmla="*/ 15 w 120"/>
                  <a:gd name="T11" fmla="*/ 4 h 26"/>
                  <a:gd name="T12" fmla="*/ 10 w 120"/>
                  <a:gd name="T13" fmla="*/ 4 h 26"/>
                  <a:gd name="T14" fmla="*/ 6 w 120"/>
                  <a:gd name="T15" fmla="*/ 4 h 26"/>
                  <a:gd name="T16" fmla="*/ 3 w 120"/>
                  <a:gd name="T17" fmla="*/ 4 h 26"/>
                  <a:gd name="T18" fmla="*/ 0 w 120"/>
                  <a:gd name="T19" fmla="*/ 4 h 26"/>
                  <a:gd name="T20" fmla="*/ 0 w 120"/>
                  <a:gd name="T21" fmla="*/ 6 h 26"/>
                  <a:gd name="T22" fmla="*/ 3 w 120"/>
                  <a:gd name="T23" fmla="*/ 7 h 26"/>
                  <a:gd name="T24" fmla="*/ 6 w 120"/>
                  <a:gd name="T25" fmla="*/ 8 h 26"/>
                  <a:gd name="T26" fmla="*/ 10 w 120"/>
                  <a:gd name="T27" fmla="*/ 8 h 26"/>
                  <a:gd name="T28" fmla="*/ 15 w 120"/>
                  <a:gd name="T29" fmla="*/ 7 h 26"/>
                  <a:gd name="T30" fmla="*/ 19 w 120"/>
                  <a:gd name="T31" fmla="*/ 6 h 26"/>
                  <a:gd name="T32" fmla="*/ 23 w 120"/>
                  <a:gd name="T33" fmla="*/ 5 h 26"/>
                  <a:gd name="T34" fmla="*/ 27 w 120"/>
                  <a:gd name="T35" fmla="*/ 4 h 26"/>
                  <a:gd name="T36" fmla="*/ 29 w 120"/>
                  <a:gd name="T37" fmla="*/ 2 h 26"/>
                  <a:gd name="T38" fmla="*/ 29 w 120"/>
                  <a:gd name="T39" fmla="*/ 1 h 26"/>
                  <a:gd name="T40" fmla="*/ 29 w 120"/>
                  <a:gd name="T41" fmla="*/ 2 h 26"/>
                  <a:gd name="T42" fmla="*/ 29 w 120"/>
                  <a:gd name="T43" fmla="*/ 1 h 26"/>
                  <a:gd name="T44" fmla="*/ 29 w 120"/>
                  <a:gd name="T45" fmla="*/ 1 h 26"/>
                  <a:gd name="T46" fmla="*/ 28 w 120"/>
                  <a:gd name="T47" fmla="*/ 0 h 26"/>
                  <a:gd name="T48" fmla="*/ 27 w 120"/>
                  <a:gd name="T49" fmla="*/ 1 h 26"/>
                  <a:gd name="T50" fmla="*/ 27 w 120"/>
                  <a:gd name="T51" fmla="*/ 2 h 2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20" h="26">
                    <a:moveTo>
                      <a:pt x="111" y="5"/>
                    </a:moveTo>
                    <a:lnTo>
                      <a:pt x="112" y="2"/>
                    </a:lnTo>
                    <a:lnTo>
                      <a:pt x="105" y="5"/>
                    </a:lnTo>
                    <a:lnTo>
                      <a:pt x="93" y="10"/>
                    </a:lnTo>
                    <a:lnTo>
                      <a:pt x="78" y="14"/>
                    </a:lnTo>
                    <a:lnTo>
                      <a:pt x="61" y="15"/>
                    </a:lnTo>
                    <a:lnTo>
                      <a:pt x="43" y="15"/>
                    </a:lnTo>
                    <a:lnTo>
                      <a:pt x="25" y="15"/>
                    </a:lnTo>
                    <a:lnTo>
                      <a:pt x="12" y="15"/>
                    </a:lnTo>
                    <a:lnTo>
                      <a:pt x="2" y="14"/>
                    </a:lnTo>
                    <a:lnTo>
                      <a:pt x="0" y="23"/>
                    </a:lnTo>
                    <a:lnTo>
                      <a:pt x="12" y="24"/>
                    </a:lnTo>
                    <a:lnTo>
                      <a:pt x="25" y="26"/>
                    </a:lnTo>
                    <a:lnTo>
                      <a:pt x="43" y="26"/>
                    </a:lnTo>
                    <a:lnTo>
                      <a:pt x="61" y="24"/>
                    </a:lnTo>
                    <a:lnTo>
                      <a:pt x="78" y="23"/>
                    </a:lnTo>
                    <a:lnTo>
                      <a:pt x="96" y="19"/>
                    </a:lnTo>
                    <a:lnTo>
                      <a:pt x="109" y="15"/>
                    </a:lnTo>
                    <a:lnTo>
                      <a:pt x="119" y="7"/>
                    </a:lnTo>
                    <a:lnTo>
                      <a:pt x="120" y="3"/>
                    </a:lnTo>
                    <a:lnTo>
                      <a:pt x="119" y="7"/>
                    </a:lnTo>
                    <a:lnTo>
                      <a:pt x="119" y="3"/>
                    </a:lnTo>
                    <a:lnTo>
                      <a:pt x="117" y="1"/>
                    </a:lnTo>
                    <a:lnTo>
                      <a:pt x="114" y="0"/>
                    </a:lnTo>
                    <a:lnTo>
                      <a:pt x="112" y="2"/>
                    </a:lnTo>
                    <a:lnTo>
                      <a:pt x="111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3" name="Freeform 731"/>
              <p:cNvSpPr>
                <a:spLocks/>
              </p:cNvSpPr>
              <p:nvPr/>
            </p:nvSpPr>
            <p:spPr bwMode="auto">
              <a:xfrm>
                <a:off x="1810" y="3587"/>
                <a:ext cx="25" cy="75"/>
              </a:xfrm>
              <a:custGeom>
                <a:avLst/>
                <a:gdLst>
                  <a:gd name="T0" fmla="*/ 0 w 51"/>
                  <a:gd name="T1" fmla="*/ 1 h 149"/>
                  <a:gd name="T2" fmla="*/ 0 w 51"/>
                  <a:gd name="T3" fmla="*/ 2 h 149"/>
                  <a:gd name="T4" fmla="*/ 10 w 51"/>
                  <a:gd name="T5" fmla="*/ 38 h 149"/>
                  <a:gd name="T6" fmla="*/ 12 w 51"/>
                  <a:gd name="T7" fmla="*/ 37 h 149"/>
                  <a:gd name="T8" fmla="*/ 2 w 51"/>
                  <a:gd name="T9" fmla="*/ 1 h 149"/>
                  <a:gd name="T10" fmla="*/ 2 w 51"/>
                  <a:gd name="T11" fmla="*/ 2 h 149"/>
                  <a:gd name="T12" fmla="*/ 2 w 51"/>
                  <a:gd name="T13" fmla="*/ 1 h 149"/>
                  <a:gd name="T14" fmla="*/ 1 w 51"/>
                  <a:gd name="T15" fmla="*/ 0 h 149"/>
                  <a:gd name="T16" fmla="*/ 1 w 51"/>
                  <a:gd name="T17" fmla="*/ 0 h 149"/>
                  <a:gd name="T18" fmla="*/ 0 w 51"/>
                  <a:gd name="T19" fmla="*/ 1 h 149"/>
                  <a:gd name="T20" fmla="*/ 0 w 51"/>
                  <a:gd name="T21" fmla="*/ 2 h 149"/>
                  <a:gd name="T22" fmla="*/ 0 w 51"/>
                  <a:gd name="T23" fmla="*/ 1 h 14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1" h="149">
                    <a:moveTo>
                      <a:pt x="1" y="1"/>
                    </a:moveTo>
                    <a:lnTo>
                      <a:pt x="0" y="6"/>
                    </a:lnTo>
                    <a:lnTo>
                      <a:pt x="42" y="149"/>
                    </a:lnTo>
                    <a:lnTo>
                      <a:pt x="51" y="147"/>
                    </a:lnTo>
                    <a:lnTo>
                      <a:pt x="9" y="3"/>
                    </a:lnTo>
                    <a:lnTo>
                      <a:pt x="8" y="8"/>
                    </a:lnTo>
                    <a:lnTo>
                      <a:pt x="9" y="3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4" name="Freeform 732"/>
              <p:cNvSpPr>
                <a:spLocks/>
              </p:cNvSpPr>
              <p:nvPr/>
            </p:nvSpPr>
            <p:spPr bwMode="auto">
              <a:xfrm>
                <a:off x="1811" y="3527"/>
                <a:ext cx="51" cy="64"/>
              </a:xfrm>
              <a:custGeom>
                <a:avLst/>
                <a:gdLst>
                  <a:gd name="T0" fmla="*/ 25 w 103"/>
                  <a:gd name="T1" fmla="*/ 1 h 129"/>
                  <a:gd name="T2" fmla="*/ 23 w 103"/>
                  <a:gd name="T3" fmla="*/ 0 h 129"/>
                  <a:gd name="T4" fmla="*/ 0 w 103"/>
                  <a:gd name="T5" fmla="*/ 30 h 129"/>
                  <a:gd name="T6" fmla="*/ 1 w 103"/>
                  <a:gd name="T7" fmla="*/ 32 h 129"/>
                  <a:gd name="T8" fmla="*/ 25 w 103"/>
                  <a:gd name="T9" fmla="*/ 2 h 129"/>
                  <a:gd name="T10" fmla="*/ 23 w 103"/>
                  <a:gd name="T11" fmla="*/ 1 h 129"/>
                  <a:gd name="T12" fmla="*/ 25 w 103"/>
                  <a:gd name="T13" fmla="*/ 2 h 129"/>
                  <a:gd name="T14" fmla="*/ 25 w 103"/>
                  <a:gd name="T15" fmla="*/ 1 h 129"/>
                  <a:gd name="T16" fmla="*/ 25 w 103"/>
                  <a:gd name="T17" fmla="*/ 0 h 129"/>
                  <a:gd name="T18" fmla="*/ 24 w 103"/>
                  <a:gd name="T19" fmla="*/ 0 h 129"/>
                  <a:gd name="T20" fmla="*/ 23 w 103"/>
                  <a:gd name="T21" fmla="*/ 0 h 129"/>
                  <a:gd name="T22" fmla="*/ 25 w 103"/>
                  <a:gd name="T23" fmla="*/ 1 h 1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3" h="129">
                    <a:moveTo>
                      <a:pt x="103" y="4"/>
                    </a:moveTo>
                    <a:lnTo>
                      <a:pt x="95" y="1"/>
                    </a:lnTo>
                    <a:lnTo>
                      <a:pt x="0" y="122"/>
                    </a:lnTo>
                    <a:lnTo>
                      <a:pt x="7" y="129"/>
                    </a:lnTo>
                    <a:lnTo>
                      <a:pt x="102" y="8"/>
                    </a:lnTo>
                    <a:lnTo>
                      <a:pt x="94" y="6"/>
                    </a:lnTo>
                    <a:lnTo>
                      <a:pt x="102" y="8"/>
                    </a:lnTo>
                    <a:lnTo>
                      <a:pt x="103" y="5"/>
                    </a:lnTo>
                    <a:lnTo>
                      <a:pt x="102" y="1"/>
                    </a:lnTo>
                    <a:lnTo>
                      <a:pt x="98" y="0"/>
                    </a:lnTo>
                    <a:lnTo>
                      <a:pt x="95" y="1"/>
                    </a:lnTo>
                    <a:lnTo>
                      <a:pt x="10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5" name="Freeform 733"/>
              <p:cNvSpPr>
                <a:spLocks/>
              </p:cNvSpPr>
              <p:nvPr/>
            </p:nvSpPr>
            <p:spPr bwMode="auto">
              <a:xfrm>
                <a:off x="1857" y="3529"/>
                <a:ext cx="21" cy="43"/>
              </a:xfrm>
              <a:custGeom>
                <a:avLst/>
                <a:gdLst>
                  <a:gd name="T0" fmla="*/ 11 w 41"/>
                  <a:gd name="T1" fmla="*/ 21 h 87"/>
                  <a:gd name="T2" fmla="*/ 11 w 41"/>
                  <a:gd name="T3" fmla="*/ 21 h 87"/>
                  <a:gd name="T4" fmla="*/ 9 w 41"/>
                  <a:gd name="T5" fmla="*/ 17 h 87"/>
                  <a:gd name="T6" fmla="*/ 7 w 41"/>
                  <a:gd name="T7" fmla="*/ 12 h 87"/>
                  <a:gd name="T8" fmla="*/ 5 w 41"/>
                  <a:gd name="T9" fmla="*/ 6 h 87"/>
                  <a:gd name="T10" fmla="*/ 3 w 41"/>
                  <a:gd name="T11" fmla="*/ 0 h 87"/>
                  <a:gd name="T12" fmla="*/ 0 w 41"/>
                  <a:gd name="T13" fmla="*/ 0 h 87"/>
                  <a:gd name="T14" fmla="*/ 2 w 41"/>
                  <a:gd name="T15" fmla="*/ 6 h 87"/>
                  <a:gd name="T16" fmla="*/ 5 w 41"/>
                  <a:gd name="T17" fmla="*/ 12 h 87"/>
                  <a:gd name="T18" fmla="*/ 7 w 41"/>
                  <a:gd name="T19" fmla="*/ 18 h 87"/>
                  <a:gd name="T20" fmla="*/ 8 w 41"/>
                  <a:gd name="T21" fmla="*/ 21 h 87"/>
                  <a:gd name="T22" fmla="*/ 8 w 41"/>
                  <a:gd name="T23" fmla="*/ 21 h 87"/>
                  <a:gd name="T24" fmla="*/ 11 w 41"/>
                  <a:gd name="T25" fmla="*/ 21 h 8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1" h="87">
                    <a:moveTo>
                      <a:pt x="41" y="87"/>
                    </a:moveTo>
                    <a:lnTo>
                      <a:pt x="41" y="87"/>
                    </a:lnTo>
                    <a:lnTo>
                      <a:pt x="36" y="70"/>
                    </a:lnTo>
                    <a:lnTo>
                      <a:pt x="27" y="49"/>
                    </a:lnTo>
                    <a:lnTo>
                      <a:pt x="17" y="25"/>
                    </a:lnTo>
                    <a:lnTo>
                      <a:pt x="9" y="0"/>
                    </a:lnTo>
                    <a:lnTo>
                      <a:pt x="0" y="2"/>
                    </a:lnTo>
                    <a:lnTo>
                      <a:pt x="8" y="27"/>
                    </a:lnTo>
                    <a:lnTo>
                      <a:pt x="18" y="51"/>
                    </a:lnTo>
                    <a:lnTo>
                      <a:pt x="27" y="72"/>
                    </a:lnTo>
                    <a:lnTo>
                      <a:pt x="32" y="87"/>
                    </a:lnTo>
                    <a:lnTo>
                      <a:pt x="41" y="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6" name="Freeform 734"/>
              <p:cNvSpPr>
                <a:spLocks/>
              </p:cNvSpPr>
              <p:nvPr/>
            </p:nvSpPr>
            <p:spPr bwMode="auto">
              <a:xfrm>
                <a:off x="1873" y="3572"/>
                <a:ext cx="23" cy="33"/>
              </a:xfrm>
              <a:custGeom>
                <a:avLst/>
                <a:gdLst>
                  <a:gd name="T0" fmla="*/ 12 w 45"/>
                  <a:gd name="T1" fmla="*/ 14 h 64"/>
                  <a:gd name="T2" fmla="*/ 12 w 45"/>
                  <a:gd name="T3" fmla="*/ 14 h 64"/>
                  <a:gd name="T4" fmla="*/ 10 w 45"/>
                  <a:gd name="T5" fmla="*/ 13 h 64"/>
                  <a:gd name="T6" fmla="*/ 8 w 45"/>
                  <a:gd name="T7" fmla="*/ 11 h 64"/>
                  <a:gd name="T8" fmla="*/ 6 w 45"/>
                  <a:gd name="T9" fmla="*/ 10 h 64"/>
                  <a:gd name="T10" fmla="*/ 5 w 45"/>
                  <a:gd name="T11" fmla="*/ 7 h 64"/>
                  <a:gd name="T12" fmla="*/ 4 w 45"/>
                  <a:gd name="T13" fmla="*/ 6 h 64"/>
                  <a:gd name="T14" fmla="*/ 3 w 45"/>
                  <a:gd name="T15" fmla="*/ 4 h 64"/>
                  <a:gd name="T16" fmla="*/ 3 w 45"/>
                  <a:gd name="T17" fmla="*/ 2 h 64"/>
                  <a:gd name="T18" fmla="*/ 3 w 45"/>
                  <a:gd name="T19" fmla="*/ 0 h 64"/>
                  <a:gd name="T20" fmla="*/ 0 w 45"/>
                  <a:gd name="T21" fmla="*/ 0 h 64"/>
                  <a:gd name="T22" fmla="*/ 1 w 45"/>
                  <a:gd name="T23" fmla="*/ 2 h 64"/>
                  <a:gd name="T24" fmla="*/ 1 w 45"/>
                  <a:gd name="T25" fmla="*/ 4 h 64"/>
                  <a:gd name="T26" fmla="*/ 2 w 45"/>
                  <a:gd name="T27" fmla="*/ 6 h 64"/>
                  <a:gd name="T28" fmla="*/ 3 w 45"/>
                  <a:gd name="T29" fmla="*/ 9 h 64"/>
                  <a:gd name="T30" fmla="*/ 4 w 45"/>
                  <a:gd name="T31" fmla="*/ 11 h 64"/>
                  <a:gd name="T32" fmla="*/ 6 w 45"/>
                  <a:gd name="T33" fmla="*/ 13 h 64"/>
                  <a:gd name="T34" fmla="*/ 8 w 45"/>
                  <a:gd name="T35" fmla="*/ 15 h 64"/>
                  <a:gd name="T36" fmla="*/ 10 w 45"/>
                  <a:gd name="T37" fmla="*/ 17 h 64"/>
                  <a:gd name="T38" fmla="*/ 10 w 45"/>
                  <a:gd name="T39" fmla="*/ 17 h 64"/>
                  <a:gd name="T40" fmla="*/ 12 w 45"/>
                  <a:gd name="T41" fmla="*/ 14 h 6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5" h="64">
                    <a:moveTo>
                      <a:pt x="45" y="55"/>
                    </a:moveTo>
                    <a:lnTo>
                      <a:pt x="45" y="55"/>
                    </a:lnTo>
                    <a:lnTo>
                      <a:pt x="37" y="49"/>
                    </a:lnTo>
                    <a:lnTo>
                      <a:pt x="29" y="43"/>
                    </a:lnTo>
                    <a:lnTo>
                      <a:pt x="24" y="36"/>
                    </a:lnTo>
                    <a:lnTo>
                      <a:pt x="18" y="28"/>
                    </a:lnTo>
                    <a:lnTo>
                      <a:pt x="15" y="21"/>
                    </a:lnTo>
                    <a:lnTo>
                      <a:pt x="12" y="13"/>
                    </a:lnTo>
                    <a:lnTo>
                      <a:pt x="10" y="6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1" y="8"/>
                    </a:lnTo>
                    <a:lnTo>
                      <a:pt x="3" y="15"/>
                    </a:lnTo>
                    <a:lnTo>
                      <a:pt x="6" y="23"/>
                    </a:lnTo>
                    <a:lnTo>
                      <a:pt x="9" y="32"/>
                    </a:lnTo>
                    <a:lnTo>
                      <a:pt x="15" y="40"/>
                    </a:lnTo>
                    <a:lnTo>
                      <a:pt x="22" y="49"/>
                    </a:lnTo>
                    <a:lnTo>
                      <a:pt x="30" y="56"/>
                    </a:lnTo>
                    <a:lnTo>
                      <a:pt x="40" y="64"/>
                    </a:lnTo>
                    <a:lnTo>
                      <a:pt x="45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7" name="Freeform 735"/>
              <p:cNvSpPr>
                <a:spLocks/>
              </p:cNvSpPr>
              <p:nvPr/>
            </p:nvSpPr>
            <p:spPr bwMode="auto">
              <a:xfrm>
                <a:off x="1894" y="3600"/>
                <a:ext cx="51" cy="46"/>
              </a:xfrm>
              <a:custGeom>
                <a:avLst/>
                <a:gdLst>
                  <a:gd name="T0" fmla="*/ 24 w 103"/>
                  <a:gd name="T1" fmla="*/ 21 h 91"/>
                  <a:gd name="T2" fmla="*/ 25 w 103"/>
                  <a:gd name="T3" fmla="*/ 21 h 91"/>
                  <a:gd name="T4" fmla="*/ 24 w 103"/>
                  <a:gd name="T5" fmla="*/ 20 h 91"/>
                  <a:gd name="T6" fmla="*/ 22 w 103"/>
                  <a:gd name="T7" fmla="*/ 19 h 91"/>
                  <a:gd name="T8" fmla="*/ 19 w 103"/>
                  <a:gd name="T9" fmla="*/ 16 h 91"/>
                  <a:gd name="T10" fmla="*/ 15 w 103"/>
                  <a:gd name="T11" fmla="*/ 12 h 91"/>
                  <a:gd name="T12" fmla="*/ 11 w 103"/>
                  <a:gd name="T13" fmla="*/ 9 h 91"/>
                  <a:gd name="T14" fmla="*/ 7 w 103"/>
                  <a:gd name="T15" fmla="*/ 5 h 91"/>
                  <a:gd name="T16" fmla="*/ 4 w 103"/>
                  <a:gd name="T17" fmla="*/ 2 h 91"/>
                  <a:gd name="T18" fmla="*/ 1 w 103"/>
                  <a:gd name="T19" fmla="*/ 0 h 91"/>
                  <a:gd name="T20" fmla="*/ 0 w 103"/>
                  <a:gd name="T21" fmla="*/ 3 h 91"/>
                  <a:gd name="T22" fmla="*/ 2 w 103"/>
                  <a:gd name="T23" fmla="*/ 4 h 91"/>
                  <a:gd name="T24" fmla="*/ 5 w 103"/>
                  <a:gd name="T25" fmla="*/ 7 h 91"/>
                  <a:gd name="T26" fmla="*/ 9 w 103"/>
                  <a:gd name="T27" fmla="*/ 10 h 91"/>
                  <a:gd name="T28" fmla="*/ 13 w 103"/>
                  <a:gd name="T29" fmla="*/ 14 h 91"/>
                  <a:gd name="T30" fmla="*/ 17 w 103"/>
                  <a:gd name="T31" fmla="*/ 17 h 91"/>
                  <a:gd name="T32" fmla="*/ 20 w 103"/>
                  <a:gd name="T33" fmla="*/ 20 h 91"/>
                  <a:gd name="T34" fmla="*/ 22 w 103"/>
                  <a:gd name="T35" fmla="*/ 22 h 91"/>
                  <a:gd name="T36" fmla="*/ 23 w 103"/>
                  <a:gd name="T37" fmla="*/ 23 h 91"/>
                  <a:gd name="T38" fmla="*/ 24 w 103"/>
                  <a:gd name="T39" fmla="*/ 23 h 91"/>
                  <a:gd name="T40" fmla="*/ 23 w 103"/>
                  <a:gd name="T41" fmla="*/ 23 h 91"/>
                  <a:gd name="T42" fmla="*/ 24 w 103"/>
                  <a:gd name="T43" fmla="*/ 23 h 91"/>
                  <a:gd name="T44" fmla="*/ 25 w 103"/>
                  <a:gd name="T45" fmla="*/ 23 h 91"/>
                  <a:gd name="T46" fmla="*/ 25 w 103"/>
                  <a:gd name="T47" fmla="*/ 22 h 91"/>
                  <a:gd name="T48" fmla="*/ 25 w 103"/>
                  <a:gd name="T49" fmla="*/ 21 h 91"/>
                  <a:gd name="T50" fmla="*/ 24 w 103"/>
                  <a:gd name="T51" fmla="*/ 21 h 9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03" h="91">
                    <a:moveTo>
                      <a:pt x="97" y="82"/>
                    </a:moveTo>
                    <a:lnTo>
                      <a:pt x="101" y="83"/>
                    </a:lnTo>
                    <a:lnTo>
                      <a:pt x="98" y="80"/>
                    </a:lnTo>
                    <a:lnTo>
                      <a:pt x="90" y="73"/>
                    </a:lnTo>
                    <a:lnTo>
                      <a:pt x="77" y="61"/>
                    </a:lnTo>
                    <a:lnTo>
                      <a:pt x="62" y="47"/>
                    </a:lnTo>
                    <a:lnTo>
                      <a:pt x="46" y="34"/>
                    </a:lnTo>
                    <a:lnTo>
                      <a:pt x="30" y="20"/>
                    </a:lnTo>
                    <a:lnTo>
                      <a:pt x="16" y="8"/>
                    </a:lnTo>
                    <a:lnTo>
                      <a:pt x="5" y="0"/>
                    </a:lnTo>
                    <a:lnTo>
                      <a:pt x="0" y="9"/>
                    </a:lnTo>
                    <a:lnTo>
                      <a:pt x="9" y="15"/>
                    </a:lnTo>
                    <a:lnTo>
                      <a:pt x="23" y="27"/>
                    </a:lnTo>
                    <a:lnTo>
                      <a:pt x="39" y="40"/>
                    </a:lnTo>
                    <a:lnTo>
                      <a:pt x="55" y="54"/>
                    </a:lnTo>
                    <a:lnTo>
                      <a:pt x="70" y="68"/>
                    </a:lnTo>
                    <a:lnTo>
                      <a:pt x="83" y="80"/>
                    </a:lnTo>
                    <a:lnTo>
                      <a:pt x="91" y="86"/>
                    </a:lnTo>
                    <a:lnTo>
                      <a:pt x="95" y="90"/>
                    </a:lnTo>
                    <a:lnTo>
                      <a:pt x="99" y="91"/>
                    </a:lnTo>
                    <a:lnTo>
                      <a:pt x="95" y="90"/>
                    </a:lnTo>
                    <a:lnTo>
                      <a:pt x="98" y="91"/>
                    </a:lnTo>
                    <a:lnTo>
                      <a:pt x="101" y="90"/>
                    </a:lnTo>
                    <a:lnTo>
                      <a:pt x="103" y="86"/>
                    </a:lnTo>
                    <a:lnTo>
                      <a:pt x="101" y="83"/>
                    </a:lnTo>
                    <a:lnTo>
                      <a:pt x="97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8" name="Freeform 736"/>
              <p:cNvSpPr>
                <a:spLocks/>
              </p:cNvSpPr>
              <p:nvPr/>
            </p:nvSpPr>
            <p:spPr bwMode="auto">
              <a:xfrm>
                <a:off x="1942" y="3598"/>
                <a:ext cx="36" cy="48"/>
              </a:xfrm>
              <a:custGeom>
                <a:avLst/>
                <a:gdLst>
                  <a:gd name="T0" fmla="*/ 16 w 71"/>
                  <a:gd name="T1" fmla="*/ 2 h 95"/>
                  <a:gd name="T2" fmla="*/ 16 w 71"/>
                  <a:gd name="T3" fmla="*/ 1 h 95"/>
                  <a:gd name="T4" fmla="*/ 16 w 71"/>
                  <a:gd name="T5" fmla="*/ 4 h 95"/>
                  <a:gd name="T6" fmla="*/ 14 w 71"/>
                  <a:gd name="T7" fmla="*/ 7 h 95"/>
                  <a:gd name="T8" fmla="*/ 13 w 71"/>
                  <a:gd name="T9" fmla="*/ 10 h 95"/>
                  <a:gd name="T10" fmla="*/ 11 w 71"/>
                  <a:gd name="T11" fmla="*/ 14 h 95"/>
                  <a:gd name="T12" fmla="*/ 8 w 71"/>
                  <a:gd name="T13" fmla="*/ 16 h 95"/>
                  <a:gd name="T14" fmla="*/ 6 w 71"/>
                  <a:gd name="T15" fmla="*/ 19 h 95"/>
                  <a:gd name="T16" fmla="*/ 3 w 71"/>
                  <a:gd name="T17" fmla="*/ 21 h 95"/>
                  <a:gd name="T18" fmla="*/ 0 w 71"/>
                  <a:gd name="T19" fmla="*/ 22 h 95"/>
                  <a:gd name="T20" fmla="*/ 1 w 71"/>
                  <a:gd name="T21" fmla="*/ 24 h 95"/>
                  <a:gd name="T22" fmla="*/ 4 w 71"/>
                  <a:gd name="T23" fmla="*/ 23 h 95"/>
                  <a:gd name="T24" fmla="*/ 7 w 71"/>
                  <a:gd name="T25" fmla="*/ 21 h 95"/>
                  <a:gd name="T26" fmla="*/ 10 w 71"/>
                  <a:gd name="T27" fmla="*/ 18 h 95"/>
                  <a:gd name="T28" fmla="*/ 13 w 71"/>
                  <a:gd name="T29" fmla="*/ 15 h 95"/>
                  <a:gd name="T30" fmla="*/ 15 w 71"/>
                  <a:gd name="T31" fmla="*/ 11 h 95"/>
                  <a:gd name="T32" fmla="*/ 17 w 71"/>
                  <a:gd name="T33" fmla="*/ 8 h 95"/>
                  <a:gd name="T34" fmla="*/ 18 w 71"/>
                  <a:gd name="T35" fmla="*/ 5 h 95"/>
                  <a:gd name="T36" fmla="*/ 18 w 71"/>
                  <a:gd name="T37" fmla="*/ 1 h 95"/>
                  <a:gd name="T38" fmla="*/ 18 w 71"/>
                  <a:gd name="T39" fmla="*/ 1 h 95"/>
                  <a:gd name="T40" fmla="*/ 18 w 71"/>
                  <a:gd name="T41" fmla="*/ 1 h 95"/>
                  <a:gd name="T42" fmla="*/ 18 w 71"/>
                  <a:gd name="T43" fmla="*/ 1 h 95"/>
                  <a:gd name="T44" fmla="*/ 17 w 71"/>
                  <a:gd name="T45" fmla="*/ 0 h 95"/>
                  <a:gd name="T46" fmla="*/ 16 w 71"/>
                  <a:gd name="T47" fmla="*/ 1 h 95"/>
                  <a:gd name="T48" fmla="*/ 16 w 71"/>
                  <a:gd name="T49" fmla="*/ 1 h 95"/>
                  <a:gd name="T50" fmla="*/ 16 w 71"/>
                  <a:gd name="T51" fmla="*/ 2 h 9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71" h="95">
                    <a:moveTo>
                      <a:pt x="63" y="8"/>
                    </a:moveTo>
                    <a:lnTo>
                      <a:pt x="62" y="4"/>
                    </a:lnTo>
                    <a:lnTo>
                      <a:pt x="61" y="15"/>
                    </a:lnTo>
                    <a:lnTo>
                      <a:pt x="56" y="27"/>
                    </a:lnTo>
                    <a:lnTo>
                      <a:pt x="49" y="40"/>
                    </a:lnTo>
                    <a:lnTo>
                      <a:pt x="41" y="53"/>
                    </a:lnTo>
                    <a:lnTo>
                      <a:pt x="32" y="64"/>
                    </a:lnTo>
                    <a:lnTo>
                      <a:pt x="21" y="74"/>
                    </a:lnTo>
                    <a:lnTo>
                      <a:pt x="10" y="81"/>
                    </a:lnTo>
                    <a:lnTo>
                      <a:pt x="0" y="86"/>
                    </a:lnTo>
                    <a:lnTo>
                      <a:pt x="2" y="95"/>
                    </a:lnTo>
                    <a:lnTo>
                      <a:pt x="15" y="90"/>
                    </a:lnTo>
                    <a:lnTo>
                      <a:pt x="27" y="81"/>
                    </a:lnTo>
                    <a:lnTo>
                      <a:pt x="39" y="71"/>
                    </a:lnTo>
                    <a:lnTo>
                      <a:pt x="50" y="57"/>
                    </a:lnTo>
                    <a:lnTo>
                      <a:pt x="59" y="44"/>
                    </a:lnTo>
                    <a:lnTo>
                      <a:pt x="65" y="30"/>
                    </a:lnTo>
                    <a:lnTo>
                      <a:pt x="70" y="17"/>
                    </a:lnTo>
                    <a:lnTo>
                      <a:pt x="71" y="4"/>
                    </a:lnTo>
                    <a:lnTo>
                      <a:pt x="70" y="1"/>
                    </a:lnTo>
                    <a:lnTo>
                      <a:pt x="71" y="4"/>
                    </a:lnTo>
                    <a:lnTo>
                      <a:pt x="70" y="1"/>
                    </a:lnTo>
                    <a:lnTo>
                      <a:pt x="67" y="0"/>
                    </a:lnTo>
                    <a:lnTo>
                      <a:pt x="63" y="1"/>
                    </a:lnTo>
                    <a:lnTo>
                      <a:pt x="62" y="4"/>
                    </a:lnTo>
                    <a:lnTo>
                      <a:pt x="63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29" name="Freeform 737"/>
              <p:cNvSpPr>
                <a:spLocks/>
              </p:cNvSpPr>
              <p:nvPr/>
            </p:nvSpPr>
            <p:spPr bwMode="auto">
              <a:xfrm>
                <a:off x="1748" y="3662"/>
                <a:ext cx="99" cy="49"/>
              </a:xfrm>
              <a:custGeom>
                <a:avLst/>
                <a:gdLst>
                  <a:gd name="T0" fmla="*/ 14 w 197"/>
                  <a:gd name="T1" fmla="*/ 4 h 98"/>
                  <a:gd name="T2" fmla="*/ 12 w 197"/>
                  <a:gd name="T3" fmla="*/ 6 h 98"/>
                  <a:gd name="T4" fmla="*/ 9 w 197"/>
                  <a:gd name="T5" fmla="*/ 8 h 98"/>
                  <a:gd name="T6" fmla="*/ 7 w 197"/>
                  <a:gd name="T7" fmla="*/ 11 h 98"/>
                  <a:gd name="T8" fmla="*/ 5 w 197"/>
                  <a:gd name="T9" fmla="*/ 13 h 98"/>
                  <a:gd name="T10" fmla="*/ 3 w 197"/>
                  <a:gd name="T11" fmla="*/ 16 h 98"/>
                  <a:gd name="T12" fmla="*/ 2 w 197"/>
                  <a:gd name="T13" fmla="*/ 19 h 98"/>
                  <a:gd name="T14" fmla="*/ 1 w 197"/>
                  <a:gd name="T15" fmla="*/ 22 h 98"/>
                  <a:gd name="T16" fmla="*/ 0 w 197"/>
                  <a:gd name="T17" fmla="*/ 24 h 98"/>
                  <a:gd name="T18" fmla="*/ 2 w 197"/>
                  <a:gd name="T19" fmla="*/ 24 h 98"/>
                  <a:gd name="T20" fmla="*/ 4 w 197"/>
                  <a:gd name="T21" fmla="*/ 25 h 98"/>
                  <a:gd name="T22" fmla="*/ 7 w 197"/>
                  <a:gd name="T23" fmla="*/ 25 h 98"/>
                  <a:gd name="T24" fmla="*/ 10 w 197"/>
                  <a:gd name="T25" fmla="*/ 25 h 98"/>
                  <a:gd name="T26" fmla="*/ 13 w 197"/>
                  <a:gd name="T27" fmla="*/ 25 h 98"/>
                  <a:gd name="T28" fmla="*/ 17 w 197"/>
                  <a:gd name="T29" fmla="*/ 25 h 98"/>
                  <a:gd name="T30" fmla="*/ 21 w 197"/>
                  <a:gd name="T31" fmla="*/ 25 h 98"/>
                  <a:gd name="T32" fmla="*/ 24 w 197"/>
                  <a:gd name="T33" fmla="*/ 25 h 98"/>
                  <a:gd name="T34" fmla="*/ 28 w 197"/>
                  <a:gd name="T35" fmla="*/ 24 h 98"/>
                  <a:gd name="T36" fmla="*/ 31 w 197"/>
                  <a:gd name="T37" fmla="*/ 24 h 98"/>
                  <a:gd name="T38" fmla="*/ 35 w 197"/>
                  <a:gd name="T39" fmla="*/ 23 h 98"/>
                  <a:gd name="T40" fmla="*/ 38 w 197"/>
                  <a:gd name="T41" fmla="*/ 22 h 98"/>
                  <a:gd name="T42" fmla="*/ 42 w 197"/>
                  <a:gd name="T43" fmla="*/ 21 h 98"/>
                  <a:gd name="T44" fmla="*/ 45 w 197"/>
                  <a:gd name="T45" fmla="*/ 20 h 98"/>
                  <a:gd name="T46" fmla="*/ 47 w 197"/>
                  <a:gd name="T47" fmla="*/ 18 h 98"/>
                  <a:gd name="T48" fmla="*/ 50 w 197"/>
                  <a:gd name="T49" fmla="*/ 17 h 98"/>
                  <a:gd name="T50" fmla="*/ 47 w 197"/>
                  <a:gd name="T51" fmla="*/ 11 h 98"/>
                  <a:gd name="T52" fmla="*/ 45 w 197"/>
                  <a:gd name="T53" fmla="*/ 5 h 98"/>
                  <a:gd name="T54" fmla="*/ 43 w 197"/>
                  <a:gd name="T55" fmla="*/ 2 h 98"/>
                  <a:gd name="T56" fmla="*/ 43 w 197"/>
                  <a:gd name="T57" fmla="*/ 0 h 98"/>
                  <a:gd name="T58" fmla="*/ 41 w 197"/>
                  <a:gd name="T59" fmla="*/ 2 h 98"/>
                  <a:gd name="T60" fmla="*/ 37 w 197"/>
                  <a:gd name="T61" fmla="*/ 3 h 98"/>
                  <a:gd name="T62" fmla="*/ 33 w 197"/>
                  <a:gd name="T63" fmla="*/ 4 h 98"/>
                  <a:gd name="T64" fmla="*/ 29 w 197"/>
                  <a:gd name="T65" fmla="*/ 4 h 98"/>
                  <a:gd name="T66" fmla="*/ 25 w 197"/>
                  <a:gd name="T67" fmla="*/ 4 h 98"/>
                  <a:gd name="T68" fmla="*/ 20 w 197"/>
                  <a:gd name="T69" fmla="*/ 4 h 98"/>
                  <a:gd name="T70" fmla="*/ 17 w 197"/>
                  <a:gd name="T71" fmla="*/ 4 h 98"/>
                  <a:gd name="T72" fmla="*/ 14 w 197"/>
                  <a:gd name="T73" fmla="*/ 4 h 9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97" h="98">
                    <a:moveTo>
                      <a:pt x="55" y="14"/>
                    </a:moveTo>
                    <a:lnTo>
                      <a:pt x="45" y="21"/>
                    </a:lnTo>
                    <a:lnTo>
                      <a:pt x="36" y="30"/>
                    </a:lnTo>
                    <a:lnTo>
                      <a:pt x="26" y="41"/>
                    </a:lnTo>
                    <a:lnTo>
                      <a:pt x="18" y="52"/>
                    </a:lnTo>
                    <a:lnTo>
                      <a:pt x="11" y="64"/>
                    </a:lnTo>
                    <a:lnTo>
                      <a:pt x="6" y="75"/>
                    </a:lnTo>
                    <a:lnTo>
                      <a:pt x="2" y="85"/>
                    </a:lnTo>
                    <a:lnTo>
                      <a:pt x="0" y="94"/>
                    </a:lnTo>
                    <a:lnTo>
                      <a:pt x="7" y="95"/>
                    </a:lnTo>
                    <a:lnTo>
                      <a:pt x="16" y="97"/>
                    </a:lnTo>
                    <a:lnTo>
                      <a:pt x="28" y="97"/>
                    </a:lnTo>
                    <a:lnTo>
                      <a:pt x="39" y="98"/>
                    </a:lnTo>
                    <a:lnTo>
                      <a:pt x="52" y="98"/>
                    </a:lnTo>
                    <a:lnTo>
                      <a:pt x="66" y="98"/>
                    </a:lnTo>
                    <a:lnTo>
                      <a:pt x="81" y="98"/>
                    </a:lnTo>
                    <a:lnTo>
                      <a:pt x="95" y="97"/>
                    </a:lnTo>
                    <a:lnTo>
                      <a:pt x="109" y="95"/>
                    </a:lnTo>
                    <a:lnTo>
                      <a:pt x="124" y="94"/>
                    </a:lnTo>
                    <a:lnTo>
                      <a:pt x="139" y="90"/>
                    </a:lnTo>
                    <a:lnTo>
                      <a:pt x="152" y="87"/>
                    </a:lnTo>
                    <a:lnTo>
                      <a:pt x="166" y="82"/>
                    </a:lnTo>
                    <a:lnTo>
                      <a:pt x="177" y="77"/>
                    </a:lnTo>
                    <a:lnTo>
                      <a:pt x="188" y="72"/>
                    </a:lnTo>
                    <a:lnTo>
                      <a:pt x="197" y="65"/>
                    </a:lnTo>
                    <a:lnTo>
                      <a:pt x="188" y="41"/>
                    </a:lnTo>
                    <a:lnTo>
                      <a:pt x="178" y="20"/>
                    </a:lnTo>
                    <a:lnTo>
                      <a:pt x="171" y="6"/>
                    </a:lnTo>
                    <a:lnTo>
                      <a:pt x="169" y="0"/>
                    </a:lnTo>
                    <a:lnTo>
                      <a:pt x="161" y="6"/>
                    </a:lnTo>
                    <a:lnTo>
                      <a:pt x="148" y="11"/>
                    </a:lnTo>
                    <a:lnTo>
                      <a:pt x="132" y="14"/>
                    </a:lnTo>
                    <a:lnTo>
                      <a:pt x="115" y="15"/>
                    </a:lnTo>
                    <a:lnTo>
                      <a:pt x="97" y="16"/>
                    </a:lnTo>
                    <a:lnTo>
                      <a:pt x="79" y="16"/>
                    </a:lnTo>
                    <a:lnTo>
                      <a:pt x="66" y="15"/>
                    </a:lnTo>
                    <a:lnTo>
                      <a:pt x="55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0" name="Freeform 738"/>
              <p:cNvSpPr>
                <a:spLocks/>
              </p:cNvSpPr>
              <p:nvPr/>
            </p:nvSpPr>
            <p:spPr bwMode="auto">
              <a:xfrm>
                <a:off x="1746" y="3666"/>
                <a:ext cx="31" cy="45"/>
              </a:xfrm>
              <a:custGeom>
                <a:avLst/>
                <a:gdLst>
                  <a:gd name="T0" fmla="*/ 2 w 62"/>
                  <a:gd name="T1" fmla="*/ 20 h 88"/>
                  <a:gd name="T2" fmla="*/ 3 w 62"/>
                  <a:gd name="T3" fmla="*/ 22 h 88"/>
                  <a:gd name="T4" fmla="*/ 3 w 62"/>
                  <a:gd name="T5" fmla="*/ 20 h 88"/>
                  <a:gd name="T6" fmla="*/ 4 w 62"/>
                  <a:gd name="T7" fmla="*/ 17 h 88"/>
                  <a:gd name="T8" fmla="*/ 6 w 62"/>
                  <a:gd name="T9" fmla="*/ 15 h 88"/>
                  <a:gd name="T10" fmla="*/ 7 w 62"/>
                  <a:gd name="T11" fmla="*/ 12 h 88"/>
                  <a:gd name="T12" fmla="*/ 9 w 62"/>
                  <a:gd name="T13" fmla="*/ 9 h 88"/>
                  <a:gd name="T14" fmla="*/ 11 w 62"/>
                  <a:gd name="T15" fmla="*/ 6 h 88"/>
                  <a:gd name="T16" fmla="*/ 14 w 62"/>
                  <a:gd name="T17" fmla="*/ 4 h 88"/>
                  <a:gd name="T18" fmla="*/ 16 w 62"/>
                  <a:gd name="T19" fmla="*/ 3 h 88"/>
                  <a:gd name="T20" fmla="*/ 15 w 62"/>
                  <a:gd name="T21" fmla="*/ 0 h 88"/>
                  <a:gd name="T22" fmla="*/ 12 w 62"/>
                  <a:gd name="T23" fmla="*/ 2 h 88"/>
                  <a:gd name="T24" fmla="*/ 10 w 62"/>
                  <a:gd name="T25" fmla="*/ 5 h 88"/>
                  <a:gd name="T26" fmla="*/ 7 w 62"/>
                  <a:gd name="T27" fmla="*/ 7 h 88"/>
                  <a:gd name="T28" fmla="*/ 5 w 62"/>
                  <a:gd name="T29" fmla="*/ 10 h 88"/>
                  <a:gd name="T30" fmla="*/ 3 w 62"/>
                  <a:gd name="T31" fmla="*/ 13 h 88"/>
                  <a:gd name="T32" fmla="*/ 2 w 62"/>
                  <a:gd name="T33" fmla="*/ 17 h 88"/>
                  <a:gd name="T34" fmla="*/ 1 w 62"/>
                  <a:gd name="T35" fmla="*/ 19 h 88"/>
                  <a:gd name="T36" fmla="*/ 0 w 62"/>
                  <a:gd name="T37" fmla="*/ 22 h 88"/>
                  <a:gd name="T38" fmla="*/ 1 w 62"/>
                  <a:gd name="T39" fmla="*/ 23 h 88"/>
                  <a:gd name="T40" fmla="*/ 0 w 62"/>
                  <a:gd name="T41" fmla="*/ 22 h 88"/>
                  <a:gd name="T42" fmla="*/ 1 w 62"/>
                  <a:gd name="T43" fmla="*/ 23 h 88"/>
                  <a:gd name="T44" fmla="*/ 2 w 62"/>
                  <a:gd name="T45" fmla="*/ 23 h 88"/>
                  <a:gd name="T46" fmla="*/ 2 w 62"/>
                  <a:gd name="T47" fmla="*/ 23 h 88"/>
                  <a:gd name="T48" fmla="*/ 3 w 62"/>
                  <a:gd name="T49" fmla="*/ 22 h 88"/>
                  <a:gd name="T50" fmla="*/ 2 w 62"/>
                  <a:gd name="T51" fmla="*/ 20 h 8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62" h="88">
                    <a:moveTo>
                      <a:pt x="6" y="79"/>
                    </a:moveTo>
                    <a:lnTo>
                      <a:pt x="10" y="84"/>
                    </a:lnTo>
                    <a:lnTo>
                      <a:pt x="12" y="77"/>
                    </a:lnTo>
                    <a:lnTo>
                      <a:pt x="15" y="66"/>
                    </a:lnTo>
                    <a:lnTo>
                      <a:pt x="21" y="56"/>
                    </a:lnTo>
                    <a:lnTo>
                      <a:pt x="28" y="44"/>
                    </a:lnTo>
                    <a:lnTo>
                      <a:pt x="35" y="34"/>
                    </a:lnTo>
                    <a:lnTo>
                      <a:pt x="44" y="24"/>
                    </a:lnTo>
                    <a:lnTo>
                      <a:pt x="53" y="14"/>
                    </a:lnTo>
                    <a:lnTo>
                      <a:pt x="62" y="9"/>
                    </a:lnTo>
                    <a:lnTo>
                      <a:pt x="58" y="0"/>
                    </a:lnTo>
                    <a:lnTo>
                      <a:pt x="46" y="8"/>
                    </a:lnTo>
                    <a:lnTo>
                      <a:pt x="37" y="17"/>
                    </a:lnTo>
                    <a:lnTo>
                      <a:pt x="28" y="27"/>
                    </a:lnTo>
                    <a:lnTo>
                      <a:pt x="19" y="40"/>
                    </a:lnTo>
                    <a:lnTo>
                      <a:pt x="12" y="51"/>
                    </a:lnTo>
                    <a:lnTo>
                      <a:pt x="6" y="64"/>
                    </a:lnTo>
                    <a:lnTo>
                      <a:pt x="3" y="74"/>
                    </a:lnTo>
                    <a:lnTo>
                      <a:pt x="0" y="84"/>
                    </a:lnTo>
                    <a:lnTo>
                      <a:pt x="4" y="88"/>
                    </a:lnTo>
                    <a:lnTo>
                      <a:pt x="0" y="84"/>
                    </a:lnTo>
                    <a:lnTo>
                      <a:pt x="1" y="87"/>
                    </a:lnTo>
                    <a:lnTo>
                      <a:pt x="5" y="88"/>
                    </a:lnTo>
                    <a:lnTo>
                      <a:pt x="8" y="87"/>
                    </a:lnTo>
                    <a:lnTo>
                      <a:pt x="10" y="84"/>
                    </a:lnTo>
                    <a:lnTo>
                      <a:pt x="6" y="7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1" name="Freeform 739"/>
              <p:cNvSpPr>
                <a:spLocks/>
              </p:cNvSpPr>
              <p:nvPr/>
            </p:nvSpPr>
            <p:spPr bwMode="auto">
              <a:xfrm>
                <a:off x="1748" y="3692"/>
                <a:ext cx="101" cy="21"/>
              </a:xfrm>
              <a:custGeom>
                <a:avLst/>
                <a:gdLst>
                  <a:gd name="T0" fmla="*/ 49 w 202"/>
                  <a:gd name="T1" fmla="*/ 1 h 44"/>
                  <a:gd name="T2" fmla="*/ 49 w 202"/>
                  <a:gd name="T3" fmla="*/ 0 h 44"/>
                  <a:gd name="T4" fmla="*/ 47 w 202"/>
                  <a:gd name="T5" fmla="*/ 1 h 44"/>
                  <a:gd name="T6" fmla="*/ 44 w 202"/>
                  <a:gd name="T7" fmla="*/ 3 h 44"/>
                  <a:gd name="T8" fmla="*/ 42 w 202"/>
                  <a:gd name="T9" fmla="*/ 4 h 44"/>
                  <a:gd name="T10" fmla="*/ 38 w 202"/>
                  <a:gd name="T11" fmla="*/ 5 h 44"/>
                  <a:gd name="T12" fmla="*/ 35 w 202"/>
                  <a:gd name="T13" fmla="*/ 6 h 44"/>
                  <a:gd name="T14" fmla="*/ 32 w 202"/>
                  <a:gd name="T15" fmla="*/ 7 h 44"/>
                  <a:gd name="T16" fmla="*/ 28 w 202"/>
                  <a:gd name="T17" fmla="*/ 7 h 44"/>
                  <a:gd name="T18" fmla="*/ 24 w 202"/>
                  <a:gd name="T19" fmla="*/ 7 h 44"/>
                  <a:gd name="T20" fmla="*/ 21 w 202"/>
                  <a:gd name="T21" fmla="*/ 7 h 44"/>
                  <a:gd name="T22" fmla="*/ 17 w 202"/>
                  <a:gd name="T23" fmla="*/ 7 h 44"/>
                  <a:gd name="T24" fmla="*/ 14 w 202"/>
                  <a:gd name="T25" fmla="*/ 7 h 44"/>
                  <a:gd name="T26" fmla="*/ 10 w 202"/>
                  <a:gd name="T27" fmla="*/ 7 h 44"/>
                  <a:gd name="T28" fmla="*/ 8 w 202"/>
                  <a:gd name="T29" fmla="*/ 7 h 44"/>
                  <a:gd name="T30" fmla="*/ 5 w 202"/>
                  <a:gd name="T31" fmla="*/ 7 h 44"/>
                  <a:gd name="T32" fmla="*/ 3 w 202"/>
                  <a:gd name="T33" fmla="*/ 7 h 44"/>
                  <a:gd name="T34" fmla="*/ 1 w 202"/>
                  <a:gd name="T35" fmla="*/ 7 h 44"/>
                  <a:gd name="T36" fmla="*/ 0 w 202"/>
                  <a:gd name="T37" fmla="*/ 9 h 44"/>
                  <a:gd name="T38" fmla="*/ 2 w 202"/>
                  <a:gd name="T39" fmla="*/ 9 h 44"/>
                  <a:gd name="T40" fmla="*/ 5 w 202"/>
                  <a:gd name="T41" fmla="*/ 10 h 44"/>
                  <a:gd name="T42" fmla="*/ 8 w 202"/>
                  <a:gd name="T43" fmla="*/ 10 h 44"/>
                  <a:gd name="T44" fmla="*/ 10 w 202"/>
                  <a:gd name="T45" fmla="*/ 10 h 44"/>
                  <a:gd name="T46" fmla="*/ 14 w 202"/>
                  <a:gd name="T47" fmla="*/ 10 h 44"/>
                  <a:gd name="T48" fmla="*/ 17 w 202"/>
                  <a:gd name="T49" fmla="*/ 10 h 44"/>
                  <a:gd name="T50" fmla="*/ 21 w 202"/>
                  <a:gd name="T51" fmla="*/ 10 h 44"/>
                  <a:gd name="T52" fmla="*/ 24 w 202"/>
                  <a:gd name="T53" fmla="*/ 10 h 44"/>
                  <a:gd name="T54" fmla="*/ 28 w 202"/>
                  <a:gd name="T55" fmla="*/ 9 h 44"/>
                  <a:gd name="T56" fmla="*/ 32 w 202"/>
                  <a:gd name="T57" fmla="*/ 9 h 44"/>
                  <a:gd name="T58" fmla="*/ 36 w 202"/>
                  <a:gd name="T59" fmla="*/ 8 h 44"/>
                  <a:gd name="T60" fmla="*/ 39 w 202"/>
                  <a:gd name="T61" fmla="*/ 7 h 44"/>
                  <a:gd name="T62" fmla="*/ 42 w 202"/>
                  <a:gd name="T63" fmla="*/ 6 h 44"/>
                  <a:gd name="T64" fmla="*/ 46 w 202"/>
                  <a:gd name="T65" fmla="*/ 5 h 44"/>
                  <a:gd name="T66" fmla="*/ 48 w 202"/>
                  <a:gd name="T67" fmla="*/ 4 h 44"/>
                  <a:gd name="T68" fmla="*/ 51 w 202"/>
                  <a:gd name="T69" fmla="*/ 2 h 44"/>
                  <a:gd name="T70" fmla="*/ 51 w 202"/>
                  <a:gd name="T71" fmla="*/ 1 h 44"/>
                  <a:gd name="T72" fmla="*/ 51 w 202"/>
                  <a:gd name="T73" fmla="*/ 2 h 44"/>
                  <a:gd name="T74" fmla="*/ 51 w 202"/>
                  <a:gd name="T75" fmla="*/ 1 h 44"/>
                  <a:gd name="T76" fmla="*/ 51 w 202"/>
                  <a:gd name="T77" fmla="*/ 0 h 44"/>
                  <a:gd name="T78" fmla="*/ 50 w 202"/>
                  <a:gd name="T79" fmla="*/ 0 h 44"/>
                  <a:gd name="T80" fmla="*/ 49 w 202"/>
                  <a:gd name="T81" fmla="*/ 0 h 44"/>
                  <a:gd name="T82" fmla="*/ 49 w 202"/>
                  <a:gd name="T83" fmla="*/ 1 h 4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02" h="44">
                    <a:moveTo>
                      <a:pt x="193" y="6"/>
                    </a:moveTo>
                    <a:lnTo>
                      <a:pt x="194" y="1"/>
                    </a:lnTo>
                    <a:lnTo>
                      <a:pt x="186" y="7"/>
                    </a:lnTo>
                    <a:lnTo>
                      <a:pt x="176" y="13"/>
                    </a:lnTo>
                    <a:lnTo>
                      <a:pt x="166" y="17"/>
                    </a:lnTo>
                    <a:lnTo>
                      <a:pt x="152" y="22"/>
                    </a:lnTo>
                    <a:lnTo>
                      <a:pt x="139" y="25"/>
                    </a:lnTo>
                    <a:lnTo>
                      <a:pt x="125" y="29"/>
                    </a:lnTo>
                    <a:lnTo>
                      <a:pt x="110" y="30"/>
                    </a:lnTo>
                    <a:lnTo>
                      <a:pt x="96" y="32"/>
                    </a:lnTo>
                    <a:lnTo>
                      <a:pt x="82" y="32"/>
                    </a:lnTo>
                    <a:lnTo>
                      <a:pt x="67" y="32"/>
                    </a:lnTo>
                    <a:lnTo>
                      <a:pt x="53" y="32"/>
                    </a:lnTo>
                    <a:lnTo>
                      <a:pt x="40" y="32"/>
                    </a:lnTo>
                    <a:lnTo>
                      <a:pt x="29" y="31"/>
                    </a:lnTo>
                    <a:lnTo>
                      <a:pt x="17" y="32"/>
                    </a:lnTo>
                    <a:lnTo>
                      <a:pt x="9" y="30"/>
                    </a:lnTo>
                    <a:lnTo>
                      <a:pt x="2" y="29"/>
                    </a:lnTo>
                    <a:lnTo>
                      <a:pt x="0" y="38"/>
                    </a:lnTo>
                    <a:lnTo>
                      <a:pt x="7" y="39"/>
                    </a:lnTo>
                    <a:lnTo>
                      <a:pt x="17" y="42"/>
                    </a:lnTo>
                    <a:lnTo>
                      <a:pt x="29" y="43"/>
                    </a:lnTo>
                    <a:lnTo>
                      <a:pt x="40" y="44"/>
                    </a:lnTo>
                    <a:lnTo>
                      <a:pt x="53" y="44"/>
                    </a:lnTo>
                    <a:lnTo>
                      <a:pt x="67" y="44"/>
                    </a:lnTo>
                    <a:lnTo>
                      <a:pt x="82" y="44"/>
                    </a:lnTo>
                    <a:lnTo>
                      <a:pt x="96" y="42"/>
                    </a:lnTo>
                    <a:lnTo>
                      <a:pt x="110" y="39"/>
                    </a:lnTo>
                    <a:lnTo>
                      <a:pt x="125" y="38"/>
                    </a:lnTo>
                    <a:lnTo>
                      <a:pt x="141" y="35"/>
                    </a:lnTo>
                    <a:lnTo>
                      <a:pt x="154" y="31"/>
                    </a:lnTo>
                    <a:lnTo>
                      <a:pt x="168" y="27"/>
                    </a:lnTo>
                    <a:lnTo>
                      <a:pt x="181" y="22"/>
                    </a:lnTo>
                    <a:lnTo>
                      <a:pt x="191" y="16"/>
                    </a:lnTo>
                    <a:lnTo>
                      <a:pt x="201" y="8"/>
                    </a:lnTo>
                    <a:lnTo>
                      <a:pt x="202" y="4"/>
                    </a:lnTo>
                    <a:lnTo>
                      <a:pt x="201" y="8"/>
                    </a:lnTo>
                    <a:lnTo>
                      <a:pt x="202" y="5"/>
                    </a:lnTo>
                    <a:lnTo>
                      <a:pt x="201" y="1"/>
                    </a:lnTo>
                    <a:lnTo>
                      <a:pt x="198" y="0"/>
                    </a:lnTo>
                    <a:lnTo>
                      <a:pt x="194" y="1"/>
                    </a:lnTo>
                    <a:lnTo>
                      <a:pt x="193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2" name="Freeform 740"/>
              <p:cNvSpPr>
                <a:spLocks/>
              </p:cNvSpPr>
              <p:nvPr/>
            </p:nvSpPr>
            <p:spPr bwMode="auto">
              <a:xfrm>
                <a:off x="1831" y="3659"/>
                <a:ext cx="18" cy="35"/>
              </a:xfrm>
              <a:custGeom>
                <a:avLst/>
                <a:gdLst>
                  <a:gd name="T0" fmla="*/ 2 w 36"/>
                  <a:gd name="T1" fmla="*/ 2 h 70"/>
                  <a:gd name="T2" fmla="*/ 0 w 36"/>
                  <a:gd name="T3" fmla="*/ 2 h 70"/>
                  <a:gd name="T4" fmla="*/ 1 w 36"/>
                  <a:gd name="T5" fmla="*/ 3 h 70"/>
                  <a:gd name="T6" fmla="*/ 3 w 36"/>
                  <a:gd name="T7" fmla="*/ 7 h 70"/>
                  <a:gd name="T8" fmla="*/ 5 w 36"/>
                  <a:gd name="T9" fmla="*/ 12 h 70"/>
                  <a:gd name="T10" fmla="*/ 7 w 36"/>
                  <a:gd name="T11" fmla="*/ 18 h 70"/>
                  <a:gd name="T12" fmla="*/ 9 w 36"/>
                  <a:gd name="T13" fmla="*/ 17 h 70"/>
                  <a:gd name="T14" fmla="*/ 7 w 36"/>
                  <a:gd name="T15" fmla="*/ 11 h 70"/>
                  <a:gd name="T16" fmla="*/ 5 w 36"/>
                  <a:gd name="T17" fmla="*/ 6 h 70"/>
                  <a:gd name="T18" fmla="*/ 3 w 36"/>
                  <a:gd name="T19" fmla="*/ 2 h 70"/>
                  <a:gd name="T20" fmla="*/ 3 w 36"/>
                  <a:gd name="T21" fmla="*/ 1 h 70"/>
                  <a:gd name="T22" fmla="*/ 1 w 36"/>
                  <a:gd name="T23" fmla="*/ 1 h 70"/>
                  <a:gd name="T24" fmla="*/ 3 w 36"/>
                  <a:gd name="T25" fmla="*/ 1 h 70"/>
                  <a:gd name="T26" fmla="*/ 2 w 36"/>
                  <a:gd name="T27" fmla="*/ 0 h 70"/>
                  <a:gd name="T28" fmla="*/ 1 w 36"/>
                  <a:gd name="T29" fmla="*/ 0 h 70"/>
                  <a:gd name="T30" fmla="*/ 0 w 36"/>
                  <a:gd name="T31" fmla="*/ 1 h 70"/>
                  <a:gd name="T32" fmla="*/ 0 w 36"/>
                  <a:gd name="T33" fmla="*/ 2 h 70"/>
                  <a:gd name="T34" fmla="*/ 2 w 36"/>
                  <a:gd name="T35" fmla="*/ 2 h 7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6" h="70">
                    <a:moveTo>
                      <a:pt x="8" y="7"/>
                    </a:moveTo>
                    <a:lnTo>
                      <a:pt x="0" y="7"/>
                    </a:lnTo>
                    <a:lnTo>
                      <a:pt x="2" y="12"/>
                    </a:lnTo>
                    <a:lnTo>
                      <a:pt x="9" y="26"/>
                    </a:lnTo>
                    <a:lnTo>
                      <a:pt x="18" y="46"/>
                    </a:lnTo>
                    <a:lnTo>
                      <a:pt x="27" y="70"/>
                    </a:lnTo>
                    <a:lnTo>
                      <a:pt x="36" y="68"/>
                    </a:lnTo>
                    <a:lnTo>
                      <a:pt x="27" y="43"/>
                    </a:lnTo>
                    <a:lnTo>
                      <a:pt x="18" y="22"/>
                    </a:lnTo>
                    <a:lnTo>
                      <a:pt x="11" y="8"/>
                    </a:lnTo>
                    <a:lnTo>
                      <a:pt x="9" y="2"/>
                    </a:lnTo>
                    <a:lnTo>
                      <a:pt x="1" y="2"/>
                    </a:lnTo>
                    <a:lnTo>
                      <a:pt x="9" y="2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8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3" name="Freeform 741"/>
              <p:cNvSpPr>
                <a:spLocks/>
              </p:cNvSpPr>
              <p:nvPr/>
            </p:nvSpPr>
            <p:spPr bwMode="auto">
              <a:xfrm>
                <a:off x="1774" y="3661"/>
                <a:ext cx="61" cy="12"/>
              </a:xfrm>
              <a:custGeom>
                <a:avLst/>
                <a:gdLst>
                  <a:gd name="T0" fmla="*/ 2 w 122"/>
                  <a:gd name="T1" fmla="*/ 6 h 24"/>
                  <a:gd name="T2" fmla="*/ 1 w 122"/>
                  <a:gd name="T3" fmla="*/ 6 h 24"/>
                  <a:gd name="T4" fmla="*/ 4 w 122"/>
                  <a:gd name="T5" fmla="*/ 6 h 24"/>
                  <a:gd name="T6" fmla="*/ 7 w 122"/>
                  <a:gd name="T7" fmla="*/ 6 h 24"/>
                  <a:gd name="T8" fmla="*/ 12 w 122"/>
                  <a:gd name="T9" fmla="*/ 6 h 24"/>
                  <a:gd name="T10" fmla="*/ 16 w 122"/>
                  <a:gd name="T11" fmla="*/ 6 h 24"/>
                  <a:gd name="T12" fmla="*/ 21 w 122"/>
                  <a:gd name="T13" fmla="*/ 6 h 24"/>
                  <a:gd name="T14" fmla="*/ 25 w 122"/>
                  <a:gd name="T15" fmla="*/ 5 h 24"/>
                  <a:gd name="T16" fmla="*/ 28 w 122"/>
                  <a:gd name="T17" fmla="*/ 4 h 24"/>
                  <a:gd name="T18" fmla="*/ 31 w 122"/>
                  <a:gd name="T19" fmla="*/ 2 h 24"/>
                  <a:gd name="T20" fmla="*/ 29 w 122"/>
                  <a:gd name="T21" fmla="*/ 0 h 24"/>
                  <a:gd name="T22" fmla="*/ 27 w 122"/>
                  <a:gd name="T23" fmla="*/ 1 h 24"/>
                  <a:gd name="T24" fmla="*/ 24 w 122"/>
                  <a:gd name="T25" fmla="*/ 2 h 24"/>
                  <a:gd name="T26" fmla="*/ 21 w 122"/>
                  <a:gd name="T27" fmla="*/ 3 h 24"/>
                  <a:gd name="T28" fmla="*/ 16 w 122"/>
                  <a:gd name="T29" fmla="*/ 4 h 24"/>
                  <a:gd name="T30" fmla="*/ 12 w 122"/>
                  <a:gd name="T31" fmla="*/ 4 h 24"/>
                  <a:gd name="T32" fmla="*/ 7 w 122"/>
                  <a:gd name="T33" fmla="*/ 4 h 24"/>
                  <a:gd name="T34" fmla="*/ 4 w 122"/>
                  <a:gd name="T35" fmla="*/ 4 h 24"/>
                  <a:gd name="T36" fmla="*/ 2 w 122"/>
                  <a:gd name="T37" fmla="*/ 3 h 24"/>
                  <a:gd name="T38" fmla="*/ 1 w 122"/>
                  <a:gd name="T39" fmla="*/ 3 h 24"/>
                  <a:gd name="T40" fmla="*/ 2 w 122"/>
                  <a:gd name="T41" fmla="*/ 3 h 24"/>
                  <a:gd name="T42" fmla="*/ 1 w 122"/>
                  <a:gd name="T43" fmla="*/ 4 h 24"/>
                  <a:gd name="T44" fmla="*/ 0 w 122"/>
                  <a:gd name="T45" fmla="*/ 4 h 24"/>
                  <a:gd name="T46" fmla="*/ 1 w 122"/>
                  <a:gd name="T47" fmla="*/ 5 h 24"/>
                  <a:gd name="T48" fmla="*/ 1 w 122"/>
                  <a:gd name="T49" fmla="*/ 6 h 24"/>
                  <a:gd name="T50" fmla="*/ 2 w 122"/>
                  <a:gd name="T51" fmla="*/ 6 h 2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22" h="24">
                    <a:moveTo>
                      <a:pt x="6" y="21"/>
                    </a:moveTo>
                    <a:lnTo>
                      <a:pt x="3" y="21"/>
                    </a:lnTo>
                    <a:lnTo>
                      <a:pt x="15" y="22"/>
                    </a:lnTo>
                    <a:lnTo>
                      <a:pt x="28" y="24"/>
                    </a:lnTo>
                    <a:lnTo>
                      <a:pt x="46" y="24"/>
                    </a:lnTo>
                    <a:lnTo>
                      <a:pt x="64" y="22"/>
                    </a:lnTo>
                    <a:lnTo>
                      <a:pt x="81" y="21"/>
                    </a:lnTo>
                    <a:lnTo>
                      <a:pt x="99" y="17"/>
                    </a:lnTo>
                    <a:lnTo>
                      <a:pt x="112" y="13"/>
                    </a:lnTo>
                    <a:lnTo>
                      <a:pt x="122" y="5"/>
                    </a:lnTo>
                    <a:lnTo>
                      <a:pt x="115" y="0"/>
                    </a:lnTo>
                    <a:lnTo>
                      <a:pt x="108" y="3"/>
                    </a:lnTo>
                    <a:lnTo>
                      <a:pt x="96" y="8"/>
                    </a:lnTo>
                    <a:lnTo>
                      <a:pt x="81" y="12"/>
                    </a:lnTo>
                    <a:lnTo>
                      <a:pt x="64" y="13"/>
                    </a:lnTo>
                    <a:lnTo>
                      <a:pt x="46" y="13"/>
                    </a:lnTo>
                    <a:lnTo>
                      <a:pt x="28" y="13"/>
                    </a:lnTo>
                    <a:lnTo>
                      <a:pt x="15" y="13"/>
                    </a:lnTo>
                    <a:lnTo>
                      <a:pt x="5" y="12"/>
                    </a:lnTo>
                    <a:lnTo>
                      <a:pt x="2" y="12"/>
                    </a:lnTo>
                    <a:lnTo>
                      <a:pt x="5" y="12"/>
                    </a:lnTo>
                    <a:lnTo>
                      <a:pt x="2" y="13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3" y="21"/>
                    </a:lnTo>
                    <a:lnTo>
                      <a:pt x="6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4" name="Freeform 742"/>
              <p:cNvSpPr>
                <a:spLocks/>
              </p:cNvSpPr>
              <p:nvPr/>
            </p:nvSpPr>
            <p:spPr bwMode="auto">
              <a:xfrm>
                <a:off x="1942" y="3600"/>
                <a:ext cx="63" cy="94"/>
              </a:xfrm>
              <a:custGeom>
                <a:avLst/>
                <a:gdLst>
                  <a:gd name="T0" fmla="*/ 17 w 126"/>
                  <a:gd name="T1" fmla="*/ 0 h 188"/>
                  <a:gd name="T2" fmla="*/ 18 w 126"/>
                  <a:gd name="T3" fmla="*/ 1 h 188"/>
                  <a:gd name="T4" fmla="*/ 19 w 126"/>
                  <a:gd name="T5" fmla="*/ 2 h 188"/>
                  <a:gd name="T6" fmla="*/ 20 w 126"/>
                  <a:gd name="T7" fmla="*/ 3 h 188"/>
                  <a:gd name="T8" fmla="*/ 23 w 126"/>
                  <a:gd name="T9" fmla="*/ 4 h 188"/>
                  <a:gd name="T10" fmla="*/ 25 w 126"/>
                  <a:gd name="T11" fmla="*/ 6 h 188"/>
                  <a:gd name="T12" fmla="*/ 28 w 126"/>
                  <a:gd name="T13" fmla="*/ 7 h 188"/>
                  <a:gd name="T14" fmla="*/ 30 w 126"/>
                  <a:gd name="T15" fmla="*/ 9 h 188"/>
                  <a:gd name="T16" fmla="*/ 32 w 126"/>
                  <a:gd name="T17" fmla="*/ 10 h 188"/>
                  <a:gd name="T18" fmla="*/ 32 w 126"/>
                  <a:gd name="T19" fmla="*/ 14 h 188"/>
                  <a:gd name="T20" fmla="*/ 30 w 126"/>
                  <a:gd name="T21" fmla="*/ 19 h 188"/>
                  <a:gd name="T22" fmla="*/ 27 w 126"/>
                  <a:gd name="T23" fmla="*/ 25 h 188"/>
                  <a:gd name="T24" fmla="*/ 24 w 126"/>
                  <a:gd name="T25" fmla="*/ 31 h 188"/>
                  <a:gd name="T26" fmla="*/ 20 w 126"/>
                  <a:gd name="T27" fmla="*/ 37 h 188"/>
                  <a:gd name="T28" fmla="*/ 16 w 126"/>
                  <a:gd name="T29" fmla="*/ 42 h 188"/>
                  <a:gd name="T30" fmla="*/ 13 w 126"/>
                  <a:gd name="T31" fmla="*/ 45 h 188"/>
                  <a:gd name="T32" fmla="*/ 10 w 126"/>
                  <a:gd name="T33" fmla="*/ 47 h 188"/>
                  <a:gd name="T34" fmla="*/ 7 w 126"/>
                  <a:gd name="T35" fmla="*/ 45 h 188"/>
                  <a:gd name="T36" fmla="*/ 5 w 126"/>
                  <a:gd name="T37" fmla="*/ 42 h 188"/>
                  <a:gd name="T38" fmla="*/ 3 w 126"/>
                  <a:gd name="T39" fmla="*/ 39 h 188"/>
                  <a:gd name="T40" fmla="*/ 2 w 126"/>
                  <a:gd name="T41" fmla="*/ 36 h 188"/>
                  <a:gd name="T42" fmla="*/ 1 w 126"/>
                  <a:gd name="T43" fmla="*/ 32 h 188"/>
                  <a:gd name="T44" fmla="*/ 0 w 126"/>
                  <a:gd name="T45" fmla="*/ 28 h 188"/>
                  <a:gd name="T46" fmla="*/ 0 w 126"/>
                  <a:gd name="T47" fmla="*/ 25 h 188"/>
                  <a:gd name="T48" fmla="*/ 1 w 126"/>
                  <a:gd name="T49" fmla="*/ 22 h 188"/>
                  <a:gd name="T50" fmla="*/ 3 w 126"/>
                  <a:gd name="T51" fmla="*/ 21 h 188"/>
                  <a:gd name="T52" fmla="*/ 6 w 126"/>
                  <a:gd name="T53" fmla="*/ 19 h 188"/>
                  <a:gd name="T54" fmla="*/ 9 w 126"/>
                  <a:gd name="T55" fmla="*/ 16 h 188"/>
                  <a:gd name="T56" fmla="*/ 12 w 126"/>
                  <a:gd name="T57" fmla="*/ 13 h 188"/>
                  <a:gd name="T58" fmla="*/ 14 w 126"/>
                  <a:gd name="T59" fmla="*/ 10 h 188"/>
                  <a:gd name="T60" fmla="*/ 16 w 126"/>
                  <a:gd name="T61" fmla="*/ 6 h 188"/>
                  <a:gd name="T62" fmla="*/ 17 w 126"/>
                  <a:gd name="T63" fmla="*/ 3 h 188"/>
                  <a:gd name="T64" fmla="*/ 17 w 126"/>
                  <a:gd name="T65" fmla="*/ 0 h 18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26" h="188">
                    <a:moveTo>
                      <a:pt x="67" y="0"/>
                    </a:moveTo>
                    <a:lnTo>
                      <a:pt x="69" y="1"/>
                    </a:lnTo>
                    <a:lnTo>
                      <a:pt x="74" y="5"/>
                    </a:lnTo>
                    <a:lnTo>
                      <a:pt x="80" y="9"/>
                    </a:lnTo>
                    <a:lnTo>
                      <a:pt x="90" y="14"/>
                    </a:lnTo>
                    <a:lnTo>
                      <a:pt x="100" y="21"/>
                    </a:lnTo>
                    <a:lnTo>
                      <a:pt x="109" y="28"/>
                    </a:lnTo>
                    <a:lnTo>
                      <a:pt x="118" y="34"/>
                    </a:lnTo>
                    <a:lnTo>
                      <a:pt x="126" y="39"/>
                    </a:lnTo>
                    <a:lnTo>
                      <a:pt x="125" y="55"/>
                    </a:lnTo>
                    <a:lnTo>
                      <a:pt x="118" y="76"/>
                    </a:lnTo>
                    <a:lnTo>
                      <a:pt x="108" y="99"/>
                    </a:lnTo>
                    <a:lnTo>
                      <a:pt x="94" y="122"/>
                    </a:lnTo>
                    <a:lnTo>
                      <a:pt x="79" y="145"/>
                    </a:lnTo>
                    <a:lnTo>
                      <a:pt x="64" y="165"/>
                    </a:lnTo>
                    <a:lnTo>
                      <a:pt x="49" y="180"/>
                    </a:lnTo>
                    <a:lnTo>
                      <a:pt x="37" y="188"/>
                    </a:lnTo>
                    <a:lnTo>
                      <a:pt x="26" y="180"/>
                    </a:lnTo>
                    <a:lnTo>
                      <a:pt x="17" y="168"/>
                    </a:lnTo>
                    <a:lnTo>
                      <a:pt x="10" y="156"/>
                    </a:lnTo>
                    <a:lnTo>
                      <a:pt x="6" y="142"/>
                    </a:lnTo>
                    <a:lnTo>
                      <a:pt x="2" y="127"/>
                    </a:lnTo>
                    <a:lnTo>
                      <a:pt x="0" y="112"/>
                    </a:lnTo>
                    <a:lnTo>
                      <a:pt x="0" y="99"/>
                    </a:lnTo>
                    <a:lnTo>
                      <a:pt x="1" y="86"/>
                    </a:lnTo>
                    <a:lnTo>
                      <a:pt x="12" y="82"/>
                    </a:lnTo>
                    <a:lnTo>
                      <a:pt x="24" y="74"/>
                    </a:lnTo>
                    <a:lnTo>
                      <a:pt x="36" y="63"/>
                    </a:lnTo>
                    <a:lnTo>
                      <a:pt x="46" y="51"/>
                    </a:lnTo>
                    <a:lnTo>
                      <a:pt x="54" y="38"/>
                    </a:lnTo>
                    <a:lnTo>
                      <a:pt x="61" y="24"/>
                    </a:lnTo>
                    <a:lnTo>
                      <a:pt x="65" y="12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5" name="Freeform 743"/>
              <p:cNvSpPr>
                <a:spLocks/>
              </p:cNvSpPr>
              <p:nvPr/>
            </p:nvSpPr>
            <p:spPr bwMode="auto">
              <a:xfrm>
                <a:off x="1974" y="3598"/>
                <a:ext cx="34" cy="23"/>
              </a:xfrm>
              <a:custGeom>
                <a:avLst/>
                <a:gdLst>
                  <a:gd name="T0" fmla="*/ 17 w 67"/>
                  <a:gd name="T1" fmla="*/ 10 h 47"/>
                  <a:gd name="T2" fmla="*/ 17 w 67"/>
                  <a:gd name="T3" fmla="*/ 10 h 47"/>
                  <a:gd name="T4" fmla="*/ 15 w 67"/>
                  <a:gd name="T5" fmla="*/ 8 h 47"/>
                  <a:gd name="T6" fmla="*/ 12 w 67"/>
                  <a:gd name="T7" fmla="*/ 6 h 47"/>
                  <a:gd name="T8" fmla="*/ 10 w 67"/>
                  <a:gd name="T9" fmla="*/ 5 h 47"/>
                  <a:gd name="T10" fmla="*/ 7 w 67"/>
                  <a:gd name="T11" fmla="*/ 3 h 47"/>
                  <a:gd name="T12" fmla="*/ 5 w 67"/>
                  <a:gd name="T13" fmla="*/ 2 h 47"/>
                  <a:gd name="T14" fmla="*/ 3 w 67"/>
                  <a:gd name="T15" fmla="*/ 1 h 47"/>
                  <a:gd name="T16" fmla="*/ 2 w 67"/>
                  <a:gd name="T17" fmla="*/ 0 h 47"/>
                  <a:gd name="T18" fmla="*/ 2 w 67"/>
                  <a:gd name="T19" fmla="*/ 0 h 47"/>
                  <a:gd name="T20" fmla="*/ 0 w 67"/>
                  <a:gd name="T21" fmla="*/ 2 h 47"/>
                  <a:gd name="T22" fmla="*/ 1 w 67"/>
                  <a:gd name="T23" fmla="*/ 2 h 47"/>
                  <a:gd name="T24" fmla="*/ 2 w 67"/>
                  <a:gd name="T25" fmla="*/ 3 h 47"/>
                  <a:gd name="T26" fmla="*/ 4 w 67"/>
                  <a:gd name="T27" fmla="*/ 4 h 47"/>
                  <a:gd name="T28" fmla="*/ 6 w 67"/>
                  <a:gd name="T29" fmla="*/ 5 h 47"/>
                  <a:gd name="T30" fmla="*/ 9 w 67"/>
                  <a:gd name="T31" fmla="*/ 7 h 47"/>
                  <a:gd name="T32" fmla="*/ 11 w 67"/>
                  <a:gd name="T33" fmla="*/ 9 h 47"/>
                  <a:gd name="T34" fmla="*/ 13 w 67"/>
                  <a:gd name="T35" fmla="*/ 10 h 47"/>
                  <a:gd name="T36" fmla="*/ 15 w 67"/>
                  <a:gd name="T37" fmla="*/ 11 h 47"/>
                  <a:gd name="T38" fmla="*/ 15 w 67"/>
                  <a:gd name="T39" fmla="*/ 10 h 47"/>
                  <a:gd name="T40" fmla="*/ 15 w 67"/>
                  <a:gd name="T41" fmla="*/ 11 h 47"/>
                  <a:gd name="T42" fmla="*/ 16 w 67"/>
                  <a:gd name="T43" fmla="*/ 11 h 47"/>
                  <a:gd name="T44" fmla="*/ 17 w 67"/>
                  <a:gd name="T45" fmla="*/ 11 h 47"/>
                  <a:gd name="T46" fmla="*/ 17 w 67"/>
                  <a:gd name="T47" fmla="*/ 10 h 47"/>
                  <a:gd name="T48" fmla="*/ 17 w 67"/>
                  <a:gd name="T49" fmla="*/ 10 h 47"/>
                  <a:gd name="T50" fmla="*/ 17 w 67"/>
                  <a:gd name="T51" fmla="*/ 10 h 4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67" h="47">
                    <a:moveTo>
                      <a:pt x="67" y="43"/>
                    </a:moveTo>
                    <a:lnTo>
                      <a:pt x="65" y="40"/>
                    </a:lnTo>
                    <a:lnTo>
                      <a:pt x="57" y="33"/>
                    </a:lnTo>
                    <a:lnTo>
                      <a:pt x="48" y="27"/>
                    </a:lnTo>
                    <a:lnTo>
                      <a:pt x="38" y="20"/>
                    </a:lnTo>
                    <a:lnTo>
                      <a:pt x="28" y="13"/>
                    </a:lnTo>
                    <a:lnTo>
                      <a:pt x="19" y="9"/>
                    </a:lnTo>
                    <a:lnTo>
                      <a:pt x="12" y="4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0" y="9"/>
                    </a:lnTo>
                    <a:lnTo>
                      <a:pt x="3" y="10"/>
                    </a:lnTo>
                    <a:lnTo>
                      <a:pt x="7" y="13"/>
                    </a:lnTo>
                    <a:lnTo>
                      <a:pt x="14" y="18"/>
                    </a:lnTo>
                    <a:lnTo>
                      <a:pt x="23" y="23"/>
                    </a:lnTo>
                    <a:lnTo>
                      <a:pt x="34" y="30"/>
                    </a:lnTo>
                    <a:lnTo>
                      <a:pt x="43" y="36"/>
                    </a:lnTo>
                    <a:lnTo>
                      <a:pt x="52" y="42"/>
                    </a:lnTo>
                    <a:lnTo>
                      <a:pt x="60" y="47"/>
                    </a:lnTo>
                    <a:lnTo>
                      <a:pt x="58" y="43"/>
                    </a:lnTo>
                    <a:lnTo>
                      <a:pt x="60" y="47"/>
                    </a:lnTo>
                    <a:lnTo>
                      <a:pt x="64" y="47"/>
                    </a:lnTo>
                    <a:lnTo>
                      <a:pt x="66" y="44"/>
                    </a:lnTo>
                    <a:lnTo>
                      <a:pt x="67" y="42"/>
                    </a:lnTo>
                    <a:lnTo>
                      <a:pt x="65" y="40"/>
                    </a:lnTo>
                    <a:lnTo>
                      <a:pt x="67" y="4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6" name="Freeform 744"/>
              <p:cNvSpPr>
                <a:spLocks/>
              </p:cNvSpPr>
              <p:nvPr/>
            </p:nvSpPr>
            <p:spPr bwMode="auto">
              <a:xfrm>
                <a:off x="1958" y="3620"/>
                <a:ext cx="50" cy="76"/>
              </a:xfrm>
              <a:custGeom>
                <a:avLst/>
                <a:gdLst>
                  <a:gd name="T0" fmla="*/ 1 w 99"/>
                  <a:gd name="T1" fmla="*/ 38 h 153"/>
                  <a:gd name="T2" fmla="*/ 2 w 99"/>
                  <a:gd name="T3" fmla="*/ 38 h 153"/>
                  <a:gd name="T4" fmla="*/ 6 w 99"/>
                  <a:gd name="T5" fmla="*/ 36 h 153"/>
                  <a:gd name="T6" fmla="*/ 9 w 99"/>
                  <a:gd name="T7" fmla="*/ 32 h 153"/>
                  <a:gd name="T8" fmla="*/ 13 w 99"/>
                  <a:gd name="T9" fmla="*/ 27 h 153"/>
                  <a:gd name="T10" fmla="*/ 17 w 99"/>
                  <a:gd name="T11" fmla="*/ 21 h 153"/>
                  <a:gd name="T12" fmla="*/ 21 w 99"/>
                  <a:gd name="T13" fmla="*/ 15 h 153"/>
                  <a:gd name="T14" fmla="*/ 23 w 99"/>
                  <a:gd name="T15" fmla="*/ 9 h 153"/>
                  <a:gd name="T16" fmla="*/ 25 w 99"/>
                  <a:gd name="T17" fmla="*/ 4 h 153"/>
                  <a:gd name="T18" fmla="*/ 25 w 99"/>
                  <a:gd name="T19" fmla="*/ 0 h 153"/>
                  <a:gd name="T20" fmla="*/ 23 w 99"/>
                  <a:gd name="T21" fmla="*/ 0 h 153"/>
                  <a:gd name="T22" fmla="*/ 23 w 99"/>
                  <a:gd name="T23" fmla="*/ 3 h 153"/>
                  <a:gd name="T24" fmla="*/ 21 w 99"/>
                  <a:gd name="T25" fmla="*/ 9 h 153"/>
                  <a:gd name="T26" fmla="*/ 18 w 99"/>
                  <a:gd name="T27" fmla="*/ 14 h 153"/>
                  <a:gd name="T28" fmla="*/ 15 w 99"/>
                  <a:gd name="T29" fmla="*/ 20 h 153"/>
                  <a:gd name="T30" fmla="*/ 11 w 99"/>
                  <a:gd name="T31" fmla="*/ 26 h 153"/>
                  <a:gd name="T32" fmla="*/ 8 w 99"/>
                  <a:gd name="T33" fmla="*/ 30 h 153"/>
                  <a:gd name="T34" fmla="*/ 4 w 99"/>
                  <a:gd name="T35" fmla="*/ 34 h 153"/>
                  <a:gd name="T36" fmla="*/ 1 w 99"/>
                  <a:gd name="T37" fmla="*/ 36 h 153"/>
                  <a:gd name="T38" fmla="*/ 2 w 99"/>
                  <a:gd name="T39" fmla="*/ 36 h 153"/>
                  <a:gd name="T40" fmla="*/ 1 w 99"/>
                  <a:gd name="T41" fmla="*/ 36 h 153"/>
                  <a:gd name="T42" fmla="*/ 1 w 99"/>
                  <a:gd name="T43" fmla="*/ 36 h 153"/>
                  <a:gd name="T44" fmla="*/ 0 w 99"/>
                  <a:gd name="T45" fmla="*/ 37 h 153"/>
                  <a:gd name="T46" fmla="*/ 1 w 99"/>
                  <a:gd name="T47" fmla="*/ 38 h 153"/>
                  <a:gd name="T48" fmla="*/ 2 w 99"/>
                  <a:gd name="T49" fmla="*/ 38 h 153"/>
                  <a:gd name="T50" fmla="*/ 1 w 99"/>
                  <a:gd name="T51" fmla="*/ 38 h 15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99" h="153">
                    <a:moveTo>
                      <a:pt x="2" y="153"/>
                    </a:moveTo>
                    <a:lnTo>
                      <a:pt x="6" y="153"/>
                    </a:lnTo>
                    <a:lnTo>
                      <a:pt x="21" y="144"/>
                    </a:lnTo>
                    <a:lnTo>
                      <a:pt x="36" y="129"/>
                    </a:lnTo>
                    <a:lnTo>
                      <a:pt x="52" y="108"/>
                    </a:lnTo>
                    <a:lnTo>
                      <a:pt x="67" y="85"/>
                    </a:lnTo>
                    <a:lnTo>
                      <a:pt x="81" y="62"/>
                    </a:lnTo>
                    <a:lnTo>
                      <a:pt x="91" y="38"/>
                    </a:lnTo>
                    <a:lnTo>
                      <a:pt x="98" y="18"/>
                    </a:lnTo>
                    <a:lnTo>
                      <a:pt x="99" y="0"/>
                    </a:lnTo>
                    <a:lnTo>
                      <a:pt x="90" y="0"/>
                    </a:lnTo>
                    <a:lnTo>
                      <a:pt x="89" y="15"/>
                    </a:lnTo>
                    <a:lnTo>
                      <a:pt x="82" y="36"/>
                    </a:lnTo>
                    <a:lnTo>
                      <a:pt x="71" y="58"/>
                    </a:lnTo>
                    <a:lnTo>
                      <a:pt x="58" y="81"/>
                    </a:lnTo>
                    <a:lnTo>
                      <a:pt x="43" y="104"/>
                    </a:lnTo>
                    <a:lnTo>
                      <a:pt x="29" y="122"/>
                    </a:lnTo>
                    <a:lnTo>
                      <a:pt x="14" y="137"/>
                    </a:lnTo>
                    <a:lnTo>
                      <a:pt x="4" y="144"/>
                    </a:lnTo>
                    <a:lnTo>
                      <a:pt x="7" y="144"/>
                    </a:lnTo>
                    <a:lnTo>
                      <a:pt x="4" y="144"/>
                    </a:lnTo>
                    <a:lnTo>
                      <a:pt x="1" y="146"/>
                    </a:lnTo>
                    <a:lnTo>
                      <a:pt x="0" y="150"/>
                    </a:lnTo>
                    <a:lnTo>
                      <a:pt x="2" y="152"/>
                    </a:lnTo>
                    <a:lnTo>
                      <a:pt x="6" y="153"/>
                    </a:lnTo>
                    <a:lnTo>
                      <a:pt x="2" y="1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7" name="Freeform 745"/>
              <p:cNvSpPr>
                <a:spLocks/>
              </p:cNvSpPr>
              <p:nvPr/>
            </p:nvSpPr>
            <p:spPr bwMode="auto">
              <a:xfrm>
                <a:off x="1939" y="3641"/>
                <a:ext cx="22" cy="55"/>
              </a:xfrm>
              <a:custGeom>
                <a:avLst/>
                <a:gdLst>
                  <a:gd name="T0" fmla="*/ 1 w 45"/>
                  <a:gd name="T1" fmla="*/ 0 h 110"/>
                  <a:gd name="T2" fmla="*/ 0 w 45"/>
                  <a:gd name="T3" fmla="*/ 1 h 110"/>
                  <a:gd name="T4" fmla="*/ 0 w 45"/>
                  <a:gd name="T5" fmla="*/ 5 h 110"/>
                  <a:gd name="T6" fmla="*/ 0 w 45"/>
                  <a:gd name="T7" fmla="*/ 8 h 110"/>
                  <a:gd name="T8" fmla="*/ 1 w 45"/>
                  <a:gd name="T9" fmla="*/ 12 h 110"/>
                  <a:gd name="T10" fmla="*/ 1 w 45"/>
                  <a:gd name="T11" fmla="*/ 16 h 110"/>
                  <a:gd name="T12" fmla="*/ 3 w 45"/>
                  <a:gd name="T13" fmla="*/ 19 h 110"/>
                  <a:gd name="T14" fmla="*/ 4 w 45"/>
                  <a:gd name="T15" fmla="*/ 22 h 110"/>
                  <a:gd name="T16" fmla="*/ 7 w 45"/>
                  <a:gd name="T17" fmla="*/ 26 h 110"/>
                  <a:gd name="T18" fmla="*/ 10 w 45"/>
                  <a:gd name="T19" fmla="*/ 28 h 110"/>
                  <a:gd name="T20" fmla="*/ 11 w 45"/>
                  <a:gd name="T21" fmla="*/ 26 h 110"/>
                  <a:gd name="T22" fmla="*/ 9 w 45"/>
                  <a:gd name="T23" fmla="*/ 24 h 110"/>
                  <a:gd name="T24" fmla="*/ 7 w 45"/>
                  <a:gd name="T25" fmla="*/ 21 h 110"/>
                  <a:gd name="T26" fmla="*/ 5 w 45"/>
                  <a:gd name="T27" fmla="*/ 18 h 110"/>
                  <a:gd name="T28" fmla="*/ 4 w 45"/>
                  <a:gd name="T29" fmla="*/ 15 h 110"/>
                  <a:gd name="T30" fmla="*/ 3 w 45"/>
                  <a:gd name="T31" fmla="*/ 12 h 110"/>
                  <a:gd name="T32" fmla="*/ 2 w 45"/>
                  <a:gd name="T33" fmla="*/ 8 h 110"/>
                  <a:gd name="T34" fmla="*/ 3 w 45"/>
                  <a:gd name="T35" fmla="*/ 5 h 110"/>
                  <a:gd name="T36" fmla="*/ 3 w 45"/>
                  <a:gd name="T37" fmla="*/ 1 h 110"/>
                  <a:gd name="T38" fmla="*/ 2 w 45"/>
                  <a:gd name="T39" fmla="*/ 3 h 110"/>
                  <a:gd name="T40" fmla="*/ 3 w 45"/>
                  <a:gd name="T41" fmla="*/ 1 h 110"/>
                  <a:gd name="T42" fmla="*/ 2 w 45"/>
                  <a:gd name="T43" fmla="*/ 1 h 110"/>
                  <a:gd name="T44" fmla="*/ 1 w 45"/>
                  <a:gd name="T45" fmla="*/ 0 h 110"/>
                  <a:gd name="T46" fmla="*/ 1 w 45"/>
                  <a:gd name="T47" fmla="*/ 1 h 110"/>
                  <a:gd name="T48" fmla="*/ 0 w 45"/>
                  <a:gd name="T49" fmla="*/ 1 h 110"/>
                  <a:gd name="T50" fmla="*/ 1 w 45"/>
                  <a:gd name="T51" fmla="*/ 0 h 11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5" h="110">
                    <a:moveTo>
                      <a:pt x="6" y="0"/>
                    </a:moveTo>
                    <a:lnTo>
                      <a:pt x="2" y="4"/>
                    </a:lnTo>
                    <a:lnTo>
                      <a:pt x="0" y="17"/>
                    </a:lnTo>
                    <a:lnTo>
                      <a:pt x="1" y="30"/>
                    </a:lnTo>
                    <a:lnTo>
                      <a:pt x="4" y="45"/>
                    </a:lnTo>
                    <a:lnTo>
                      <a:pt x="7" y="61"/>
                    </a:lnTo>
                    <a:lnTo>
                      <a:pt x="12" y="75"/>
                    </a:lnTo>
                    <a:lnTo>
                      <a:pt x="18" y="88"/>
                    </a:lnTo>
                    <a:lnTo>
                      <a:pt x="29" y="101"/>
                    </a:lnTo>
                    <a:lnTo>
                      <a:pt x="40" y="110"/>
                    </a:lnTo>
                    <a:lnTo>
                      <a:pt x="45" y="101"/>
                    </a:lnTo>
                    <a:lnTo>
                      <a:pt x="36" y="94"/>
                    </a:lnTo>
                    <a:lnTo>
                      <a:pt x="28" y="84"/>
                    </a:lnTo>
                    <a:lnTo>
                      <a:pt x="21" y="72"/>
                    </a:lnTo>
                    <a:lnTo>
                      <a:pt x="16" y="59"/>
                    </a:lnTo>
                    <a:lnTo>
                      <a:pt x="13" y="45"/>
                    </a:lnTo>
                    <a:lnTo>
                      <a:pt x="10" y="30"/>
                    </a:lnTo>
                    <a:lnTo>
                      <a:pt x="12" y="17"/>
                    </a:lnTo>
                    <a:lnTo>
                      <a:pt x="12" y="4"/>
                    </a:lnTo>
                    <a:lnTo>
                      <a:pt x="8" y="9"/>
                    </a:lnTo>
                    <a:lnTo>
                      <a:pt x="12" y="4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8" name="Freeform 746"/>
              <p:cNvSpPr>
                <a:spLocks/>
              </p:cNvSpPr>
              <p:nvPr/>
            </p:nvSpPr>
            <p:spPr bwMode="auto">
              <a:xfrm>
                <a:off x="1942" y="3598"/>
                <a:ext cx="36" cy="48"/>
              </a:xfrm>
              <a:custGeom>
                <a:avLst/>
                <a:gdLst>
                  <a:gd name="T0" fmla="*/ 18 w 71"/>
                  <a:gd name="T1" fmla="*/ 0 h 95"/>
                  <a:gd name="T2" fmla="*/ 16 w 71"/>
                  <a:gd name="T3" fmla="*/ 1 h 95"/>
                  <a:gd name="T4" fmla="*/ 16 w 71"/>
                  <a:gd name="T5" fmla="*/ 4 h 95"/>
                  <a:gd name="T6" fmla="*/ 14 w 71"/>
                  <a:gd name="T7" fmla="*/ 7 h 95"/>
                  <a:gd name="T8" fmla="*/ 13 w 71"/>
                  <a:gd name="T9" fmla="*/ 10 h 95"/>
                  <a:gd name="T10" fmla="*/ 11 w 71"/>
                  <a:gd name="T11" fmla="*/ 14 h 95"/>
                  <a:gd name="T12" fmla="*/ 8 w 71"/>
                  <a:gd name="T13" fmla="*/ 16 h 95"/>
                  <a:gd name="T14" fmla="*/ 6 w 71"/>
                  <a:gd name="T15" fmla="*/ 19 h 95"/>
                  <a:gd name="T16" fmla="*/ 3 w 71"/>
                  <a:gd name="T17" fmla="*/ 21 h 95"/>
                  <a:gd name="T18" fmla="*/ 0 w 71"/>
                  <a:gd name="T19" fmla="*/ 22 h 95"/>
                  <a:gd name="T20" fmla="*/ 1 w 71"/>
                  <a:gd name="T21" fmla="*/ 24 h 95"/>
                  <a:gd name="T22" fmla="*/ 4 w 71"/>
                  <a:gd name="T23" fmla="*/ 23 h 95"/>
                  <a:gd name="T24" fmla="*/ 7 w 71"/>
                  <a:gd name="T25" fmla="*/ 21 h 95"/>
                  <a:gd name="T26" fmla="*/ 10 w 71"/>
                  <a:gd name="T27" fmla="*/ 18 h 95"/>
                  <a:gd name="T28" fmla="*/ 13 w 71"/>
                  <a:gd name="T29" fmla="*/ 15 h 95"/>
                  <a:gd name="T30" fmla="*/ 15 w 71"/>
                  <a:gd name="T31" fmla="*/ 11 h 95"/>
                  <a:gd name="T32" fmla="*/ 17 w 71"/>
                  <a:gd name="T33" fmla="*/ 8 h 95"/>
                  <a:gd name="T34" fmla="*/ 18 w 71"/>
                  <a:gd name="T35" fmla="*/ 5 h 95"/>
                  <a:gd name="T36" fmla="*/ 18 w 71"/>
                  <a:gd name="T37" fmla="*/ 1 h 95"/>
                  <a:gd name="T38" fmla="*/ 16 w 71"/>
                  <a:gd name="T39" fmla="*/ 3 h 95"/>
                  <a:gd name="T40" fmla="*/ 18 w 71"/>
                  <a:gd name="T41" fmla="*/ 1 h 95"/>
                  <a:gd name="T42" fmla="*/ 18 w 71"/>
                  <a:gd name="T43" fmla="*/ 1 h 95"/>
                  <a:gd name="T44" fmla="*/ 17 w 71"/>
                  <a:gd name="T45" fmla="*/ 0 h 95"/>
                  <a:gd name="T46" fmla="*/ 16 w 71"/>
                  <a:gd name="T47" fmla="*/ 1 h 95"/>
                  <a:gd name="T48" fmla="*/ 16 w 71"/>
                  <a:gd name="T49" fmla="*/ 1 h 95"/>
                  <a:gd name="T50" fmla="*/ 18 w 71"/>
                  <a:gd name="T51" fmla="*/ 0 h 9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71" h="95">
                    <a:moveTo>
                      <a:pt x="69" y="0"/>
                    </a:moveTo>
                    <a:lnTo>
                      <a:pt x="62" y="4"/>
                    </a:lnTo>
                    <a:lnTo>
                      <a:pt x="61" y="15"/>
                    </a:lnTo>
                    <a:lnTo>
                      <a:pt x="56" y="27"/>
                    </a:lnTo>
                    <a:lnTo>
                      <a:pt x="49" y="40"/>
                    </a:lnTo>
                    <a:lnTo>
                      <a:pt x="41" y="53"/>
                    </a:lnTo>
                    <a:lnTo>
                      <a:pt x="32" y="64"/>
                    </a:lnTo>
                    <a:lnTo>
                      <a:pt x="21" y="74"/>
                    </a:lnTo>
                    <a:lnTo>
                      <a:pt x="10" y="81"/>
                    </a:lnTo>
                    <a:lnTo>
                      <a:pt x="0" y="86"/>
                    </a:lnTo>
                    <a:lnTo>
                      <a:pt x="2" y="95"/>
                    </a:lnTo>
                    <a:lnTo>
                      <a:pt x="15" y="90"/>
                    </a:lnTo>
                    <a:lnTo>
                      <a:pt x="27" y="81"/>
                    </a:lnTo>
                    <a:lnTo>
                      <a:pt x="39" y="71"/>
                    </a:lnTo>
                    <a:lnTo>
                      <a:pt x="50" y="57"/>
                    </a:lnTo>
                    <a:lnTo>
                      <a:pt x="59" y="44"/>
                    </a:lnTo>
                    <a:lnTo>
                      <a:pt x="65" y="30"/>
                    </a:lnTo>
                    <a:lnTo>
                      <a:pt x="70" y="17"/>
                    </a:lnTo>
                    <a:lnTo>
                      <a:pt x="71" y="4"/>
                    </a:lnTo>
                    <a:lnTo>
                      <a:pt x="64" y="9"/>
                    </a:lnTo>
                    <a:lnTo>
                      <a:pt x="71" y="4"/>
                    </a:lnTo>
                    <a:lnTo>
                      <a:pt x="70" y="1"/>
                    </a:lnTo>
                    <a:lnTo>
                      <a:pt x="67" y="0"/>
                    </a:lnTo>
                    <a:lnTo>
                      <a:pt x="63" y="1"/>
                    </a:lnTo>
                    <a:lnTo>
                      <a:pt x="62" y="4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39" name="Freeform 747"/>
              <p:cNvSpPr>
                <a:spLocks/>
              </p:cNvSpPr>
              <p:nvPr/>
            </p:nvSpPr>
            <p:spPr bwMode="auto">
              <a:xfrm>
                <a:off x="1733" y="3319"/>
                <a:ext cx="164" cy="176"/>
              </a:xfrm>
              <a:custGeom>
                <a:avLst/>
                <a:gdLst>
                  <a:gd name="T0" fmla="*/ 43 w 327"/>
                  <a:gd name="T1" fmla="*/ 88 h 351"/>
                  <a:gd name="T2" fmla="*/ 82 w 327"/>
                  <a:gd name="T3" fmla="*/ 66 h 351"/>
                  <a:gd name="T4" fmla="*/ 81 w 327"/>
                  <a:gd name="T5" fmla="*/ 63 h 351"/>
                  <a:gd name="T6" fmla="*/ 76 w 327"/>
                  <a:gd name="T7" fmla="*/ 58 h 351"/>
                  <a:gd name="T8" fmla="*/ 70 w 327"/>
                  <a:gd name="T9" fmla="*/ 49 h 351"/>
                  <a:gd name="T10" fmla="*/ 63 w 327"/>
                  <a:gd name="T11" fmla="*/ 39 h 351"/>
                  <a:gd name="T12" fmla="*/ 56 w 327"/>
                  <a:gd name="T13" fmla="*/ 29 h 351"/>
                  <a:gd name="T14" fmla="*/ 49 w 327"/>
                  <a:gd name="T15" fmla="*/ 20 h 351"/>
                  <a:gd name="T16" fmla="*/ 44 w 327"/>
                  <a:gd name="T17" fmla="*/ 12 h 351"/>
                  <a:gd name="T18" fmla="*/ 40 w 327"/>
                  <a:gd name="T19" fmla="*/ 7 h 351"/>
                  <a:gd name="T20" fmla="*/ 38 w 327"/>
                  <a:gd name="T21" fmla="*/ 5 h 351"/>
                  <a:gd name="T22" fmla="*/ 35 w 327"/>
                  <a:gd name="T23" fmla="*/ 3 h 351"/>
                  <a:gd name="T24" fmla="*/ 32 w 327"/>
                  <a:gd name="T25" fmla="*/ 1 h 351"/>
                  <a:gd name="T26" fmla="*/ 29 w 327"/>
                  <a:gd name="T27" fmla="*/ 0 h 351"/>
                  <a:gd name="T28" fmla="*/ 25 w 327"/>
                  <a:gd name="T29" fmla="*/ 0 h 351"/>
                  <a:gd name="T30" fmla="*/ 20 w 327"/>
                  <a:gd name="T31" fmla="*/ 1 h 351"/>
                  <a:gd name="T32" fmla="*/ 15 w 327"/>
                  <a:gd name="T33" fmla="*/ 3 h 351"/>
                  <a:gd name="T34" fmla="*/ 10 w 327"/>
                  <a:gd name="T35" fmla="*/ 5 h 351"/>
                  <a:gd name="T36" fmla="*/ 6 w 327"/>
                  <a:gd name="T37" fmla="*/ 7 h 351"/>
                  <a:gd name="T38" fmla="*/ 4 w 327"/>
                  <a:gd name="T39" fmla="*/ 11 h 351"/>
                  <a:gd name="T40" fmla="*/ 2 w 327"/>
                  <a:gd name="T41" fmla="*/ 15 h 351"/>
                  <a:gd name="T42" fmla="*/ 1 w 327"/>
                  <a:gd name="T43" fmla="*/ 19 h 351"/>
                  <a:gd name="T44" fmla="*/ 0 w 327"/>
                  <a:gd name="T45" fmla="*/ 24 h 351"/>
                  <a:gd name="T46" fmla="*/ 1 w 327"/>
                  <a:gd name="T47" fmla="*/ 30 h 351"/>
                  <a:gd name="T48" fmla="*/ 3 w 327"/>
                  <a:gd name="T49" fmla="*/ 36 h 351"/>
                  <a:gd name="T50" fmla="*/ 6 w 327"/>
                  <a:gd name="T51" fmla="*/ 42 h 351"/>
                  <a:gd name="T52" fmla="*/ 11 w 327"/>
                  <a:gd name="T53" fmla="*/ 49 h 351"/>
                  <a:gd name="T54" fmla="*/ 16 w 327"/>
                  <a:gd name="T55" fmla="*/ 57 h 351"/>
                  <a:gd name="T56" fmla="*/ 22 w 327"/>
                  <a:gd name="T57" fmla="*/ 64 h 351"/>
                  <a:gd name="T58" fmla="*/ 28 w 327"/>
                  <a:gd name="T59" fmla="*/ 72 h 351"/>
                  <a:gd name="T60" fmla="*/ 34 w 327"/>
                  <a:gd name="T61" fmla="*/ 78 h 351"/>
                  <a:gd name="T62" fmla="*/ 38 w 327"/>
                  <a:gd name="T63" fmla="*/ 83 h 351"/>
                  <a:gd name="T64" fmla="*/ 42 w 327"/>
                  <a:gd name="T65" fmla="*/ 87 h 351"/>
                  <a:gd name="T66" fmla="*/ 43 w 327"/>
                  <a:gd name="T67" fmla="*/ 88 h 35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327" h="351">
                    <a:moveTo>
                      <a:pt x="169" y="351"/>
                    </a:moveTo>
                    <a:lnTo>
                      <a:pt x="327" y="261"/>
                    </a:lnTo>
                    <a:lnTo>
                      <a:pt x="321" y="252"/>
                    </a:lnTo>
                    <a:lnTo>
                      <a:pt x="304" y="229"/>
                    </a:lnTo>
                    <a:lnTo>
                      <a:pt x="280" y="195"/>
                    </a:lnTo>
                    <a:lnTo>
                      <a:pt x="252" y="156"/>
                    </a:lnTo>
                    <a:lnTo>
                      <a:pt x="223" y="116"/>
                    </a:lnTo>
                    <a:lnTo>
                      <a:pt x="196" y="78"/>
                    </a:lnTo>
                    <a:lnTo>
                      <a:pt x="174" y="47"/>
                    </a:lnTo>
                    <a:lnTo>
                      <a:pt x="160" y="28"/>
                    </a:lnTo>
                    <a:lnTo>
                      <a:pt x="151" y="18"/>
                    </a:lnTo>
                    <a:lnTo>
                      <a:pt x="139" y="10"/>
                    </a:lnTo>
                    <a:lnTo>
                      <a:pt x="128" y="3"/>
                    </a:lnTo>
                    <a:lnTo>
                      <a:pt x="114" y="0"/>
                    </a:lnTo>
                    <a:lnTo>
                      <a:pt x="98" y="0"/>
                    </a:lnTo>
                    <a:lnTo>
                      <a:pt x="79" y="2"/>
                    </a:lnTo>
                    <a:lnTo>
                      <a:pt x="60" y="9"/>
                    </a:lnTo>
                    <a:lnTo>
                      <a:pt x="37" y="19"/>
                    </a:lnTo>
                    <a:lnTo>
                      <a:pt x="24" y="28"/>
                    </a:lnTo>
                    <a:lnTo>
                      <a:pt x="14" y="41"/>
                    </a:lnTo>
                    <a:lnTo>
                      <a:pt x="6" y="57"/>
                    </a:lnTo>
                    <a:lnTo>
                      <a:pt x="1" y="76"/>
                    </a:lnTo>
                    <a:lnTo>
                      <a:pt x="0" y="96"/>
                    </a:lnTo>
                    <a:lnTo>
                      <a:pt x="2" y="119"/>
                    </a:lnTo>
                    <a:lnTo>
                      <a:pt x="10" y="142"/>
                    </a:lnTo>
                    <a:lnTo>
                      <a:pt x="23" y="168"/>
                    </a:lnTo>
                    <a:lnTo>
                      <a:pt x="41" y="195"/>
                    </a:lnTo>
                    <a:lnTo>
                      <a:pt x="63" y="225"/>
                    </a:lnTo>
                    <a:lnTo>
                      <a:pt x="87" y="255"/>
                    </a:lnTo>
                    <a:lnTo>
                      <a:pt x="112" y="285"/>
                    </a:lnTo>
                    <a:lnTo>
                      <a:pt x="134" y="310"/>
                    </a:lnTo>
                    <a:lnTo>
                      <a:pt x="152" y="331"/>
                    </a:lnTo>
                    <a:lnTo>
                      <a:pt x="165" y="346"/>
                    </a:lnTo>
                    <a:lnTo>
                      <a:pt x="169" y="351"/>
                    </a:lnTo>
                    <a:close/>
                  </a:path>
                </a:pathLst>
              </a:custGeom>
              <a:solidFill>
                <a:srgbClr val="B2FF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0" name="Freeform 748"/>
              <p:cNvSpPr>
                <a:spLocks/>
              </p:cNvSpPr>
              <p:nvPr/>
            </p:nvSpPr>
            <p:spPr bwMode="auto">
              <a:xfrm>
                <a:off x="1817" y="3448"/>
                <a:ext cx="82" cy="49"/>
              </a:xfrm>
              <a:custGeom>
                <a:avLst/>
                <a:gdLst>
                  <a:gd name="T0" fmla="*/ 38 w 165"/>
                  <a:gd name="T1" fmla="*/ 1 h 99"/>
                  <a:gd name="T2" fmla="*/ 39 w 165"/>
                  <a:gd name="T3" fmla="*/ 0 h 99"/>
                  <a:gd name="T4" fmla="*/ 0 w 165"/>
                  <a:gd name="T5" fmla="*/ 22 h 99"/>
                  <a:gd name="T6" fmla="*/ 1 w 165"/>
                  <a:gd name="T7" fmla="*/ 24 h 99"/>
                  <a:gd name="T8" fmla="*/ 40 w 165"/>
                  <a:gd name="T9" fmla="*/ 2 h 99"/>
                  <a:gd name="T10" fmla="*/ 41 w 165"/>
                  <a:gd name="T11" fmla="*/ 0 h 99"/>
                  <a:gd name="T12" fmla="*/ 40 w 165"/>
                  <a:gd name="T13" fmla="*/ 2 h 99"/>
                  <a:gd name="T14" fmla="*/ 41 w 165"/>
                  <a:gd name="T15" fmla="*/ 1 h 99"/>
                  <a:gd name="T16" fmla="*/ 41 w 165"/>
                  <a:gd name="T17" fmla="*/ 0 h 99"/>
                  <a:gd name="T18" fmla="*/ 40 w 165"/>
                  <a:gd name="T19" fmla="*/ 0 h 99"/>
                  <a:gd name="T20" fmla="*/ 39 w 165"/>
                  <a:gd name="T21" fmla="*/ 0 h 99"/>
                  <a:gd name="T22" fmla="*/ 38 w 165"/>
                  <a:gd name="T23" fmla="*/ 1 h 9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5" h="99">
                    <a:moveTo>
                      <a:pt x="155" y="7"/>
                    </a:moveTo>
                    <a:lnTo>
                      <a:pt x="158" y="0"/>
                    </a:lnTo>
                    <a:lnTo>
                      <a:pt x="0" y="90"/>
                    </a:lnTo>
                    <a:lnTo>
                      <a:pt x="5" y="99"/>
                    </a:lnTo>
                    <a:lnTo>
                      <a:pt x="162" y="10"/>
                    </a:lnTo>
                    <a:lnTo>
                      <a:pt x="165" y="3"/>
                    </a:lnTo>
                    <a:lnTo>
                      <a:pt x="162" y="10"/>
                    </a:lnTo>
                    <a:lnTo>
                      <a:pt x="165" y="7"/>
                    </a:lnTo>
                    <a:lnTo>
                      <a:pt x="165" y="3"/>
                    </a:lnTo>
                    <a:lnTo>
                      <a:pt x="161" y="0"/>
                    </a:lnTo>
                    <a:lnTo>
                      <a:pt x="158" y="0"/>
                    </a:lnTo>
                    <a:lnTo>
                      <a:pt x="155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1" name="Freeform 749"/>
              <p:cNvSpPr>
                <a:spLocks/>
              </p:cNvSpPr>
              <p:nvPr/>
            </p:nvSpPr>
            <p:spPr bwMode="auto">
              <a:xfrm>
                <a:off x="1811" y="3332"/>
                <a:ext cx="88" cy="119"/>
              </a:xfrm>
              <a:custGeom>
                <a:avLst/>
                <a:gdLst>
                  <a:gd name="T0" fmla="*/ 0 w 177"/>
                  <a:gd name="T1" fmla="*/ 2 h 238"/>
                  <a:gd name="T2" fmla="*/ 0 w 177"/>
                  <a:gd name="T3" fmla="*/ 2 h 238"/>
                  <a:gd name="T4" fmla="*/ 3 w 177"/>
                  <a:gd name="T5" fmla="*/ 6 h 238"/>
                  <a:gd name="T6" fmla="*/ 9 w 177"/>
                  <a:gd name="T7" fmla="*/ 14 h 238"/>
                  <a:gd name="T8" fmla="*/ 16 w 177"/>
                  <a:gd name="T9" fmla="*/ 24 h 238"/>
                  <a:gd name="T10" fmla="*/ 23 w 177"/>
                  <a:gd name="T11" fmla="*/ 34 h 238"/>
                  <a:gd name="T12" fmla="*/ 30 w 177"/>
                  <a:gd name="T13" fmla="*/ 44 h 238"/>
                  <a:gd name="T14" fmla="*/ 36 w 177"/>
                  <a:gd name="T15" fmla="*/ 52 h 238"/>
                  <a:gd name="T16" fmla="*/ 40 w 177"/>
                  <a:gd name="T17" fmla="*/ 58 h 238"/>
                  <a:gd name="T18" fmla="*/ 41 w 177"/>
                  <a:gd name="T19" fmla="*/ 60 h 238"/>
                  <a:gd name="T20" fmla="*/ 44 w 177"/>
                  <a:gd name="T21" fmla="*/ 59 h 238"/>
                  <a:gd name="T22" fmla="*/ 42 w 177"/>
                  <a:gd name="T23" fmla="*/ 56 h 238"/>
                  <a:gd name="T24" fmla="*/ 38 w 177"/>
                  <a:gd name="T25" fmla="*/ 51 h 238"/>
                  <a:gd name="T26" fmla="*/ 32 w 177"/>
                  <a:gd name="T27" fmla="*/ 42 h 238"/>
                  <a:gd name="T28" fmla="*/ 25 w 177"/>
                  <a:gd name="T29" fmla="*/ 33 h 238"/>
                  <a:gd name="T30" fmla="*/ 18 w 177"/>
                  <a:gd name="T31" fmla="*/ 23 h 238"/>
                  <a:gd name="T32" fmla="*/ 11 w 177"/>
                  <a:gd name="T33" fmla="*/ 13 h 238"/>
                  <a:gd name="T34" fmla="*/ 5 w 177"/>
                  <a:gd name="T35" fmla="*/ 5 h 238"/>
                  <a:gd name="T36" fmla="*/ 2 w 177"/>
                  <a:gd name="T37" fmla="*/ 1 h 238"/>
                  <a:gd name="T38" fmla="*/ 2 w 177"/>
                  <a:gd name="T39" fmla="*/ 0 h 238"/>
                  <a:gd name="T40" fmla="*/ 0 w 177"/>
                  <a:gd name="T41" fmla="*/ 2 h 23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7" h="238">
                    <a:moveTo>
                      <a:pt x="2" y="7"/>
                    </a:moveTo>
                    <a:lnTo>
                      <a:pt x="0" y="6"/>
                    </a:lnTo>
                    <a:lnTo>
                      <a:pt x="14" y="24"/>
                    </a:lnTo>
                    <a:lnTo>
                      <a:pt x="36" y="55"/>
                    </a:lnTo>
                    <a:lnTo>
                      <a:pt x="64" y="93"/>
                    </a:lnTo>
                    <a:lnTo>
                      <a:pt x="93" y="134"/>
                    </a:lnTo>
                    <a:lnTo>
                      <a:pt x="120" y="173"/>
                    </a:lnTo>
                    <a:lnTo>
                      <a:pt x="144" y="206"/>
                    </a:lnTo>
                    <a:lnTo>
                      <a:pt x="162" y="229"/>
                    </a:lnTo>
                    <a:lnTo>
                      <a:pt x="167" y="238"/>
                    </a:lnTo>
                    <a:lnTo>
                      <a:pt x="177" y="234"/>
                    </a:lnTo>
                    <a:lnTo>
                      <a:pt x="171" y="224"/>
                    </a:lnTo>
                    <a:lnTo>
                      <a:pt x="154" y="201"/>
                    </a:lnTo>
                    <a:lnTo>
                      <a:pt x="129" y="168"/>
                    </a:lnTo>
                    <a:lnTo>
                      <a:pt x="102" y="129"/>
                    </a:lnTo>
                    <a:lnTo>
                      <a:pt x="73" y="89"/>
                    </a:lnTo>
                    <a:lnTo>
                      <a:pt x="45" y="51"/>
                    </a:lnTo>
                    <a:lnTo>
                      <a:pt x="23" y="20"/>
                    </a:lnTo>
                    <a:lnTo>
                      <a:pt x="10" y="1"/>
                    </a:lnTo>
                    <a:lnTo>
                      <a:pt x="8" y="0"/>
                    </a:lnTo>
                    <a:lnTo>
                      <a:pt x="2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2" name="Freeform 750"/>
              <p:cNvSpPr>
                <a:spLocks/>
              </p:cNvSpPr>
              <p:nvPr/>
            </p:nvSpPr>
            <p:spPr bwMode="auto">
              <a:xfrm>
                <a:off x="1751" y="3317"/>
                <a:ext cx="64" cy="18"/>
              </a:xfrm>
              <a:custGeom>
                <a:avLst/>
                <a:gdLst>
                  <a:gd name="T0" fmla="*/ 1 w 128"/>
                  <a:gd name="T1" fmla="*/ 7 h 37"/>
                  <a:gd name="T2" fmla="*/ 1 w 128"/>
                  <a:gd name="T3" fmla="*/ 7 h 37"/>
                  <a:gd name="T4" fmla="*/ 7 w 128"/>
                  <a:gd name="T5" fmla="*/ 4 h 37"/>
                  <a:gd name="T6" fmla="*/ 12 w 128"/>
                  <a:gd name="T7" fmla="*/ 3 h 37"/>
                  <a:gd name="T8" fmla="*/ 16 w 128"/>
                  <a:gd name="T9" fmla="*/ 2 h 37"/>
                  <a:gd name="T10" fmla="*/ 20 w 128"/>
                  <a:gd name="T11" fmla="*/ 2 h 37"/>
                  <a:gd name="T12" fmla="*/ 23 w 128"/>
                  <a:gd name="T13" fmla="*/ 3 h 37"/>
                  <a:gd name="T14" fmla="*/ 26 w 128"/>
                  <a:gd name="T15" fmla="*/ 5 h 37"/>
                  <a:gd name="T16" fmla="*/ 28 w 128"/>
                  <a:gd name="T17" fmla="*/ 6 h 37"/>
                  <a:gd name="T18" fmla="*/ 31 w 128"/>
                  <a:gd name="T19" fmla="*/ 9 h 37"/>
                  <a:gd name="T20" fmla="*/ 32 w 128"/>
                  <a:gd name="T21" fmla="*/ 7 h 37"/>
                  <a:gd name="T22" fmla="*/ 30 w 128"/>
                  <a:gd name="T23" fmla="*/ 5 h 37"/>
                  <a:gd name="T24" fmla="*/ 27 w 128"/>
                  <a:gd name="T25" fmla="*/ 2 h 37"/>
                  <a:gd name="T26" fmla="*/ 24 w 128"/>
                  <a:gd name="T27" fmla="*/ 1 h 37"/>
                  <a:gd name="T28" fmla="*/ 20 w 128"/>
                  <a:gd name="T29" fmla="*/ 0 h 37"/>
                  <a:gd name="T30" fmla="*/ 16 w 128"/>
                  <a:gd name="T31" fmla="*/ 0 h 37"/>
                  <a:gd name="T32" fmla="*/ 11 w 128"/>
                  <a:gd name="T33" fmla="*/ 0 h 37"/>
                  <a:gd name="T34" fmla="*/ 6 w 128"/>
                  <a:gd name="T35" fmla="*/ 2 h 37"/>
                  <a:gd name="T36" fmla="*/ 0 w 128"/>
                  <a:gd name="T37" fmla="*/ 5 h 37"/>
                  <a:gd name="T38" fmla="*/ 0 w 128"/>
                  <a:gd name="T39" fmla="*/ 5 h 37"/>
                  <a:gd name="T40" fmla="*/ 1 w 128"/>
                  <a:gd name="T41" fmla="*/ 7 h 3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8" h="37">
                    <a:moveTo>
                      <a:pt x="4" y="29"/>
                    </a:moveTo>
                    <a:lnTo>
                      <a:pt x="4" y="29"/>
                    </a:lnTo>
                    <a:lnTo>
                      <a:pt x="26" y="19"/>
                    </a:lnTo>
                    <a:lnTo>
                      <a:pt x="46" y="12"/>
                    </a:lnTo>
                    <a:lnTo>
                      <a:pt x="63" y="9"/>
                    </a:lnTo>
                    <a:lnTo>
                      <a:pt x="79" y="9"/>
                    </a:lnTo>
                    <a:lnTo>
                      <a:pt x="92" y="13"/>
                    </a:lnTo>
                    <a:lnTo>
                      <a:pt x="102" y="20"/>
                    </a:lnTo>
                    <a:lnTo>
                      <a:pt x="112" y="27"/>
                    </a:lnTo>
                    <a:lnTo>
                      <a:pt x="122" y="37"/>
                    </a:lnTo>
                    <a:lnTo>
                      <a:pt x="128" y="30"/>
                    </a:lnTo>
                    <a:lnTo>
                      <a:pt x="119" y="20"/>
                    </a:lnTo>
                    <a:lnTo>
                      <a:pt x="107" y="10"/>
                    </a:lnTo>
                    <a:lnTo>
                      <a:pt x="94" y="4"/>
                    </a:lnTo>
                    <a:lnTo>
                      <a:pt x="79" y="0"/>
                    </a:lnTo>
                    <a:lnTo>
                      <a:pt x="63" y="0"/>
                    </a:lnTo>
                    <a:lnTo>
                      <a:pt x="43" y="2"/>
                    </a:lnTo>
                    <a:lnTo>
                      <a:pt x="24" y="9"/>
                    </a:lnTo>
                    <a:lnTo>
                      <a:pt x="0" y="20"/>
                    </a:lnTo>
                    <a:lnTo>
                      <a:pt x="4" y="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3" name="Freeform 751"/>
              <p:cNvSpPr>
                <a:spLocks/>
              </p:cNvSpPr>
              <p:nvPr/>
            </p:nvSpPr>
            <p:spPr bwMode="auto">
              <a:xfrm>
                <a:off x="1731" y="3327"/>
                <a:ext cx="22" cy="78"/>
              </a:xfrm>
              <a:custGeom>
                <a:avLst/>
                <a:gdLst>
                  <a:gd name="T0" fmla="*/ 8 w 45"/>
                  <a:gd name="T1" fmla="*/ 38 h 155"/>
                  <a:gd name="T2" fmla="*/ 8 w 45"/>
                  <a:gd name="T3" fmla="*/ 38 h 155"/>
                  <a:gd name="T4" fmla="*/ 5 w 45"/>
                  <a:gd name="T5" fmla="*/ 32 h 155"/>
                  <a:gd name="T6" fmla="*/ 3 w 45"/>
                  <a:gd name="T7" fmla="*/ 26 h 155"/>
                  <a:gd name="T8" fmla="*/ 3 w 45"/>
                  <a:gd name="T9" fmla="*/ 21 h 155"/>
                  <a:gd name="T10" fmla="*/ 3 w 45"/>
                  <a:gd name="T11" fmla="*/ 16 h 155"/>
                  <a:gd name="T12" fmla="*/ 4 w 45"/>
                  <a:gd name="T13" fmla="*/ 11 h 155"/>
                  <a:gd name="T14" fmla="*/ 6 w 45"/>
                  <a:gd name="T15" fmla="*/ 7 h 155"/>
                  <a:gd name="T16" fmla="*/ 8 w 45"/>
                  <a:gd name="T17" fmla="*/ 5 h 155"/>
                  <a:gd name="T18" fmla="*/ 11 w 45"/>
                  <a:gd name="T19" fmla="*/ 3 h 155"/>
                  <a:gd name="T20" fmla="*/ 10 w 45"/>
                  <a:gd name="T21" fmla="*/ 0 h 155"/>
                  <a:gd name="T22" fmla="*/ 6 w 45"/>
                  <a:gd name="T23" fmla="*/ 3 h 155"/>
                  <a:gd name="T24" fmla="*/ 3 w 45"/>
                  <a:gd name="T25" fmla="*/ 6 h 155"/>
                  <a:gd name="T26" fmla="*/ 1 w 45"/>
                  <a:gd name="T27" fmla="*/ 11 h 155"/>
                  <a:gd name="T28" fmla="*/ 0 w 45"/>
                  <a:gd name="T29" fmla="*/ 16 h 155"/>
                  <a:gd name="T30" fmla="*/ 0 w 45"/>
                  <a:gd name="T31" fmla="*/ 21 h 155"/>
                  <a:gd name="T32" fmla="*/ 1 w 45"/>
                  <a:gd name="T33" fmla="*/ 27 h 155"/>
                  <a:gd name="T34" fmla="*/ 3 w 45"/>
                  <a:gd name="T35" fmla="*/ 33 h 155"/>
                  <a:gd name="T36" fmla="*/ 6 w 45"/>
                  <a:gd name="T37" fmla="*/ 39 h 155"/>
                  <a:gd name="T38" fmla="*/ 6 w 45"/>
                  <a:gd name="T39" fmla="*/ 39 h 155"/>
                  <a:gd name="T40" fmla="*/ 8 w 45"/>
                  <a:gd name="T41" fmla="*/ 38 h 1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5" h="155">
                    <a:moveTo>
                      <a:pt x="34" y="150"/>
                    </a:moveTo>
                    <a:lnTo>
                      <a:pt x="34" y="150"/>
                    </a:lnTo>
                    <a:lnTo>
                      <a:pt x="21" y="126"/>
                    </a:lnTo>
                    <a:lnTo>
                      <a:pt x="13" y="103"/>
                    </a:lnTo>
                    <a:lnTo>
                      <a:pt x="12" y="81"/>
                    </a:lnTo>
                    <a:lnTo>
                      <a:pt x="12" y="61"/>
                    </a:lnTo>
                    <a:lnTo>
                      <a:pt x="16" y="43"/>
                    </a:lnTo>
                    <a:lnTo>
                      <a:pt x="24" y="28"/>
                    </a:lnTo>
                    <a:lnTo>
                      <a:pt x="34" y="17"/>
                    </a:lnTo>
                    <a:lnTo>
                      <a:pt x="45" y="9"/>
                    </a:lnTo>
                    <a:lnTo>
                      <a:pt x="41" y="0"/>
                    </a:lnTo>
                    <a:lnTo>
                      <a:pt x="27" y="10"/>
                    </a:lnTo>
                    <a:lnTo>
                      <a:pt x="15" y="24"/>
                    </a:lnTo>
                    <a:lnTo>
                      <a:pt x="7" y="41"/>
                    </a:lnTo>
                    <a:lnTo>
                      <a:pt x="3" y="61"/>
                    </a:lnTo>
                    <a:lnTo>
                      <a:pt x="0" y="81"/>
                    </a:lnTo>
                    <a:lnTo>
                      <a:pt x="4" y="106"/>
                    </a:lnTo>
                    <a:lnTo>
                      <a:pt x="12" y="129"/>
                    </a:lnTo>
                    <a:lnTo>
                      <a:pt x="24" y="155"/>
                    </a:lnTo>
                    <a:lnTo>
                      <a:pt x="34" y="15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4" name="Freeform 752"/>
              <p:cNvSpPr>
                <a:spLocks/>
              </p:cNvSpPr>
              <p:nvPr/>
            </p:nvSpPr>
            <p:spPr bwMode="auto">
              <a:xfrm>
                <a:off x="1743" y="3402"/>
                <a:ext cx="77" cy="95"/>
              </a:xfrm>
              <a:custGeom>
                <a:avLst/>
                <a:gdLst>
                  <a:gd name="T0" fmla="*/ 37 w 156"/>
                  <a:gd name="T1" fmla="*/ 46 h 190"/>
                  <a:gd name="T2" fmla="*/ 38 w 156"/>
                  <a:gd name="T3" fmla="*/ 46 h 190"/>
                  <a:gd name="T4" fmla="*/ 37 w 156"/>
                  <a:gd name="T5" fmla="*/ 45 h 190"/>
                  <a:gd name="T6" fmla="*/ 34 w 156"/>
                  <a:gd name="T7" fmla="*/ 41 h 190"/>
                  <a:gd name="T8" fmla="*/ 29 w 156"/>
                  <a:gd name="T9" fmla="*/ 36 h 190"/>
                  <a:gd name="T10" fmla="*/ 24 w 156"/>
                  <a:gd name="T11" fmla="*/ 30 h 190"/>
                  <a:gd name="T12" fmla="*/ 18 w 156"/>
                  <a:gd name="T13" fmla="*/ 22 h 190"/>
                  <a:gd name="T14" fmla="*/ 12 w 156"/>
                  <a:gd name="T15" fmla="*/ 15 h 190"/>
                  <a:gd name="T16" fmla="*/ 7 w 156"/>
                  <a:gd name="T17" fmla="*/ 7 h 190"/>
                  <a:gd name="T18" fmla="*/ 2 w 156"/>
                  <a:gd name="T19" fmla="*/ 0 h 190"/>
                  <a:gd name="T20" fmla="*/ 0 w 156"/>
                  <a:gd name="T21" fmla="*/ 2 h 190"/>
                  <a:gd name="T22" fmla="*/ 4 w 156"/>
                  <a:gd name="T23" fmla="*/ 9 h 190"/>
                  <a:gd name="T24" fmla="*/ 10 w 156"/>
                  <a:gd name="T25" fmla="*/ 16 h 190"/>
                  <a:gd name="T26" fmla="*/ 16 w 156"/>
                  <a:gd name="T27" fmla="*/ 24 h 190"/>
                  <a:gd name="T28" fmla="*/ 22 w 156"/>
                  <a:gd name="T29" fmla="*/ 31 h 190"/>
                  <a:gd name="T30" fmla="*/ 27 w 156"/>
                  <a:gd name="T31" fmla="*/ 38 h 190"/>
                  <a:gd name="T32" fmla="*/ 32 w 156"/>
                  <a:gd name="T33" fmla="*/ 43 h 190"/>
                  <a:gd name="T34" fmla="*/ 35 w 156"/>
                  <a:gd name="T35" fmla="*/ 47 h 190"/>
                  <a:gd name="T36" fmla="*/ 36 w 156"/>
                  <a:gd name="T37" fmla="*/ 48 h 190"/>
                  <a:gd name="T38" fmla="*/ 38 w 156"/>
                  <a:gd name="T39" fmla="*/ 48 h 190"/>
                  <a:gd name="T40" fmla="*/ 36 w 156"/>
                  <a:gd name="T41" fmla="*/ 48 h 190"/>
                  <a:gd name="T42" fmla="*/ 37 w 156"/>
                  <a:gd name="T43" fmla="*/ 48 h 190"/>
                  <a:gd name="T44" fmla="*/ 38 w 156"/>
                  <a:gd name="T45" fmla="*/ 48 h 190"/>
                  <a:gd name="T46" fmla="*/ 38 w 156"/>
                  <a:gd name="T47" fmla="*/ 47 h 190"/>
                  <a:gd name="T48" fmla="*/ 38 w 156"/>
                  <a:gd name="T49" fmla="*/ 46 h 190"/>
                  <a:gd name="T50" fmla="*/ 37 w 156"/>
                  <a:gd name="T51" fmla="*/ 46 h 19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6" h="190">
                    <a:moveTo>
                      <a:pt x="149" y="181"/>
                    </a:moveTo>
                    <a:lnTo>
                      <a:pt x="155" y="182"/>
                    </a:lnTo>
                    <a:lnTo>
                      <a:pt x="150" y="178"/>
                    </a:lnTo>
                    <a:lnTo>
                      <a:pt x="137" y="163"/>
                    </a:lnTo>
                    <a:lnTo>
                      <a:pt x="119" y="142"/>
                    </a:lnTo>
                    <a:lnTo>
                      <a:pt x="97" y="117"/>
                    </a:lnTo>
                    <a:lnTo>
                      <a:pt x="73" y="87"/>
                    </a:lnTo>
                    <a:lnTo>
                      <a:pt x="49" y="57"/>
                    </a:lnTo>
                    <a:lnTo>
                      <a:pt x="28" y="28"/>
                    </a:lnTo>
                    <a:lnTo>
                      <a:pt x="10" y="0"/>
                    </a:lnTo>
                    <a:lnTo>
                      <a:pt x="0" y="5"/>
                    </a:lnTo>
                    <a:lnTo>
                      <a:pt x="19" y="33"/>
                    </a:lnTo>
                    <a:lnTo>
                      <a:pt x="42" y="64"/>
                    </a:lnTo>
                    <a:lnTo>
                      <a:pt x="66" y="94"/>
                    </a:lnTo>
                    <a:lnTo>
                      <a:pt x="90" y="124"/>
                    </a:lnTo>
                    <a:lnTo>
                      <a:pt x="112" y="149"/>
                    </a:lnTo>
                    <a:lnTo>
                      <a:pt x="131" y="170"/>
                    </a:lnTo>
                    <a:lnTo>
                      <a:pt x="143" y="185"/>
                    </a:lnTo>
                    <a:lnTo>
                      <a:pt x="148" y="189"/>
                    </a:lnTo>
                    <a:lnTo>
                      <a:pt x="154" y="190"/>
                    </a:lnTo>
                    <a:lnTo>
                      <a:pt x="148" y="189"/>
                    </a:lnTo>
                    <a:lnTo>
                      <a:pt x="151" y="190"/>
                    </a:lnTo>
                    <a:lnTo>
                      <a:pt x="155" y="189"/>
                    </a:lnTo>
                    <a:lnTo>
                      <a:pt x="156" y="186"/>
                    </a:lnTo>
                    <a:lnTo>
                      <a:pt x="155" y="182"/>
                    </a:lnTo>
                    <a:lnTo>
                      <a:pt x="149" y="1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5" name="Freeform 753"/>
              <p:cNvSpPr>
                <a:spLocks/>
              </p:cNvSpPr>
              <p:nvPr/>
            </p:nvSpPr>
            <p:spPr bwMode="auto">
              <a:xfrm>
                <a:off x="1777" y="3319"/>
                <a:ext cx="99" cy="96"/>
              </a:xfrm>
              <a:custGeom>
                <a:avLst/>
                <a:gdLst>
                  <a:gd name="T0" fmla="*/ 0 w 199"/>
                  <a:gd name="T1" fmla="*/ 48 h 192"/>
                  <a:gd name="T2" fmla="*/ 4 w 199"/>
                  <a:gd name="T3" fmla="*/ 48 h 192"/>
                  <a:gd name="T4" fmla="*/ 10 w 199"/>
                  <a:gd name="T5" fmla="*/ 48 h 192"/>
                  <a:gd name="T6" fmla="*/ 15 w 199"/>
                  <a:gd name="T7" fmla="*/ 48 h 192"/>
                  <a:gd name="T8" fmla="*/ 21 w 199"/>
                  <a:gd name="T9" fmla="*/ 48 h 192"/>
                  <a:gd name="T10" fmla="*/ 27 w 199"/>
                  <a:gd name="T11" fmla="*/ 48 h 192"/>
                  <a:gd name="T12" fmla="*/ 32 w 199"/>
                  <a:gd name="T13" fmla="*/ 48 h 192"/>
                  <a:gd name="T14" fmla="*/ 37 w 199"/>
                  <a:gd name="T15" fmla="*/ 48 h 192"/>
                  <a:gd name="T16" fmla="*/ 40 w 199"/>
                  <a:gd name="T17" fmla="*/ 48 h 192"/>
                  <a:gd name="T18" fmla="*/ 42 w 199"/>
                  <a:gd name="T19" fmla="*/ 48 h 192"/>
                  <a:gd name="T20" fmla="*/ 44 w 199"/>
                  <a:gd name="T21" fmla="*/ 46 h 192"/>
                  <a:gd name="T22" fmla="*/ 46 w 199"/>
                  <a:gd name="T23" fmla="*/ 44 h 192"/>
                  <a:gd name="T24" fmla="*/ 48 w 199"/>
                  <a:gd name="T25" fmla="*/ 41 h 192"/>
                  <a:gd name="T26" fmla="*/ 49 w 199"/>
                  <a:gd name="T27" fmla="*/ 38 h 192"/>
                  <a:gd name="T28" fmla="*/ 49 w 199"/>
                  <a:gd name="T29" fmla="*/ 35 h 192"/>
                  <a:gd name="T30" fmla="*/ 49 w 199"/>
                  <a:gd name="T31" fmla="*/ 32 h 192"/>
                  <a:gd name="T32" fmla="*/ 47 w 199"/>
                  <a:gd name="T33" fmla="*/ 29 h 192"/>
                  <a:gd name="T34" fmla="*/ 45 w 199"/>
                  <a:gd name="T35" fmla="*/ 26 h 192"/>
                  <a:gd name="T36" fmla="*/ 42 w 199"/>
                  <a:gd name="T37" fmla="*/ 23 h 192"/>
                  <a:gd name="T38" fmla="*/ 39 w 199"/>
                  <a:gd name="T39" fmla="*/ 19 h 192"/>
                  <a:gd name="T40" fmla="*/ 35 w 199"/>
                  <a:gd name="T41" fmla="*/ 15 h 192"/>
                  <a:gd name="T42" fmla="*/ 33 w 199"/>
                  <a:gd name="T43" fmla="*/ 12 h 192"/>
                  <a:gd name="T44" fmla="*/ 30 w 199"/>
                  <a:gd name="T45" fmla="*/ 8 h 192"/>
                  <a:gd name="T46" fmla="*/ 28 w 199"/>
                  <a:gd name="T47" fmla="*/ 6 h 192"/>
                  <a:gd name="T48" fmla="*/ 27 w 199"/>
                  <a:gd name="T49" fmla="*/ 4 h 192"/>
                  <a:gd name="T50" fmla="*/ 26 w 199"/>
                  <a:gd name="T51" fmla="*/ 3 h 192"/>
                  <a:gd name="T52" fmla="*/ 24 w 199"/>
                  <a:gd name="T53" fmla="*/ 3 h 192"/>
                  <a:gd name="T54" fmla="*/ 22 w 199"/>
                  <a:gd name="T55" fmla="*/ 1 h 192"/>
                  <a:gd name="T56" fmla="*/ 19 w 199"/>
                  <a:gd name="T57" fmla="*/ 1 h 192"/>
                  <a:gd name="T58" fmla="*/ 17 w 199"/>
                  <a:gd name="T59" fmla="*/ 0 h 192"/>
                  <a:gd name="T60" fmla="*/ 14 w 199"/>
                  <a:gd name="T61" fmla="*/ 0 h 192"/>
                  <a:gd name="T62" fmla="*/ 11 w 199"/>
                  <a:gd name="T63" fmla="*/ 1 h 192"/>
                  <a:gd name="T64" fmla="*/ 9 w 199"/>
                  <a:gd name="T65" fmla="*/ 3 h 192"/>
                  <a:gd name="T66" fmla="*/ 7 w 199"/>
                  <a:gd name="T67" fmla="*/ 5 h 192"/>
                  <a:gd name="T68" fmla="*/ 7 w 199"/>
                  <a:gd name="T69" fmla="*/ 10 h 192"/>
                  <a:gd name="T70" fmla="*/ 9 w 199"/>
                  <a:gd name="T71" fmla="*/ 15 h 192"/>
                  <a:gd name="T72" fmla="*/ 12 w 199"/>
                  <a:gd name="T73" fmla="*/ 19 h 192"/>
                  <a:gd name="T74" fmla="*/ 16 w 199"/>
                  <a:gd name="T75" fmla="*/ 22 h 192"/>
                  <a:gd name="T76" fmla="*/ 18 w 199"/>
                  <a:gd name="T77" fmla="*/ 26 h 192"/>
                  <a:gd name="T78" fmla="*/ 19 w 199"/>
                  <a:gd name="T79" fmla="*/ 29 h 192"/>
                  <a:gd name="T80" fmla="*/ 20 w 199"/>
                  <a:gd name="T81" fmla="*/ 30 h 192"/>
                  <a:gd name="T82" fmla="*/ 17 w 199"/>
                  <a:gd name="T83" fmla="*/ 30 h 192"/>
                  <a:gd name="T84" fmla="*/ 14 w 199"/>
                  <a:gd name="T85" fmla="*/ 30 h 192"/>
                  <a:gd name="T86" fmla="*/ 12 w 199"/>
                  <a:gd name="T87" fmla="*/ 30 h 192"/>
                  <a:gd name="T88" fmla="*/ 9 w 199"/>
                  <a:gd name="T89" fmla="*/ 29 h 192"/>
                  <a:gd name="T90" fmla="*/ 7 w 199"/>
                  <a:gd name="T91" fmla="*/ 29 h 192"/>
                  <a:gd name="T92" fmla="*/ 4 w 199"/>
                  <a:gd name="T93" fmla="*/ 29 h 192"/>
                  <a:gd name="T94" fmla="*/ 2 w 199"/>
                  <a:gd name="T95" fmla="*/ 29 h 192"/>
                  <a:gd name="T96" fmla="*/ 0 w 199"/>
                  <a:gd name="T97" fmla="*/ 29 h 192"/>
                  <a:gd name="T98" fmla="*/ 0 w 199"/>
                  <a:gd name="T99" fmla="*/ 48 h 19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199" h="192">
                    <a:moveTo>
                      <a:pt x="0" y="192"/>
                    </a:moveTo>
                    <a:lnTo>
                      <a:pt x="18" y="192"/>
                    </a:lnTo>
                    <a:lnTo>
                      <a:pt x="40" y="192"/>
                    </a:lnTo>
                    <a:lnTo>
                      <a:pt x="63" y="192"/>
                    </a:lnTo>
                    <a:lnTo>
                      <a:pt x="87" y="192"/>
                    </a:lnTo>
                    <a:lnTo>
                      <a:pt x="110" y="192"/>
                    </a:lnTo>
                    <a:lnTo>
                      <a:pt x="131" y="192"/>
                    </a:lnTo>
                    <a:lnTo>
                      <a:pt x="148" y="192"/>
                    </a:lnTo>
                    <a:lnTo>
                      <a:pt x="161" y="192"/>
                    </a:lnTo>
                    <a:lnTo>
                      <a:pt x="170" y="190"/>
                    </a:lnTo>
                    <a:lnTo>
                      <a:pt x="178" y="183"/>
                    </a:lnTo>
                    <a:lnTo>
                      <a:pt x="186" y="173"/>
                    </a:lnTo>
                    <a:lnTo>
                      <a:pt x="193" y="162"/>
                    </a:lnTo>
                    <a:lnTo>
                      <a:pt x="197" y="149"/>
                    </a:lnTo>
                    <a:lnTo>
                      <a:pt x="199" y="137"/>
                    </a:lnTo>
                    <a:lnTo>
                      <a:pt x="196" y="125"/>
                    </a:lnTo>
                    <a:lnTo>
                      <a:pt x="190" y="115"/>
                    </a:lnTo>
                    <a:lnTo>
                      <a:pt x="180" y="104"/>
                    </a:lnTo>
                    <a:lnTo>
                      <a:pt x="169" y="91"/>
                    </a:lnTo>
                    <a:lnTo>
                      <a:pt x="156" y="76"/>
                    </a:lnTo>
                    <a:lnTo>
                      <a:pt x="143" y="60"/>
                    </a:lnTo>
                    <a:lnTo>
                      <a:pt x="132" y="45"/>
                    </a:lnTo>
                    <a:lnTo>
                      <a:pt x="121" y="31"/>
                    </a:lnTo>
                    <a:lnTo>
                      <a:pt x="113" y="22"/>
                    </a:lnTo>
                    <a:lnTo>
                      <a:pt x="109" y="16"/>
                    </a:lnTo>
                    <a:lnTo>
                      <a:pt x="104" y="12"/>
                    </a:lnTo>
                    <a:lnTo>
                      <a:pt x="98" y="9"/>
                    </a:lnTo>
                    <a:lnTo>
                      <a:pt x="89" y="4"/>
                    </a:lnTo>
                    <a:lnTo>
                      <a:pt x="79" y="1"/>
                    </a:lnTo>
                    <a:lnTo>
                      <a:pt x="68" y="0"/>
                    </a:lnTo>
                    <a:lnTo>
                      <a:pt x="57" y="0"/>
                    </a:lnTo>
                    <a:lnTo>
                      <a:pt x="47" y="2"/>
                    </a:lnTo>
                    <a:lnTo>
                      <a:pt x="37" y="9"/>
                    </a:lnTo>
                    <a:lnTo>
                      <a:pt x="29" y="20"/>
                    </a:lnTo>
                    <a:lnTo>
                      <a:pt x="30" y="39"/>
                    </a:lnTo>
                    <a:lnTo>
                      <a:pt x="38" y="57"/>
                    </a:lnTo>
                    <a:lnTo>
                      <a:pt x="51" y="73"/>
                    </a:lnTo>
                    <a:lnTo>
                      <a:pt x="64" y="87"/>
                    </a:lnTo>
                    <a:lnTo>
                      <a:pt x="73" y="102"/>
                    </a:lnTo>
                    <a:lnTo>
                      <a:pt x="79" y="114"/>
                    </a:lnTo>
                    <a:lnTo>
                      <a:pt x="81" y="118"/>
                    </a:lnTo>
                    <a:lnTo>
                      <a:pt x="70" y="118"/>
                    </a:lnTo>
                    <a:lnTo>
                      <a:pt x="58" y="118"/>
                    </a:lnTo>
                    <a:lnTo>
                      <a:pt x="48" y="117"/>
                    </a:lnTo>
                    <a:lnTo>
                      <a:pt x="38" y="116"/>
                    </a:lnTo>
                    <a:lnTo>
                      <a:pt x="28" y="116"/>
                    </a:lnTo>
                    <a:lnTo>
                      <a:pt x="19" y="115"/>
                    </a:lnTo>
                    <a:lnTo>
                      <a:pt x="10" y="115"/>
                    </a:lnTo>
                    <a:lnTo>
                      <a:pt x="0" y="115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B2FF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6" name="Freeform 754"/>
              <p:cNvSpPr>
                <a:spLocks/>
              </p:cNvSpPr>
              <p:nvPr/>
            </p:nvSpPr>
            <p:spPr bwMode="auto">
              <a:xfrm>
                <a:off x="1777" y="3413"/>
                <a:ext cx="80" cy="5"/>
              </a:xfrm>
              <a:custGeom>
                <a:avLst/>
                <a:gdLst>
                  <a:gd name="T0" fmla="*/ 40 w 161"/>
                  <a:gd name="T1" fmla="*/ 0 h 12"/>
                  <a:gd name="T2" fmla="*/ 40 w 161"/>
                  <a:gd name="T3" fmla="*/ 0 h 12"/>
                  <a:gd name="T4" fmla="*/ 37 w 161"/>
                  <a:gd name="T5" fmla="*/ 0 h 12"/>
                  <a:gd name="T6" fmla="*/ 32 w 161"/>
                  <a:gd name="T7" fmla="*/ 0 h 12"/>
                  <a:gd name="T8" fmla="*/ 27 w 161"/>
                  <a:gd name="T9" fmla="*/ 0 h 12"/>
                  <a:gd name="T10" fmla="*/ 21 w 161"/>
                  <a:gd name="T11" fmla="*/ 0 h 12"/>
                  <a:gd name="T12" fmla="*/ 15 w 161"/>
                  <a:gd name="T13" fmla="*/ 0 h 12"/>
                  <a:gd name="T14" fmla="*/ 10 w 161"/>
                  <a:gd name="T15" fmla="*/ 0 h 12"/>
                  <a:gd name="T16" fmla="*/ 4 w 161"/>
                  <a:gd name="T17" fmla="*/ 0 h 12"/>
                  <a:gd name="T18" fmla="*/ 0 w 161"/>
                  <a:gd name="T19" fmla="*/ 0 h 12"/>
                  <a:gd name="T20" fmla="*/ 0 w 161"/>
                  <a:gd name="T21" fmla="*/ 2 h 12"/>
                  <a:gd name="T22" fmla="*/ 4 w 161"/>
                  <a:gd name="T23" fmla="*/ 2 h 12"/>
                  <a:gd name="T24" fmla="*/ 10 w 161"/>
                  <a:gd name="T25" fmla="*/ 2 h 12"/>
                  <a:gd name="T26" fmla="*/ 15 w 161"/>
                  <a:gd name="T27" fmla="*/ 2 h 12"/>
                  <a:gd name="T28" fmla="*/ 21 w 161"/>
                  <a:gd name="T29" fmla="*/ 2 h 12"/>
                  <a:gd name="T30" fmla="*/ 27 w 161"/>
                  <a:gd name="T31" fmla="*/ 2 h 12"/>
                  <a:gd name="T32" fmla="*/ 32 w 161"/>
                  <a:gd name="T33" fmla="*/ 2 h 12"/>
                  <a:gd name="T34" fmla="*/ 37 w 161"/>
                  <a:gd name="T35" fmla="*/ 2 h 12"/>
                  <a:gd name="T36" fmla="*/ 40 w 161"/>
                  <a:gd name="T37" fmla="*/ 2 h 12"/>
                  <a:gd name="T38" fmla="*/ 40 w 161"/>
                  <a:gd name="T39" fmla="*/ 2 h 12"/>
                  <a:gd name="T40" fmla="*/ 40 w 161"/>
                  <a:gd name="T41" fmla="*/ 0 h 1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2">
                    <a:moveTo>
                      <a:pt x="161" y="0"/>
                    </a:moveTo>
                    <a:lnTo>
                      <a:pt x="161" y="0"/>
                    </a:lnTo>
                    <a:lnTo>
                      <a:pt x="148" y="0"/>
                    </a:lnTo>
                    <a:lnTo>
                      <a:pt x="131" y="0"/>
                    </a:lnTo>
                    <a:lnTo>
                      <a:pt x="110" y="0"/>
                    </a:lnTo>
                    <a:lnTo>
                      <a:pt x="87" y="0"/>
                    </a:lnTo>
                    <a:lnTo>
                      <a:pt x="63" y="0"/>
                    </a:lnTo>
                    <a:lnTo>
                      <a:pt x="40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18" y="12"/>
                    </a:lnTo>
                    <a:lnTo>
                      <a:pt x="40" y="12"/>
                    </a:lnTo>
                    <a:lnTo>
                      <a:pt x="63" y="12"/>
                    </a:lnTo>
                    <a:lnTo>
                      <a:pt x="87" y="12"/>
                    </a:lnTo>
                    <a:lnTo>
                      <a:pt x="110" y="12"/>
                    </a:lnTo>
                    <a:lnTo>
                      <a:pt x="131" y="12"/>
                    </a:lnTo>
                    <a:lnTo>
                      <a:pt x="148" y="12"/>
                    </a:lnTo>
                    <a:lnTo>
                      <a:pt x="161" y="12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7" name="Freeform 755"/>
              <p:cNvSpPr>
                <a:spLocks/>
              </p:cNvSpPr>
              <p:nvPr/>
            </p:nvSpPr>
            <p:spPr bwMode="auto">
              <a:xfrm>
                <a:off x="1857" y="3375"/>
                <a:ext cx="22" cy="43"/>
              </a:xfrm>
              <a:custGeom>
                <a:avLst/>
                <a:gdLst>
                  <a:gd name="T0" fmla="*/ 7 w 43"/>
                  <a:gd name="T1" fmla="*/ 1 h 87"/>
                  <a:gd name="T2" fmla="*/ 7 w 43"/>
                  <a:gd name="T3" fmla="*/ 1 h 87"/>
                  <a:gd name="T4" fmla="*/ 8 w 43"/>
                  <a:gd name="T5" fmla="*/ 3 h 87"/>
                  <a:gd name="T6" fmla="*/ 8 w 43"/>
                  <a:gd name="T7" fmla="*/ 6 h 87"/>
                  <a:gd name="T8" fmla="*/ 8 w 43"/>
                  <a:gd name="T9" fmla="*/ 9 h 87"/>
                  <a:gd name="T10" fmla="*/ 7 w 43"/>
                  <a:gd name="T11" fmla="*/ 12 h 87"/>
                  <a:gd name="T12" fmla="*/ 5 w 43"/>
                  <a:gd name="T13" fmla="*/ 15 h 87"/>
                  <a:gd name="T14" fmla="*/ 4 w 43"/>
                  <a:gd name="T15" fmla="*/ 17 h 87"/>
                  <a:gd name="T16" fmla="*/ 2 w 43"/>
                  <a:gd name="T17" fmla="*/ 18 h 87"/>
                  <a:gd name="T18" fmla="*/ 0 w 43"/>
                  <a:gd name="T19" fmla="*/ 18 h 87"/>
                  <a:gd name="T20" fmla="*/ 0 w 43"/>
                  <a:gd name="T21" fmla="*/ 21 h 87"/>
                  <a:gd name="T22" fmla="*/ 3 w 43"/>
                  <a:gd name="T23" fmla="*/ 20 h 87"/>
                  <a:gd name="T24" fmla="*/ 5 w 43"/>
                  <a:gd name="T25" fmla="*/ 18 h 87"/>
                  <a:gd name="T26" fmla="*/ 8 w 43"/>
                  <a:gd name="T27" fmla="*/ 16 h 87"/>
                  <a:gd name="T28" fmla="*/ 9 w 43"/>
                  <a:gd name="T29" fmla="*/ 13 h 87"/>
                  <a:gd name="T30" fmla="*/ 11 w 43"/>
                  <a:gd name="T31" fmla="*/ 9 h 87"/>
                  <a:gd name="T32" fmla="*/ 11 w 43"/>
                  <a:gd name="T33" fmla="*/ 6 h 87"/>
                  <a:gd name="T34" fmla="*/ 10 w 43"/>
                  <a:gd name="T35" fmla="*/ 3 h 87"/>
                  <a:gd name="T36" fmla="*/ 9 w 43"/>
                  <a:gd name="T37" fmla="*/ 0 h 87"/>
                  <a:gd name="T38" fmla="*/ 9 w 43"/>
                  <a:gd name="T39" fmla="*/ 0 h 87"/>
                  <a:gd name="T40" fmla="*/ 7 w 43"/>
                  <a:gd name="T41" fmla="*/ 1 h 8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3" h="87">
                    <a:moveTo>
                      <a:pt x="26" y="7"/>
                    </a:moveTo>
                    <a:lnTo>
                      <a:pt x="26" y="7"/>
                    </a:lnTo>
                    <a:lnTo>
                      <a:pt x="31" y="15"/>
                    </a:lnTo>
                    <a:lnTo>
                      <a:pt x="32" y="26"/>
                    </a:lnTo>
                    <a:lnTo>
                      <a:pt x="32" y="37"/>
                    </a:lnTo>
                    <a:lnTo>
                      <a:pt x="27" y="49"/>
                    </a:lnTo>
                    <a:lnTo>
                      <a:pt x="20" y="60"/>
                    </a:lnTo>
                    <a:lnTo>
                      <a:pt x="13" y="68"/>
                    </a:lnTo>
                    <a:lnTo>
                      <a:pt x="6" y="74"/>
                    </a:lnTo>
                    <a:lnTo>
                      <a:pt x="0" y="75"/>
                    </a:lnTo>
                    <a:lnTo>
                      <a:pt x="0" y="87"/>
                    </a:lnTo>
                    <a:lnTo>
                      <a:pt x="11" y="83"/>
                    </a:lnTo>
                    <a:lnTo>
                      <a:pt x="20" y="75"/>
                    </a:lnTo>
                    <a:lnTo>
                      <a:pt x="29" y="65"/>
                    </a:lnTo>
                    <a:lnTo>
                      <a:pt x="36" y="53"/>
                    </a:lnTo>
                    <a:lnTo>
                      <a:pt x="41" y="39"/>
                    </a:lnTo>
                    <a:lnTo>
                      <a:pt x="43" y="26"/>
                    </a:lnTo>
                    <a:lnTo>
                      <a:pt x="40" y="13"/>
                    </a:lnTo>
                    <a:lnTo>
                      <a:pt x="33" y="0"/>
                    </a:lnTo>
                    <a:lnTo>
                      <a:pt x="26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8" name="Freeform 756"/>
              <p:cNvSpPr>
                <a:spLocks/>
              </p:cNvSpPr>
              <p:nvPr/>
            </p:nvSpPr>
            <p:spPr bwMode="auto">
              <a:xfrm>
                <a:off x="1830" y="3326"/>
                <a:ext cx="44" cy="53"/>
              </a:xfrm>
              <a:custGeom>
                <a:avLst/>
                <a:gdLst>
                  <a:gd name="T0" fmla="*/ 0 w 89"/>
                  <a:gd name="T1" fmla="*/ 2 h 106"/>
                  <a:gd name="T2" fmla="*/ 0 w 89"/>
                  <a:gd name="T3" fmla="*/ 2 h 106"/>
                  <a:gd name="T4" fmla="*/ 1 w 89"/>
                  <a:gd name="T5" fmla="*/ 4 h 106"/>
                  <a:gd name="T6" fmla="*/ 3 w 89"/>
                  <a:gd name="T7" fmla="*/ 6 h 106"/>
                  <a:gd name="T8" fmla="*/ 5 w 89"/>
                  <a:gd name="T9" fmla="*/ 9 h 106"/>
                  <a:gd name="T10" fmla="*/ 8 w 89"/>
                  <a:gd name="T11" fmla="*/ 13 h 106"/>
                  <a:gd name="T12" fmla="*/ 11 w 89"/>
                  <a:gd name="T13" fmla="*/ 17 h 106"/>
                  <a:gd name="T14" fmla="*/ 15 w 89"/>
                  <a:gd name="T15" fmla="*/ 21 h 106"/>
                  <a:gd name="T16" fmla="*/ 18 w 89"/>
                  <a:gd name="T17" fmla="*/ 24 h 106"/>
                  <a:gd name="T18" fmla="*/ 20 w 89"/>
                  <a:gd name="T19" fmla="*/ 27 h 106"/>
                  <a:gd name="T20" fmla="*/ 22 w 89"/>
                  <a:gd name="T21" fmla="*/ 25 h 106"/>
                  <a:gd name="T22" fmla="*/ 19 w 89"/>
                  <a:gd name="T23" fmla="*/ 23 h 106"/>
                  <a:gd name="T24" fmla="*/ 16 w 89"/>
                  <a:gd name="T25" fmla="*/ 19 h 106"/>
                  <a:gd name="T26" fmla="*/ 13 w 89"/>
                  <a:gd name="T27" fmla="*/ 15 h 106"/>
                  <a:gd name="T28" fmla="*/ 10 w 89"/>
                  <a:gd name="T29" fmla="*/ 11 h 106"/>
                  <a:gd name="T30" fmla="*/ 7 w 89"/>
                  <a:gd name="T31" fmla="*/ 8 h 106"/>
                  <a:gd name="T32" fmla="*/ 5 w 89"/>
                  <a:gd name="T33" fmla="*/ 4 h 106"/>
                  <a:gd name="T34" fmla="*/ 3 w 89"/>
                  <a:gd name="T35" fmla="*/ 2 h 106"/>
                  <a:gd name="T36" fmla="*/ 1 w 89"/>
                  <a:gd name="T37" fmla="*/ 0 h 106"/>
                  <a:gd name="T38" fmla="*/ 1 w 89"/>
                  <a:gd name="T39" fmla="*/ 0 h 106"/>
                  <a:gd name="T40" fmla="*/ 0 w 89"/>
                  <a:gd name="T41" fmla="*/ 2 h 10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9" h="106">
                    <a:moveTo>
                      <a:pt x="0" y="7"/>
                    </a:moveTo>
                    <a:lnTo>
                      <a:pt x="0" y="7"/>
                    </a:lnTo>
                    <a:lnTo>
                      <a:pt x="5" y="13"/>
                    </a:lnTo>
                    <a:lnTo>
                      <a:pt x="13" y="22"/>
                    </a:lnTo>
                    <a:lnTo>
                      <a:pt x="23" y="36"/>
                    </a:lnTo>
                    <a:lnTo>
                      <a:pt x="35" y="51"/>
                    </a:lnTo>
                    <a:lnTo>
                      <a:pt x="47" y="67"/>
                    </a:lnTo>
                    <a:lnTo>
                      <a:pt x="60" y="82"/>
                    </a:lnTo>
                    <a:lnTo>
                      <a:pt x="72" y="96"/>
                    </a:lnTo>
                    <a:lnTo>
                      <a:pt x="82" y="106"/>
                    </a:lnTo>
                    <a:lnTo>
                      <a:pt x="89" y="99"/>
                    </a:lnTo>
                    <a:lnTo>
                      <a:pt x="79" y="89"/>
                    </a:lnTo>
                    <a:lnTo>
                      <a:pt x="67" y="75"/>
                    </a:lnTo>
                    <a:lnTo>
                      <a:pt x="54" y="60"/>
                    </a:lnTo>
                    <a:lnTo>
                      <a:pt x="42" y="44"/>
                    </a:lnTo>
                    <a:lnTo>
                      <a:pt x="30" y="29"/>
                    </a:lnTo>
                    <a:lnTo>
                      <a:pt x="20" y="15"/>
                    </a:lnTo>
                    <a:lnTo>
                      <a:pt x="12" y="6"/>
                    </a:lnTo>
                    <a:lnTo>
                      <a:pt x="7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49" name="Freeform 757"/>
              <p:cNvSpPr>
                <a:spLocks/>
              </p:cNvSpPr>
              <p:nvPr/>
            </p:nvSpPr>
            <p:spPr bwMode="auto">
              <a:xfrm>
                <a:off x="1793" y="3316"/>
                <a:ext cx="40" cy="13"/>
              </a:xfrm>
              <a:custGeom>
                <a:avLst/>
                <a:gdLst>
                  <a:gd name="T0" fmla="*/ 2 w 79"/>
                  <a:gd name="T1" fmla="*/ 5 h 25"/>
                  <a:gd name="T2" fmla="*/ 2 w 79"/>
                  <a:gd name="T3" fmla="*/ 5 h 25"/>
                  <a:gd name="T4" fmla="*/ 4 w 79"/>
                  <a:gd name="T5" fmla="*/ 4 h 25"/>
                  <a:gd name="T6" fmla="*/ 6 w 79"/>
                  <a:gd name="T7" fmla="*/ 3 h 25"/>
                  <a:gd name="T8" fmla="*/ 9 w 79"/>
                  <a:gd name="T9" fmla="*/ 3 h 25"/>
                  <a:gd name="T10" fmla="*/ 12 w 79"/>
                  <a:gd name="T11" fmla="*/ 3 h 25"/>
                  <a:gd name="T12" fmla="*/ 14 w 79"/>
                  <a:gd name="T13" fmla="*/ 4 h 25"/>
                  <a:gd name="T14" fmla="*/ 16 w 79"/>
                  <a:gd name="T15" fmla="*/ 5 h 25"/>
                  <a:gd name="T16" fmla="*/ 18 w 79"/>
                  <a:gd name="T17" fmla="*/ 6 h 25"/>
                  <a:gd name="T18" fmla="*/ 18 w 79"/>
                  <a:gd name="T19" fmla="*/ 7 h 25"/>
                  <a:gd name="T20" fmla="*/ 20 w 79"/>
                  <a:gd name="T21" fmla="*/ 5 h 25"/>
                  <a:gd name="T22" fmla="*/ 19 w 79"/>
                  <a:gd name="T23" fmla="*/ 4 h 25"/>
                  <a:gd name="T24" fmla="*/ 17 w 79"/>
                  <a:gd name="T25" fmla="*/ 3 h 25"/>
                  <a:gd name="T26" fmla="*/ 15 w 79"/>
                  <a:gd name="T27" fmla="*/ 2 h 25"/>
                  <a:gd name="T28" fmla="*/ 12 w 79"/>
                  <a:gd name="T29" fmla="*/ 1 h 25"/>
                  <a:gd name="T30" fmla="*/ 9 w 79"/>
                  <a:gd name="T31" fmla="*/ 0 h 25"/>
                  <a:gd name="T32" fmla="*/ 6 w 79"/>
                  <a:gd name="T33" fmla="*/ 1 h 25"/>
                  <a:gd name="T34" fmla="*/ 3 w 79"/>
                  <a:gd name="T35" fmla="*/ 1 h 25"/>
                  <a:gd name="T36" fmla="*/ 1 w 79"/>
                  <a:gd name="T37" fmla="*/ 3 h 25"/>
                  <a:gd name="T38" fmla="*/ 1 w 79"/>
                  <a:gd name="T39" fmla="*/ 3 h 25"/>
                  <a:gd name="T40" fmla="*/ 1 w 79"/>
                  <a:gd name="T41" fmla="*/ 3 h 25"/>
                  <a:gd name="T42" fmla="*/ 0 w 79"/>
                  <a:gd name="T43" fmla="*/ 4 h 25"/>
                  <a:gd name="T44" fmla="*/ 1 w 79"/>
                  <a:gd name="T45" fmla="*/ 5 h 25"/>
                  <a:gd name="T46" fmla="*/ 1 w 79"/>
                  <a:gd name="T47" fmla="*/ 5 h 25"/>
                  <a:gd name="T48" fmla="*/ 2 w 79"/>
                  <a:gd name="T49" fmla="*/ 5 h 25"/>
                  <a:gd name="T50" fmla="*/ 2 w 79"/>
                  <a:gd name="T51" fmla="*/ 5 h 2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79" h="25">
                    <a:moveTo>
                      <a:pt x="7" y="20"/>
                    </a:moveTo>
                    <a:lnTo>
                      <a:pt x="8" y="18"/>
                    </a:lnTo>
                    <a:lnTo>
                      <a:pt x="16" y="13"/>
                    </a:lnTo>
                    <a:lnTo>
                      <a:pt x="24" y="10"/>
                    </a:lnTo>
                    <a:lnTo>
                      <a:pt x="35" y="11"/>
                    </a:lnTo>
                    <a:lnTo>
                      <a:pt x="45" y="11"/>
                    </a:lnTo>
                    <a:lnTo>
                      <a:pt x="55" y="15"/>
                    </a:lnTo>
                    <a:lnTo>
                      <a:pt x="63" y="20"/>
                    </a:lnTo>
                    <a:lnTo>
                      <a:pt x="69" y="23"/>
                    </a:lnTo>
                    <a:lnTo>
                      <a:pt x="72" y="25"/>
                    </a:lnTo>
                    <a:lnTo>
                      <a:pt x="79" y="18"/>
                    </a:lnTo>
                    <a:lnTo>
                      <a:pt x="73" y="14"/>
                    </a:lnTo>
                    <a:lnTo>
                      <a:pt x="68" y="10"/>
                    </a:lnTo>
                    <a:lnTo>
                      <a:pt x="57" y="6"/>
                    </a:lnTo>
                    <a:lnTo>
                      <a:pt x="47" y="2"/>
                    </a:lnTo>
                    <a:lnTo>
                      <a:pt x="35" y="0"/>
                    </a:lnTo>
                    <a:lnTo>
                      <a:pt x="24" y="1"/>
                    </a:lnTo>
                    <a:lnTo>
                      <a:pt x="11" y="3"/>
                    </a:lnTo>
                    <a:lnTo>
                      <a:pt x="1" y="11"/>
                    </a:lnTo>
                    <a:lnTo>
                      <a:pt x="2" y="10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1" y="18"/>
                    </a:lnTo>
                    <a:lnTo>
                      <a:pt x="4" y="20"/>
                    </a:lnTo>
                    <a:lnTo>
                      <a:pt x="8" y="18"/>
                    </a:lnTo>
                    <a:lnTo>
                      <a:pt x="7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0" name="Freeform 758"/>
              <p:cNvSpPr>
                <a:spLocks/>
              </p:cNvSpPr>
              <p:nvPr/>
            </p:nvSpPr>
            <p:spPr bwMode="auto">
              <a:xfrm>
                <a:off x="1789" y="3322"/>
                <a:ext cx="15" cy="36"/>
              </a:xfrm>
              <a:custGeom>
                <a:avLst/>
                <a:gdLst>
                  <a:gd name="T0" fmla="*/ 8 w 30"/>
                  <a:gd name="T1" fmla="*/ 16 h 73"/>
                  <a:gd name="T2" fmla="*/ 8 w 30"/>
                  <a:gd name="T3" fmla="*/ 16 h 73"/>
                  <a:gd name="T4" fmla="*/ 5 w 30"/>
                  <a:gd name="T5" fmla="*/ 12 h 73"/>
                  <a:gd name="T6" fmla="*/ 3 w 30"/>
                  <a:gd name="T7" fmla="*/ 8 h 73"/>
                  <a:gd name="T8" fmla="*/ 3 w 30"/>
                  <a:gd name="T9" fmla="*/ 4 h 73"/>
                  <a:gd name="T10" fmla="*/ 4 w 30"/>
                  <a:gd name="T11" fmla="*/ 2 h 73"/>
                  <a:gd name="T12" fmla="*/ 3 w 30"/>
                  <a:gd name="T13" fmla="*/ 0 h 73"/>
                  <a:gd name="T14" fmla="*/ 0 w 30"/>
                  <a:gd name="T15" fmla="*/ 3 h 73"/>
                  <a:gd name="T16" fmla="*/ 1 w 30"/>
                  <a:gd name="T17" fmla="*/ 9 h 73"/>
                  <a:gd name="T18" fmla="*/ 3 w 30"/>
                  <a:gd name="T19" fmla="*/ 14 h 73"/>
                  <a:gd name="T20" fmla="*/ 6 w 30"/>
                  <a:gd name="T21" fmla="*/ 18 h 73"/>
                  <a:gd name="T22" fmla="*/ 6 w 30"/>
                  <a:gd name="T23" fmla="*/ 18 h 73"/>
                  <a:gd name="T24" fmla="*/ 8 w 30"/>
                  <a:gd name="T25" fmla="*/ 16 h 7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3">
                    <a:moveTo>
                      <a:pt x="30" y="66"/>
                    </a:moveTo>
                    <a:lnTo>
                      <a:pt x="30" y="66"/>
                    </a:lnTo>
                    <a:lnTo>
                      <a:pt x="18" y="51"/>
                    </a:lnTo>
                    <a:lnTo>
                      <a:pt x="10" y="34"/>
                    </a:lnTo>
                    <a:lnTo>
                      <a:pt x="9" y="18"/>
                    </a:lnTo>
                    <a:lnTo>
                      <a:pt x="15" y="10"/>
                    </a:lnTo>
                    <a:lnTo>
                      <a:pt x="10" y="0"/>
                    </a:lnTo>
                    <a:lnTo>
                      <a:pt x="0" y="15"/>
                    </a:lnTo>
                    <a:lnTo>
                      <a:pt x="1" y="36"/>
                    </a:lnTo>
                    <a:lnTo>
                      <a:pt x="9" y="56"/>
                    </a:lnTo>
                    <a:lnTo>
                      <a:pt x="23" y="73"/>
                    </a:lnTo>
                    <a:lnTo>
                      <a:pt x="30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1" name="Freeform 759"/>
              <p:cNvSpPr>
                <a:spLocks/>
              </p:cNvSpPr>
              <p:nvPr/>
            </p:nvSpPr>
            <p:spPr bwMode="auto">
              <a:xfrm>
                <a:off x="1801" y="3354"/>
                <a:ext cx="19" cy="27"/>
              </a:xfrm>
              <a:custGeom>
                <a:avLst/>
                <a:gdLst>
                  <a:gd name="T0" fmla="*/ 9 w 38"/>
                  <a:gd name="T1" fmla="*/ 14 h 54"/>
                  <a:gd name="T2" fmla="*/ 10 w 38"/>
                  <a:gd name="T3" fmla="*/ 12 h 54"/>
                  <a:gd name="T4" fmla="*/ 9 w 38"/>
                  <a:gd name="T5" fmla="*/ 11 h 54"/>
                  <a:gd name="T6" fmla="*/ 8 w 38"/>
                  <a:gd name="T7" fmla="*/ 8 h 54"/>
                  <a:gd name="T8" fmla="*/ 5 w 38"/>
                  <a:gd name="T9" fmla="*/ 4 h 54"/>
                  <a:gd name="T10" fmla="*/ 2 w 38"/>
                  <a:gd name="T11" fmla="*/ 0 h 54"/>
                  <a:gd name="T12" fmla="*/ 0 w 38"/>
                  <a:gd name="T13" fmla="*/ 2 h 54"/>
                  <a:gd name="T14" fmla="*/ 3 w 38"/>
                  <a:gd name="T15" fmla="*/ 6 h 54"/>
                  <a:gd name="T16" fmla="*/ 5 w 38"/>
                  <a:gd name="T17" fmla="*/ 9 h 54"/>
                  <a:gd name="T18" fmla="*/ 7 w 38"/>
                  <a:gd name="T19" fmla="*/ 12 h 54"/>
                  <a:gd name="T20" fmla="*/ 7 w 38"/>
                  <a:gd name="T21" fmla="*/ 13 h 54"/>
                  <a:gd name="T22" fmla="*/ 9 w 38"/>
                  <a:gd name="T23" fmla="*/ 11 h 54"/>
                  <a:gd name="T24" fmla="*/ 7 w 38"/>
                  <a:gd name="T25" fmla="*/ 13 h 54"/>
                  <a:gd name="T26" fmla="*/ 8 w 38"/>
                  <a:gd name="T27" fmla="*/ 13 h 54"/>
                  <a:gd name="T28" fmla="*/ 9 w 38"/>
                  <a:gd name="T29" fmla="*/ 14 h 54"/>
                  <a:gd name="T30" fmla="*/ 10 w 38"/>
                  <a:gd name="T31" fmla="*/ 13 h 54"/>
                  <a:gd name="T32" fmla="*/ 10 w 38"/>
                  <a:gd name="T33" fmla="*/ 12 h 54"/>
                  <a:gd name="T34" fmla="*/ 9 w 38"/>
                  <a:gd name="T35" fmla="*/ 14 h 5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8" h="54">
                    <a:moveTo>
                      <a:pt x="33" y="54"/>
                    </a:moveTo>
                    <a:lnTo>
                      <a:pt x="38" y="47"/>
                    </a:lnTo>
                    <a:lnTo>
                      <a:pt x="35" y="41"/>
                    </a:lnTo>
                    <a:lnTo>
                      <a:pt x="30" y="30"/>
                    </a:lnTo>
                    <a:lnTo>
                      <a:pt x="19" y="14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12" y="21"/>
                    </a:lnTo>
                    <a:lnTo>
                      <a:pt x="20" y="34"/>
                    </a:lnTo>
                    <a:lnTo>
                      <a:pt x="26" y="46"/>
                    </a:lnTo>
                    <a:lnTo>
                      <a:pt x="28" y="49"/>
                    </a:lnTo>
                    <a:lnTo>
                      <a:pt x="33" y="42"/>
                    </a:lnTo>
                    <a:lnTo>
                      <a:pt x="28" y="49"/>
                    </a:lnTo>
                    <a:lnTo>
                      <a:pt x="31" y="52"/>
                    </a:lnTo>
                    <a:lnTo>
                      <a:pt x="34" y="53"/>
                    </a:lnTo>
                    <a:lnTo>
                      <a:pt x="37" y="51"/>
                    </a:lnTo>
                    <a:lnTo>
                      <a:pt x="38" y="47"/>
                    </a:lnTo>
                    <a:lnTo>
                      <a:pt x="33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2" name="Freeform 760"/>
              <p:cNvSpPr>
                <a:spLocks/>
              </p:cNvSpPr>
              <p:nvPr/>
            </p:nvSpPr>
            <p:spPr bwMode="auto">
              <a:xfrm>
                <a:off x="1774" y="3374"/>
                <a:ext cx="44" cy="7"/>
              </a:xfrm>
              <a:custGeom>
                <a:avLst/>
                <a:gdLst>
                  <a:gd name="T0" fmla="*/ 3 w 86"/>
                  <a:gd name="T1" fmla="*/ 1 h 15"/>
                  <a:gd name="T2" fmla="*/ 2 w 86"/>
                  <a:gd name="T3" fmla="*/ 3 h 15"/>
                  <a:gd name="T4" fmla="*/ 4 w 86"/>
                  <a:gd name="T5" fmla="*/ 3 h 15"/>
                  <a:gd name="T6" fmla="*/ 6 w 86"/>
                  <a:gd name="T7" fmla="*/ 2 h 15"/>
                  <a:gd name="T8" fmla="*/ 9 w 86"/>
                  <a:gd name="T9" fmla="*/ 3 h 15"/>
                  <a:gd name="T10" fmla="*/ 11 w 86"/>
                  <a:gd name="T11" fmla="*/ 3 h 15"/>
                  <a:gd name="T12" fmla="*/ 14 w 86"/>
                  <a:gd name="T13" fmla="*/ 3 h 15"/>
                  <a:gd name="T14" fmla="*/ 16 w 86"/>
                  <a:gd name="T15" fmla="*/ 3 h 15"/>
                  <a:gd name="T16" fmla="*/ 19 w 86"/>
                  <a:gd name="T17" fmla="*/ 3 h 15"/>
                  <a:gd name="T18" fmla="*/ 23 w 86"/>
                  <a:gd name="T19" fmla="*/ 3 h 15"/>
                  <a:gd name="T20" fmla="*/ 23 w 86"/>
                  <a:gd name="T21" fmla="*/ 0 h 15"/>
                  <a:gd name="T22" fmla="*/ 19 w 86"/>
                  <a:gd name="T23" fmla="*/ 0 h 15"/>
                  <a:gd name="T24" fmla="*/ 16 w 86"/>
                  <a:gd name="T25" fmla="*/ 0 h 15"/>
                  <a:gd name="T26" fmla="*/ 14 w 86"/>
                  <a:gd name="T27" fmla="*/ 0 h 15"/>
                  <a:gd name="T28" fmla="*/ 11 w 86"/>
                  <a:gd name="T29" fmla="*/ 0 h 15"/>
                  <a:gd name="T30" fmla="*/ 9 w 86"/>
                  <a:gd name="T31" fmla="*/ 0 h 15"/>
                  <a:gd name="T32" fmla="*/ 6 w 86"/>
                  <a:gd name="T33" fmla="*/ 0 h 15"/>
                  <a:gd name="T34" fmla="*/ 4 w 86"/>
                  <a:gd name="T35" fmla="*/ 0 h 15"/>
                  <a:gd name="T36" fmla="*/ 2 w 86"/>
                  <a:gd name="T37" fmla="*/ 0 h 15"/>
                  <a:gd name="T38" fmla="*/ 0 w 86"/>
                  <a:gd name="T39" fmla="*/ 1 h 15"/>
                  <a:gd name="T40" fmla="*/ 2 w 86"/>
                  <a:gd name="T41" fmla="*/ 0 h 15"/>
                  <a:gd name="T42" fmla="*/ 1 w 86"/>
                  <a:gd name="T43" fmla="*/ 0 h 15"/>
                  <a:gd name="T44" fmla="*/ 1 w 86"/>
                  <a:gd name="T45" fmla="*/ 1 h 15"/>
                  <a:gd name="T46" fmla="*/ 1 w 86"/>
                  <a:gd name="T47" fmla="*/ 2 h 15"/>
                  <a:gd name="T48" fmla="*/ 2 w 86"/>
                  <a:gd name="T49" fmla="*/ 3 h 15"/>
                  <a:gd name="T50" fmla="*/ 3 w 86"/>
                  <a:gd name="T51" fmla="*/ 1 h 1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86" h="15">
                    <a:moveTo>
                      <a:pt x="11" y="6"/>
                    </a:moveTo>
                    <a:lnTo>
                      <a:pt x="5" y="12"/>
                    </a:lnTo>
                    <a:lnTo>
                      <a:pt x="15" y="12"/>
                    </a:lnTo>
                    <a:lnTo>
                      <a:pt x="24" y="10"/>
                    </a:lnTo>
                    <a:lnTo>
                      <a:pt x="33" y="13"/>
                    </a:lnTo>
                    <a:lnTo>
                      <a:pt x="43" y="13"/>
                    </a:lnTo>
                    <a:lnTo>
                      <a:pt x="53" y="13"/>
                    </a:lnTo>
                    <a:lnTo>
                      <a:pt x="63" y="15"/>
                    </a:lnTo>
                    <a:lnTo>
                      <a:pt x="75" y="15"/>
                    </a:lnTo>
                    <a:lnTo>
                      <a:pt x="86" y="15"/>
                    </a:lnTo>
                    <a:lnTo>
                      <a:pt x="86" y="3"/>
                    </a:lnTo>
                    <a:lnTo>
                      <a:pt x="75" y="3"/>
                    </a:lnTo>
                    <a:lnTo>
                      <a:pt x="63" y="3"/>
                    </a:lnTo>
                    <a:lnTo>
                      <a:pt x="53" y="3"/>
                    </a:lnTo>
                    <a:lnTo>
                      <a:pt x="43" y="1"/>
                    </a:lnTo>
                    <a:lnTo>
                      <a:pt x="33" y="1"/>
                    </a:lnTo>
                    <a:lnTo>
                      <a:pt x="24" y="1"/>
                    </a:lnTo>
                    <a:lnTo>
                      <a:pt x="15" y="0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5" y="12"/>
                    </a:lnTo>
                    <a:lnTo>
                      <a:pt x="11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3" name="Freeform 761"/>
              <p:cNvSpPr>
                <a:spLocks/>
              </p:cNvSpPr>
              <p:nvPr/>
            </p:nvSpPr>
            <p:spPr bwMode="auto">
              <a:xfrm>
                <a:off x="1774" y="3377"/>
                <a:ext cx="6" cy="41"/>
              </a:xfrm>
              <a:custGeom>
                <a:avLst/>
                <a:gdLst>
                  <a:gd name="T0" fmla="*/ 2 w 11"/>
                  <a:gd name="T1" fmla="*/ 17 h 83"/>
                  <a:gd name="T2" fmla="*/ 3 w 11"/>
                  <a:gd name="T3" fmla="*/ 19 h 83"/>
                  <a:gd name="T4" fmla="*/ 3 w 11"/>
                  <a:gd name="T5" fmla="*/ 0 h 83"/>
                  <a:gd name="T6" fmla="*/ 0 w 11"/>
                  <a:gd name="T7" fmla="*/ 0 h 83"/>
                  <a:gd name="T8" fmla="*/ 0 w 11"/>
                  <a:gd name="T9" fmla="*/ 19 h 83"/>
                  <a:gd name="T10" fmla="*/ 2 w 11"/>
                  <a:gd name="T11" fmla="*/ 20 h 83"/>
                  <a:gd name="T12" fmla="*/ 0 w 11"/>
                  <a:gd name="T13" fmla="*/ 19 h 83"/>
                  <a:gd name="T14" fmla="*/ 1 w 11"/>
                  <a:gd name="T15" fmla="*/ 20 h 83"/>
                  <a:gd name="T16" fmla="*/ 2 w 11"/>
                  <a:gd name="T17" fmla="*/ 20 h 83"/>
                  <a:gd name="T18" fmla="*/ 3 w 11"/>
                  <a:gd name="T19" fmla="*/ 20 h 83"/>
                  <a:gd name="T20" fmla="*/ 3 w 11"/>
                  <a:gd name="T21" fmla="*/ 19 h 83"/>
                  <a:gd name="T22" fmla="*/ 2 w 11"/>
                  <a:gd name="T23" fmla="*/ 17 h 8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83">
                    <a:moveTo>
                      <a:pt x="5" y="71"/>
                    </a:moveTo>
                    <a:lnTo>
                      <a:pt x="11" y="77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77"/>
                    </a:lnTo>
                    <a:lnTo>
                      <a:pt x="5" y="83"/>
                    </a:lnTo>
                    <a:lnTo>
                      <a:pt x="0" y="77"/>
                    </a:lnTo>
                    <a:lnTo>
                      <a:pt x="2" y="80"/>
                    </a:lnTo>
                    <a:lnTo>
                      <a:pt x="5" y="81"/>
                    </a:lnTo>
                    <a:lnTo>
                      <a:pt x="9" y="80"/>
                    </a:lnTo>
                    <a:lnTo>
                      <a:pt x="11" y="77"/>
                    </a:lnTo>
                    <a:lnTo>
                      <a:pt x="5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4" name="Freeform 762"/>
              <p:cNvSpPr>
                <a:spLocks/>
              </p:cNvSpPr>
              <p:nvPr/>
            </p:nvSpPr>
            <p:spPr bwMode="auto">
              <a:xfrm>
                <a:off x="1685" y="3243"/>
                <a:ext cx="83" cy="97"/>
              </a:xfrm>
              <a:custGeom>
                <a:avLst/>
                <a:gdLst>
                  <a:gd name="T0" fmla="*/ 40 w 166"/>
                  <a:gd name="T1" fmla="*/ 24 h 193"/>
                  <a:gd name="T2" fmla="*/ 41 w 166"/>
                  <a:gd name="T3" fmla="*/ 27 h 193"/>
                  <a:gd name="T4" fmla="*/ 42 w 166"/>
                  <a:gd name="T5" fmla="*/ 30 h 193"/>
                  <a:gd name="T6" fmla="*/ 42 w 166"/>
                  <a:gd name="T7" fmla="*/ 33 h 193"/>
                  <a:gd name="T8" fmla="*/ 41 w 166"/>
                  <a:gd name="T9" fmla="*/ 37 h 193"/>
                  <a:gd name="T10" fmla="*/ 40 w 166"/>
                  <a:gd name="T11" fmla="*/ 40 h 193"/>
                  <a:gd name="T12" fmla="*/ 38 w 166"/>
                  <a:gd name="T13" fmla="*/ 42 h 193"/>
                  <a:gd name="T14" fmla="*/ 36 w 166"/>
                  <a:gd name="T15" fmla="*/ 45 h 193"/>
                  <a:gd name="T16" fmla="*/ 33 w 166"/>
                  <a:gd name="T17" fmla="*/ 47 h 193"/>
                  <a:gd name="T18" fmla="*/ 30 w 166"/>
                  <a:gd name="T19" fmla="*/ 48 h 193"/>
                  <a:gd name="T20" fmla="*/ 26 w 166"/>
                  <a:gd name="T21" fmla="*/ 49 h 193"/>
                  <a:gd name="T22" fmla="*/ 23 w 166"/>
                  <a:gd name="T23" fmla="*/ 49 h 193"/>
                  <a:gd name="T24" fmla="*/ 19 w 166"/>
                  <a:gd name="T25" fmla="*/ 48 h 193"/>
                  <a:gd name="T26" fmla="*/ 16 w 166"/>
                  <a:gd name="T27" fmla="*/ 47 h 193"/>
                  <a:gd name="T28" fmla="*/ 14 w 166"/>
                  <a:gd name="T29" fmla="*/ 45 h 193"/>
                  <a:gd name="T30" fmla="*/ 11 w 166"/>
                  <a:gd name="T31" fmla="*/ 42 h 193"/>
                  <a:gd name="T32" fmla="*/ 9 w 166"/>
                  <a:gd name="T33" fmla="*/ 39 h 193"/>
                  <a:gd name="T34" fmla="*/ 2 w 166"/>
                  <a:gd name="T35" fmla="*/ 25 h 193"/>
                  <a:gd name="T36" fmla="*/ 1 w 166"/>
                  <a:gd name="T37" fmla="*/ 22 h 193"/>
                  <a:gd name="T38" fmla="*/ 0 w 166"/>
                  <a:gd name="T39" fmla="*/ 19 h 193"/>
                  <a:gd name="T40" fmla="*/ 0 w 166"/>
                  <a:gd name="T41" fmla="*/ 16 h 193"/>
                  <a:gd name="T42" fmla="*/ 1 w 166"/>
                  <a:gd name="T43" fmla="*/ 12 h 193"/>
                  <a:gd name="T44" fmla="*/ 2 w 166"/>
                  <a:gd name="T45" fmla="*/ 9 h 193"/>
                  <a:gd name="T46" fmla="*/ 4 w 166"/>
                  <a:gd name="T47" fmla="*/ 7 h 193"/>
                  <a:gd name="T48" fmla="*/ 7 w 166"/>
                  <a:gd name="T49" fmla="*/ 4 h 193"/>
                  <a:gd name="T50" fmla="*/ 10 w 166"/>
                  <a:gd name="T51" fmla="*/ 2 h 193"/>
                  <a:gd name="T52" fmla="*/ 13 w 166"/>
                  <a:gd name="T53" fmla="*/ 1 h 193"/>
                  <a:gd name="T54" fmla="*/ 16 w 166"/>
                  <a:gd name="T55" fmla="*/ 0 h 193"/>
                  <a:gd name="T56" fmla="*/ 19 w 166"/>
                  <a:gd name="T57" fmla="*/ 0 h 193"/>
                  <a:gd name="T58" fmla="*/ 23 w 166"/>
                  <a:gd name="T59" fmla="*/ 1 h 193"/>
                  <a:gd name="T60" fmla="*/ 26 w 166"/>
                  <a:gd name="T61" fmla="*/ 2 h 193"/>
                  <a:gd name="T62" fmla="*/ 29 w 166"/>
                  <a:gd name="T63" fmla="*/ 4 h 193"/>
                  <a:gd name="T64" fmla="*/ 31 w 166"/>
                  <a:gd name="T65" fmla="*/ 7 h 193"/>
                  <a:gd name="T66" fmla="*/ 33 w 166"/>
                  <a:gd name="T67" fmla="*/ 10 h 193"/>
                  <a:gd name="T68" fmla="*/ 40 w 166"/>
                  <a:gd name="T69" fmla="*/ 24 h 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66" h="193">
                    <a:moveTo>
                      <a:pt x="159" y="93"/>
                    </a:moveTo>
                    <a:lnTo>
                      <a:pt x="164" y="106"/>
                    </a:lnTo>
                    <a:lnTo>
                      <a:pt x="166" y="120"/>
                    </a:lnTo>
                    <a:lnTo>
                      <a:pt x="166" y="132"/>
                    </a:lnTo>
                    <a:lnTo>
                      <a:pt x="164" y="145"/>
                    </a:lnTo>
                    <a:lnTo>
                      <a:pt x="158" y="157"/>
                    </a:lnTo>
                    <a:lnTo>
                      <a:pt x="150" y="168"/>
                    </a:lnTo>
                    <a:lnTo>
                      <a:pt x="141" y="177"/>
                    </a:lnTo>
                    <a:lnTo>
                      <a:pt x="129" y="185"/>
                    </a:lnTo>
                    <a:lnTo>
                      <a:pt x="117" y="191"/>
                    </a:lnTo>
                    <a:lnTo>
                      <a:pt x="103" y="193"/>
                    </a:lnTo>
                    <a:lnTo>
                      <a:pt x="89" y="193"/>
                    </a:lnTo>
                    <a:lnTo>
                      <a:pt x="76" y="190"/>
                    </a:lnTo>
                    <a:lnTo>
                      <a:pt x="64" y="185"/>
                    </a:lnTo>
                    <a:lnTo>
                      <a:pt x="53" y="177"/>
                    </a:lnTo>
                    <a:lnTo>
                      <a:pt x="44" y="168"/>
                    </a:lnTo>
                    <a:lnTo>
                      <a:pt x="36" y="156"/>
                    </a:lnTo>
                    <a:lnTo>
                      <a:pt x="7" y="100"/>
                    </a:lnTo>
                    <a:lnTo>
                      <a:pt x="3" y="87"/>
                    </a:lnTo>
                    <a:lnTo>
                      <a:pt x="0" y="73"/>
                    </a:lnTo>
                    <a:lnTo>
                      <a:pt x="0" y="61"/>
                    </a:lnTo>
                    <a:lnTo>
                      <a:pt x="4" y="48"/>
                    </a:lnTo>
                    <a:lnTo>
                      <a:pt x="8" y="36"/>
                    </a:lnTo>
                    <a:lnTo>
                      <a:pt x="16" y="25"/>
                    </a:lnTo>
                    <a:lnTo>
                      <a:pt x="26" y="16"/>
                    </a:lnTo>
                    <a:lnTo>
                      <a:pt x="37" y="8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6" y="0"/>
                    </a:lnTo>
                    <a:lnTo>
                      <a:pt x="90" y="3"/>
                    </a:lnTo>
                    <a:lnTo>
                      <a:pt x="102" y="8"/>
                    </a:lnTo>
                    <a:lnTo>
                      <a:pt x="113" y="16"/>
                    </a:lnTo>
                    <a:lnTo>
                      <a:pt x="122" y="25"/>
                    </a:lnTo>
                    <a:lnTo>
                      <a:pt x="130" y="37"/>
                    </a:lnTo>
                    <a:lnTo>
                      <a:pt x="159" y="93"/>
                    </a:lnTo>
                    <a:close/>
                  </a:path>
                </a:pathLst>
              </a:custGeom>
              <a:solidFill>
                <a:srgbClr val="3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5" name="Freeform 763"/>
              <p:cNvSpPr>
                <a:spLocks/>
              </p:cNvSpPr>
              <p:nvPr/>
            </p:nvSpPr>
            <p:spPr bwMode="auto">
              <a:xfrm>
                <a:off x="1748" y="3289"/>
                <a:ext cx="22" cy="49"/>
              </a:xfrm>
              <a:custGeom>
                <a:avLst/>
                <a:gdLst>
                  <a:gd name="T0" fmla="*/ 2 w 44"/>
                  <a:gd name="T1" fmla="*/ 24 h 99"/>
                  <a:gd name="T2" fmla="*/ 2 w 44"/>
                  <a:gd name="T3" fmla="*/ 24 h 99"/>
                  <a:gd name="T4" fmla="*/ 5 w 44"/>
                  <a:gd name="T5" fmla="*/ 22 h 99"/>
                  <a:gd name="T6" fmla="*/ 7 w 44"/>
                  <a:gd name="T7" fmla="*/ 20 h 99"/>
                  <a:gd name="T8" fmla="*/ 9 w 44"/>
                  <a:gd name="T9" fmla="*/ 17 h 99"/>
                  <a:gd name="T10" fmla="*/ 11 w 44"/>
                  <a:gd name="T11" fmla="*/ 13 h 99"/>
                  <a:gd name="T12" fmla="*/ 11 w 44"/>
                  <a:gd name="T13" fmla="*/ 10 h 99"/>
                  <a:gd name="T14" fmla="*/ 11 w 44"/>
                  <a:gd name="T15" fmla="*/ 7 h 99"/>
                  <a:gd name="T16" fmla="*/ 11 w 44"/>
                  <a:gd name="T17" fmla="*/ 3 h 99"/>
                  <a:gd name="T18" fmla="*/ 10 w 44"/>
                  <a:gd name="T19" fmla="*/ 0 h 99"/>
                  <a:gd name="T20" fmla="*/ 7 w 44"/>
                  <a:gd name="T21" fmla="*/ 1 h 99"/>
                  <a:gd name="T22" fmla="*/ 8 w 44"/>
                  <a:gd name="T23" fmla="*/ 4 h 99"/>
                  <a:gd name="T24" fmla="*/ 9 w 44"/>
                  <a:gd name="T25" fmla="*/ 7 h 99"/>
                  <a:gd name="T26" fmla="*/ 9 w 44"/>
                  <a:gd name="T27" fmla="*/ 10 h 99"/>
                  <a:gd name="T28" fmla="*/ 8 w 44"/>
                  <a:gd name="T29" fmla="*/ 13 h 99"/>
                  <a:gd name="T30" fmla="*/ 7 w 44"/>
                  <a:gd name="T31" fmla="*/ 16 h 99"/>
                  <a:gd name="T32" fmla="*/ 5 w 44"/>
                  <a:gd name="T33" fmla="*/ 18 h 99"/>
                  <a:gd name="T34" fmla="*/ 3 w 44"/>
                  <a:gd name="T35" fmla="*/ 20 h 99"/>
                  <a:gd name="T36" fmla="*/ 0 w 44"/>
                  <a:gd name="T37" fmla="*/ 22 h 99"/>
                  <a:gd name="T38" fmla="*/ 0 w 44"/>
                  <a:gd name="T39" fmla="*/ 22 h 99"/>
                  <a:gd name="T40" fmla="*/ 2 w 44"/>
                  <a:gd name="T41" fmla="*/ 24 h 9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4" h="99">
                    <a:moveTo>
                      <a:pt x="5" y="99"/>
                    </a:moveTo>
                    <a:lnTo>
                      <a:pt x="5" y="99"/>
                    </a:lnTo>
                    <a:lnTo>
                      <a:pt x="17" y="89"/>
                    </a:lnTo>
                    <a:lnTo>
                      <a:pt x="26" y="80"/>
                    </a:lnTo>
                    <a:lnTo>
                      <a:pt x="36" y="69"/>
                    </a:lnTo>
                    <a:lnTo>
                      <a:pt x="41" y="55"/>
                    </a:lnTo>
                    <a:lnTo>
                      <a:pt x="44" y="41"/>
                    </a:lnTo>
                    <a:lnTo>
                      <a:pt x="44" y="29"/>
                    </a:lnTo>
                    <a:lnTo>
                      <a:pt x="41" y="14"/>
                    </a:lnTo>
                    <a:lnTo>
                      <a:pt x="37" y="0"/>
                    </a:lnTo>
                    <a:lnTo>
                      <a:pt x="28" y="4"/>
                    </a:lnTo>
                    <a:lnTo>
                      <a:pt x="32" y="16"/>
                    </a:lnTo>
                    <a:lnTo>
                      <a:pt x="34" y="29"/>
                    </a:lnTo>
                    <a:lnTo>
                      <a:pt x="34" y="41"/>
                    </a:lnTo>
                    <a:lnTo>
                      <a:pt x="32" y="53"/>
                    </a:lnTo>
                    <a:lnTo>
                      <a:pt x="26" y="64"/>
                    </a:lnTo>
                    <a:lnTo>
                      <a:pt x="19" y="73"/>
                    </a:lnTo>
                    <a:lnTo>
                      <a:pt x="10" y="83"/>
                    </a:lnTo>
                    <a:lnTo>
                      <a:pt x="0" y="89"/>
                    </a:lnTo>
                    <a:lnTo>
                      <a:pt x="5" y="9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6" name="Freeform 764"/>
              <p:cNvSpPr>
                <a:spLocks/>
              </p:cNvSpPr>
              <p:nvPr/>
            </p:nvSpPr>
            <p:spPr bwMode="auto">
              <a:xfrm>
                <a:off x="1701" y="3319"/>
                <a:ext cx="50" cy="23"/>
              </a:xfrm>
              <a:custGeom>
                <a:avLst/>
                <a:gdLst>
                  <a:gd name="T0" fmla="*/ 0 w 101"/>
                  <a:gd name="T1" fmla="*/ 2 h 46"/>
                  <a:gd name="T2" fmla="*/ 0 w 101"/>
                  <a:gd name="T3" fmla="*/ 2 h 46"/>
                  <a:gd name="T4" fmla="*/ 2 w 101"/>
                  <a:gd name="T5" fmla="*/ 5 h 46"/>
                  <a:gd name="T6" fmla="*/ 4 w 101"/>
                  <a:gd name="T7" fmla="*/ 7 h 46"/>
                  <a:gd name="T8" fmla="*/ 7 w 101"/>
                  <a:gd name="T9" fmla="*/ 10 h 46"/>
                  <a:gd name="T10" fmla="*/ 11 w 101"/>
                  <a:gd name="T11" fmla="*/ 11 h 46"/>
                  <a:gd name="T12" fmla="*/ 14 w 101"/>
                  <a:gd name="T13" fmla="*/ 12 h 46"/>
                  <a:gd name="T14" fmla="*/ 18 w 101"/>
                  <a:gd name="T15" fmla="*/ 12 h 46"/>
                  <a:gd name="T16" fmla="*/ 21 w 101"/>
                  <a:gd name="T17" fmla="*/ 11 h 46"/>
                  <a:gd name="T18" fmla="*/ 25 w 101"/>
                  <a:gd name="T19" fmla="*/ 10 h 46"/>
                  <a:gd name="T20" fmla="*/ 24 w 101"/>
                  <a:gd name="T21" fmla="*/ 7 h 46"/>
                  <a:gd name="T22" fmla="*/ 21 w 101"/>
                  <a:gd name="T23" fmla="*/ 9 h 46"/>
                  <a:gd name="T24" fmla="*/ 18 w 101"/>
                  <a:gd name="T25" fmla="*/ 10 h 46"/>
                  <a:gd name="T26" fmla="*/ 14 w 101"/>
                  <a:gd name="T27" fmla="*/ 10 h 46"/>
                  <a:gd name="T28" fmla="*/ 11 w 101"/>
                  <a:gd name="T29" fmla="*/ 9 h 46"/>
                  <a:gd name="T30" fmla="*/ 8 w 101"/>
                  <a:gd name="T31" fmla="*/ 7 h 46"/>
                  <a:gd name="T32" fmla="*/ 6 w 101"/>
                  <a:gd name="T33" fmla="*/ 6 h 46"/>
                  <a:gd name="T34" fmla="*/ 4 w 101"/>
                  <a:gd name="T35" fmla="*/ 3 h 46"/>
                  <a:gd name="T36" fmla="*/ 2 w 101"/>
                  <a:gd name="T37" fmla="*/ 1 h 46"/>
                  <a:gd name="T38" fmla="*/ 2 w 101"/>
                  <a:gd name="T39" fmla="*/ 1 h 46"/>
                  <a:gd name="T40" fmla="*/ 2 w 101"/>
                  <a:gd name="T41" fmla="*/ 1 h 46"/>
                  <a:gd name="T42" fmla="*/ 1 w 101"/>
                  <a:gd name="T43" fmla="*/ 0 h 46"/>
                  <a:gd name="T44" fmla="*/ 1 w 101"/>
                  <a:gd name="T45" fmla="*/ 0 h 46"/>
                  <a:gd name="T46" fmla="*/ 0 w 101"/>
                  <a:gd name="T47" fmla="*/ 1 h 46"/>
                  <a:gd name="T48" fmla="*/ 0 w 101"/>
                  <a:gd name="T49" fmla="*/ 2 h 4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1" h="46">
                    <a:moveTo>
                      <a:pt x="0" y="7"/>
                    </a:moveTo>
                    <a:lnTo>
                      <a:pt x="0" y="7"/>
                    </a:lnTo>
                    <a:lnTo>
                      <a:pt x="10" y="19"/>
                    </a:lnTo>
                    <a:lnTo>
                      <a:pt x="19" y="28"/>
                    </a:lnTo>
                    <a:lnTo>
                      <a:pt x="30" y="38"/>
                    </a:lnTo>
                    <a:lnTo>
                      <a:pt x="44" y="42"/>
                    </a:lnTo>
                    <a:lnTo>
                      <a:pt x="58" y="46"/>
                    </a:lnTo>
                    <a:lnTo>
                      <a:pt x="72" y="46"/>
                    </a:lnTo>
                    <a:lnTo>
                      <a:pt x="87" y="43"/>
                    </a:lnTo>
                    <a:lnTo>
                      <a:pt x="101" y="38"/>
                    </a:lnTo>
                    <a:lnTo>
                      <a:pt x="96" y="28"/>
                    </a:lnTo>
                    <a:lnTo>
                      <a:pt x="84" y="34"/>
                    </a:lnTo>
                    <a:lnTo>
                      <a:pt x="72" y="37"/>
                    </a:lnTo>
                    <a:lnTo>
                      <a:pt x="58" y="37"/>
                    </a:lnTo>
                    <a:lnTo>
                      <a:pt x="46" y="33"/>
                    </a:lnTo>
                    <a:lnTo>
                      <a:pt x="35" y="28"/>
                    </a:lnTo>
                    <a:lnTo>
                      <a:pt x="26" y="22"/>
                    </a:lnTo>
                    <a:lnTo>
                      <a:pt x="16" y="12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7" name="Freeform 765"/>
              <p:cNvSpPr>
                <a:spLocks/>
              </p:cNvSpPr>
              <p:nvPr/>
            </p:nvSpPr>
            <p:spPr bwMode="auto">
              <a:xfrm>
                <a:off x="1686" y="3291"/>
                <a:ext cx="19" cy="32"/>
              </a:xfrm>
              <a:custGeom>
                <a:avLst/>
                <a:gdLst>
                  <a:gd name="T0" fmla="*/ 0 w 38"/>
                  <a:gd name="T1" fmla="*/ 2 h 64"/>
                  <a:gd name="T2" fmla="*/ 0 w 38"/>
                  <a:gd name="T3" fmla="*/ 2 h 64"/>
                  <a:gd name="T4" fmla="*/ 7 w 38"/>
                  <a:gd name="T5" fmla="*/ 16 h 64"/>
                  <a:gd name="T6" fmla="*/ 10 w 38"/>
                  <a:gd name="T7" fmla="*/ 15 h 64"/>
                  <a:gd name="T8" fmla="*/ 3 w 38"/>
                  <a:gd name="T9" fmla="*/ 1 h 64"/>
                  <a:gd name="T10" fmla="*/ 3 w 38"/>
                  <a:gd name="T11" fmla="*/ 1 h 64"/>
                  <a:gd name="T12" fmla="*/ 3 w 38"/>
                  <a:gd name="T13" fmla="*/ 1 h 64"/>
                  <a:gd name="T14" fmla="*/ 2 w 38"/>
                  <a:gd name="T15" fmla="*/ 0 h 64"/>
                  <a:gd name="T16" fmla="*/ 1 w 38"/>
                  <a:gd name="T17" fmla="*/ 0 h 64"/>
                  <a:gd name="T18" fmla="*/ 0 w 38"/>
                  <a:gd name="T19" fmla="*/ 1 h 64"/>
                  <a:gd name="T20" fmla="*/ 0 w 38"/>
                  <a:gd name="T21" fmla="*/ 2 h 6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64">
                    <a:moveTo>
                      <a:pt x="0" y="7"/>
                    </a:moveTo>
                    <a:lnTo>
                      <a:pt x="0" y="7"/>
                    </a:lnTo>
                    <a:lnTo>
                      <a:pt x="28" y="64"/>
                    </a:lnTo>
                    <a:lnTo>
                      <a:pt x="38" y="59"/>
                    </a:lnTo>
                    <a:lnTo>
                      <a:pt x="9" y="3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8" name="Freeform 766"/>
              <p:cNvSpPr>
                <a:spLocks/>
              </p:cNvSpPr>
              <p:nvPr/>
            </p:nvSpPr>
            <p:spPr bwMode="auto">
              <a:xfrm>
                <a:off x="1683" y="3245"/>
                <a:ext cx="22" cy="50"/>
              </a:xfrm>
              <a:custGeom>
                <a:avLst/>
                <a:gdLst>
                  <a:gd name="T0" fmla="*/ 10 w 43"/>
                  <a:gd name="T1" fmla="*/ 0 h 99"/>
                  <a:gd name="T2" fmla="*/ 10 w 43"/>
                  <a:gd name="T3" fmla="*/ 0 h 99"/>
                  <a:gd name="T4" fmla="*/ 7 w 43"/>
                  <a:gd name="T5" fmla="*/ 3 h 99"/>
                  <a:gd name="T6" fmla="*/ 5 w 43"/>
                  <a:gd name="T7" fmla="*/ 5 h 99"/>
                  <a:gd name="T8" fmla="*/ 2 w 43"/>
                  <a:gd name="T9" fmla="*/ 8 h 99"/>
                  <a:gd name="T10" fmla="*/ 1 w 43"/>
                  <a:gd name="T11" fmla="*/ 11 h 99"/>
                  <a:gd name="T12" fmla="*/ 0 w 43"/>
                  <a:gd name="T13" fmla="*/ 15 h 99"/>
                  <a:gd name="T14" fmla="*/ 0 w 43"/>
                  <a:gd name="T15" fmla="*/ 18 h 99"/>
                  <a:gd name="T16" fmla="*/ 1 w 43"/>
                  <a:gd name="T17" fmla="*/ 22 h 99"/>
                  <a:gd name="T18" fmla="*/ 2 w 43"/>
                  <a:gd name="T19" fmla="*/ 25 h 99"/>
                  <a:gd name="T20" fmla="*/ 4 w 43"/>
                  <a:gd name="T21" fmla="*/ 24 h 99"/>
                  <a:gd name="T22" fmla="*/ 3 w 43"/>
                  <a:gd name="T23" fmla="*/ 21 h 99"/>
                  <a:gd name="T24" fmla="*/ 3 w 43"/>
                  <a:gd name="T25" fmla="*/ 18 h 99"/>
                  <a:gd name="T26" fmla="*/ 3 w 43"/>
                  <a:gd name="T27" fmla="*/ 15 h 99"/>
                  <a:gd name="T28" fmla="*/ 3 w 43"/>
                  <a:gd name="T29" fmla="*/ 12 h 99"/>
                  <a:gd name="T30" fmla="*/ 5 w 43"/>
                  <a:gd name="T31" fmla="*/ 9 h 99"/>
                  <a:gd name="T32" fmla="*/ 6 w 43"/>
                  <a:gd name="T33" fmla="*/ 7 h 99"/>
                  <a:gd name="T34" fmla="*/ 9 w 43"/>
                  <a:gd name="T35" fmla="*/ 4 h 99"/>
                  <a:gd name="T36" fmla="*/ 11 w 43"/>
                  <a:gd name="T37" fmla="*/ 3 h 99"/>
                  <a:gd name="T38" fmla="*/ 11 w 43"/>
                  <a:gd name="T39" fmla="*/ 3 h 99"/>
                  <a:gd name="T40" fmla="*/ 10 w 43"/>
                  <a:gd name="T41" fmla="*/ 0 h 9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3" h="99">
                    <a:moveTo>
                      <a:pt x="39" y="0"/>
                    </a:moveTo>
                    <a:lnTo>
                      <a:pt x="39" y="0"/>
                    </a:lnTo>
                    <a:lnTo>
                      <a:pt x="26" y="10"/>
                    </a:lnTo>
                    <a:lnTo>
                      <a:pt x="17" y="19"/>
                    </a:lnTo>
                    <a:lnTo>
                      <a:pt x="8" y="30"/>
                    </a:lnTo>
                    <a:lnTo>
                      <a:pt x="3" y="44"/>
                    </a:lnTo>
                    <a:lnTo>
                      <a:pt x="0" y="58"/>
                    </a:lnTo>
                    <a:lnTo>
                      <a:pt x="0" y="70"/>
                    </a:lnTo>
                    <a:lnTo>
                      <a:pt x="2" y="85"/>
                    </a:lnTo>
                    <a:lnTo>
                      <a:pt x="7" y="99"/>
                    </a:lnTo>
                    <a:lnTo>
                      <a:pt x="16" y="95"/>
                    </a:lnTo>
                    <a:lnTo>
                      <a:pt x="11" y="83"/>
                    </a:lnTo>
                    <a:lnTo>
                      <a:pt x="9" y="70"/>
                    </a:lnTo>
                    <a:lnTo>
                      <a:pt x="9" y="58"/>
                    </a:lnTo>
                    <a:lnTo>
                      <a:pt x="12" y="46"/>
                    </a:lnTo>
                    <a:lnTo>
                      <a:pt x="17" y="35"/>
                    </a:lnTo>
                    <a:lnTo>
                      <a:pt x="24" y="26"/>
                    </a:lnTo>
                    <a:lnTo>
                      <a:pt x="33" y="16"/>
                    </a:lnTo>
                    <a:lnTo>
                      <a:pt x="43" y="10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59" name="Freeform 767"/>
              <p:cNvSpPr>
                <a:spLocks/>
              </p:cNvSpPr>
              <p:nvPr/>
            </p:nvSpPr>
            <p:spPr bwMode="auto">
              <a:xfrm>
                <a:off x="1702" y="3241"/>
                <a:ext cx="50" cy="23"/>
              </a:xfrm>
              <a:custGeom>
                <a:avLst/>
                <a:gdLst>
                  <a:gd name="T0" fmla="*/ 25 w 100"/>
                  <a:gd name="T1" fmla="*/ 10 h 46"/>
                  <a:gd name="T2" fmla="*/ 25 w 100"/>
                  <a:gd name="T3" fmla="*/ 10 h 46"/>
                  <a:gd name="T4" fmla="*/ 23 w 100"/>
                  <a:gd name="T5" fmla="*/ 7 h 46"/>
                  <a:gd name="T6" fmla="*/ 21 w 100"/>
                  <a:gd name="T7" fmla="*/ 5 h 46"/>
                  <a:gd name="T8" fmla="*/ 18 w 100"/>
                  <a:gd name="T9" fmla="*/ 2 h 46"/>
                  <a:gd name="T10" fmla="*/ 14 w 100"/>
                  <a:gd name="T11" fmla="*/ 1 h 46"/>
                  <a:gd name="T12" fmla="*/ 11 w 100"/>
                  <a:gd name="T13" fmla="*/ 0 h 46"/>
                  <a:gd name="T14" fmla="*/ 8 w 100"/>
                  <a:gd name="T15" fmla="*/ 0 h 46"/>
                  <a:gd name="T16" fmla="*/ 4 w 100"/>
                  <a:gd name="T17" fmla="*/ 1 h 46"/>
                  <a:gd name="T18" fmla="*/ 0 w 100"/>
                  <a:gd name="T19" fmla="*/ 2 h 46"/>
                  <a:gd name="T20" fmla="*/ 1 w 100"/>
                  <a:gd name="T21" fmla="*/ 5 h 46"/>
                  <a:gd name="T22" fmla="*/ 4 w 100"/>
                  <a:gd name="T23" fmla="*/ 3 h 46"/>
                  <a:gd name="T24" fmla="*/ 8 w 100"/>
                  <a:gd name="T25" fmla="*/ 3 h 46"/>
                  <a:gd name="T26" fmla="*/ 11 w 100"/>
                  <a:gd name="T27" fmla="*/ 3 h 46"/>
                  <a:gd name="T28" fmla="*/ 14 w 100"/>
                  <a:gd name="T29" fmla="*/ 4 h 46"/>
                  <a:gd name="T30" fmla="*/ 16 w 100"/>
                  <a:gd name="T31" fmla="*/ 5 h 46"/>
                  <a:gd name="T32" fmla="*/ 19 w 100"/>
                  <a:gd name="T33" fmla="*/ 6 h 46"/>
                  <a:gd name="T34" fmla="*/ 21 w 100"/>
                  <a:gd name="T35" fmla="*/ 9 h 46"/>
                  <a:gd name="T36" fmla="*/ 23 w 100"/>
                  <a:gd name="T37" fmla="*/ 11 h 46"/>
                  <a:gd name="T38" fmla="*/ 23 w 100"/>
                  <a:gd name="T39" fmla="*/ 11 h 46"/>
                  <a:gd name="T40" fmla="*/ 23 w 100"/>
                  <a:gd name="T41" fmla="*/ 11 h 46"/>
                  <a:gd name="T42" fmla="*/ 24 w 100"/>
                  <a:gd name="T43" fmla="*/ 12 h 46"/>
                  <a:gd name="T44" fmla="*/ 25 w 100"/>
                  <a:gd name="T45" fmla="*/ 12 h 46"/>
                  <a:gd name="T46" fmla="*/ 25 w 100"/>
                  <a:gd name="T47" fmla="*/ 11 h 46"/>
                  <a:gd name="T48" fmla="*/ 25 w 100"/>
                  <a:gd name="T49" fmla="*/ 10 h 4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0" h="46">
                    <a:moveTo>
                      <a:pt x="100" y="39"/>
                    </a:moveTo>
                    <a:lnTo>
                      <a:pt x="100" y="39"/>
                    </a:lnTo>
                    <a:lnTo>
                      <a:pt x="91" y="27"/>
                    </a:lnTo>
                    <a:lnTo>
                      <a:pt x="82" y="18"/>
                    </a:lnTo>
                    <a:lnTo>
                      <a:pt x="69" y="8"/>
                    </a:lnTo>
                    <a:lnTo>
                      <a:pt x="56" y="4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4" y="3"/>
                    </a:lnTo>
                    <a:lnTo>
                      <a:pt x="0" y="8"/>
                    </a:lnTo>
                    <a:lnTo>
                      <a:pt x="4" y="18"/>
                    </a:lnTo>
                    <a:lnTo>
                      <a:pt x="16" y="12"/>
                    </a:lnTo>
                    <a:lnTo>
                      <a:pt x="29" y="9"/>
                    </a:lnTo>
                    <a:lnTo>
                      <a:pt x="41" y="9"/>
                    </a:lnTo>
                    <a:lnTo>
                      <a:pt x="54" y="13"/>
                    </a:lnTo>
                    <a:lnTo>
                      <a:pt x="64" y="18"/>
                    </a:lnTo>
                    <a:lnTo>
                      <a:pt x="75" y="24"/>
                    </a:lnTo>
                    <a:lnTo>
                      <a:pt x="84" y="34"/>
                    </a:lnTo>
                    <a:lnTo>
                      <a:pt x="91" y="44"/>
                    </a:lnTo>
                    <a:lnTo>
                      <a:pt x="93" y="46"/>
                    </a:lnTo>
                    <a:lnTo>
                      <a:pt x="98" y="46"/>
                    </a:lnTo>
                    <a:lnTo>
                      <a:pt x="100" y="43"/>
                    </a:lnTo>
                    <a:lnTo>
                      <a:pt x="10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0" name="Freeform 768"/>
              <p:cNvSpPr>
                <a:spLocks/>
              </p:cNvSpPr>
              <p:nvPr/>
            </p:nvSpPr>
            <p:spPr bwMode="auto">
              <a:xfrm>
                <a:off x="1748" y="3261"/>
                <a:ext cx="19" cy="31"/>
              </a:xfrm>
              <a:custGeom>
                <a:avLst/>
                <a:gdLst>
                  <a:gd name="T0" fmla="*/ 10 w 38"/>
                  <a:gd name="T1" fmla="*/ 14 h 64"/>
                  <a:gd name="T2" fmla="*/ 10 w 38"/>
                  <a:gd name="T3" fmla="*/ 14 h 64"/>
                  <a:gd name="T4" fmla="*/ 3 w 38"/>
                  <a:gd name="T5" fmla="*/ 0 h 64"/>
                  <a:gd name="T6" fmla="*/ 0 w 38"/>
                  <a:gd name="T7" fmla="*/ 1 h 64"/>
                  <a:gd name="T8" fmla="*/ 8 w 38"/>
                  <a:gd name="T9" fmla="*/ 15 h 64"/>
                  <a:gd name="T10" fmla="*/ 8 w 38"/>
                  <a:gd name="T11" fmla="*/ 15 h 64"/>
                  <a:gd name="T12" fmla="*/ 8 w 38"/>
                  <a:gd name="T13" fmla="*/ 15 h 64"/>
                  <a:gd name="T14" fmla="*/ 8 w 38"/>
                  <a:gd name="T15" fmla="*/ 15 h 64"/>
                  <a:gd name="T16" fmla="*/ 9 w 38"/>
                  <a:gd name="T17" fmla="*/ 15 h 64"/>
                  <a:gd name="T18" fmla="*/ 10 w 38"/>
                  <a:gd name="T19" fmla="*/ 14 h 64"/>
                  <a:gd name="T20" fmla="*/ 10 w 38"/>
                  <a:gd name="T21" fmla="*/ 14 h 6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64">
                    <a:moveTo>
                      <a:pt x="38" y="57"/>
                    </a:moveTo>
                    <a:lnTo>
                      <a:pt x="38" y="57"/>
                    </a:lnTo>
                    <a:lnTo>
                      <a:pt x="9" y="0"/>
                    </a:lnTo>
                    <a:lnTo>
                      <a:pt x="0" y="5"/>
                    </a:lnTo>
                    <a:lnTo>
                      <a:pt x="29" y="61"/>
                    </a:lnTo>
                    <a:lnTo>
                      <a:pt x="31" y="64"/>
                    </a:lnTo>
                    <a:lnTo>
                      <a:pt x="35" y="64"/>
                    </a:lnTo>
                    <a:lnTo>
                      <a:pt x="38" y="60"/>
                    </a:lnTo>
                    <a:lnTo>
                      <a:pt x="38" y="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1" name="Freeform 769"/>
              <p:cNvSpPr>
                <a:spLocks/>
              </p:cNvSpPr>
              <p:nvPr/>
            </p:nvSpPr>
            <p:spPr bwMode="auto">
              <a:xfrm>
                <a:off x="1739" y="3377"/>
                <a:ext cx="38" cy="38"/>
              </a:xfrm>
              <a:custGeom>
                <a:avLst/>
                <a:gdLst>
                  <a:gd name="T0" fmla="*/ 19 w 77"/>
                  <a:gd name="T1" fmla="*/ 0 h 77"/>
                  <a:gd name="T2" fmla="*/ 16 w 77"/>
                  <a:gd name="T3" fmla="*/ 0 h 77"/>
                  <a:gd name="T4" fmla="*/ 13 w 77"/>
                  <a:gd name="T5" fmla="*/ 0 h 77"/>
                  <a:gd name="T6" fmla="*/ 10 w 77"/>
                  <a:gd name="T7" fmla="*/ 0 h 77"/>
                  <a:gd name="T8" fmla="*/ 7 w 77"/>
                  <a:gd name="T9" fmla="*/ 1 h 77"/>
                  <a:gd name="T10" fmla="*/ 4 w 77"/>
                  <a:gd name="T11" fmla="*/ 2 h 77"/>
                  <a:gd name="T12" fmla="*/ 2 w 77"/>
                  <a:gd name="T13" fmla="*/ 4 h 77"/>
                  <a:gd name="T14" fmla="*/ 1 w 77"/>
                  <a:gd name="T15" fmla="*/ 6 h 77"/>
                  <a:gd name="T16" fmla="*/ 0 w 77"/>
                  <a:gd name="T17" fmla="*/ 8 h 77"/>
                  <a:gd name="T18" fmla="*/ 0 w 77"/>
                  <a:gd name="T19" fmla="*/ 11 h 77"/>
                  <a:gd name="T20" fmla="*/ 1 w 77"/>
                  <a:gd name="T21" fmla="*/ 13 h 77"/>
                  <a:gd name="T22" fmla="*/ 3 w 77"/>
                  <a:gd name="T23" fmla="*/ 15 h 77"/>
                  <a:gd name="T24" fmla="*/ 5 w 77"/>
                  <a:gd name="T25" fmla="*/ 17 h 77"/>
                  <a:gd name="T26" fmla="*/ 8 w 77"/>
                  <a:gd name="T27" fmla="*/ 17 h 77"/>
                  <a:gd name="T28" fmla="*/ 12 w 77"/>
                  <a:gd name="T29" fmla="*/ 18 h 77"/>
                  <a:gd name="T30" fmla="*/ 15 w 77"/>
                  <a:gd name="T31" fmla="*/ 19 h 77"/>
                  <a:gd name="T32" fmla="*/ 19 w 77"/>
                  <a:gd name="T33" fmla="*/ 19 h 77"/>
                  <a:gd name="T34" fmla="*/ 19 w 77"/>
                  <a:gd name="T35" fmla="*/ 0 h 7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7" h="77">
                    <a:moveTo>
                      <a:pt x="77" y="0"/>
                    </a:moveTo>
                    <a:lnTo>
                      <a:pt x="67" y="0"/>
                    </a:lnTo>
                    <a:lnTo>
                      <a:pt x="54" y="1"/>
                    </a:lnTo>
                    <a:lnTo>
                      <a:pt x="42" y="3"/>
                    </a:lnTo>
                    <a:lnTo>
                      <a:pt x="30" y="7"/>
                    </a:lnTo>
                    <a:lnTo>
                      <a:pt x="19" y="11"/>
                    </a:lnTo>
                    <a:lnTo>
                      <a:pt x="10" y="17"/>
                    </a:lnTo>
                    <a:lnTo>
                      <a:pt x="4" y="25"/>
                    </a:lnTo>
                    <a:lnTo>
                      <a:pt x="0" y="35"/>
                    </a:lnTo>
                    <a:lnTo>
                      <a:pt x="1" y="46"/>
                    </a:lnTo>
                    <a:lnTo>
                      <a:pt x="5" y="55"/>
                    </a:lnTo>
                    <a:lnTo>
                      <a:pt x="13" y="62"/>
                    </a:lnTo>
                    <a:lnTo>
                      <a:pt x="22" y="68"/>
                    </a:lnTo>
                    <a:lnTo>
                      <a:pt x="34" y="71"/>
                    </a:lnTo>
                    <a:lnTo>
                      <a:pt x="48" y="75"/>
                    </a:lnTo>
                    <a:lnTo>
                      <a:pt x="61" y="77"/>
                    </a:lnTo>
                    <a:lnTo>
                      <a:pt x="77" y="77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rgbClr val="33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2" name="Freeform 770"/>
              <p:cNvSpPr>
                <a:spLocks/>
              </p:cNvSpPr>
              <p:nvPr/>
            </p:nvSpPr>
            <p:spPr bwMode="auto">
              <a:xfrm>
                <a:off x="1736" y="3374"/>
                <a:ext cx="41" cy="21"/>
              </a:xfrm>
              <a:custGeom>
                <a:avLst/>
                <a:gdLst>
                  <a:gd name="T0" fmla="*/ 3 w 81"/>
                  <a:gd name="T1" fmla="*/ 11 h 41"/>
                  <a:gd name="T2" fmla="*/ 3 w 81"/>
                  <a:gd name="T3" fmla="*/ 11 h 41"/>
                  <a:gd name="T4" fmla="*/ 3 w 81"/>
                  <a:gd name="T5" fmla="*/ 9 h 41"/>
                  <a:gd name="T6" fmla="*/ 5 w 81"/>
                  <a:gd name="T7" fmla="*/ 7 h 41"/>
                  <a:gd name="T8" fmla="*/ 7 w 81"/>
                  <a:gd name="T9" fmla="*/ 6 h 41"/>
                  <a:gd name="T10" fmla="*/ 9 w 81"/>
                  <a:gd name="T11" fmla="*/ 5 h 41"/>
                  <a:gd name="T12" fmla="*/ 12 w 81"/>
                  <a:gd name="T13" fmla="*/ 4 h 41"/>
                  <a:gd name="T14" fmla="*/ 15 w 81"/>
                  <a:gd name="T15" fmla="*/ 3 h 41"/>
                  <a:gd name="T16" fmla="*/ 18 w 81"/>
                  <a:gd name="T17" fmla="*/ 3 h 41"/>
                  <a:gd name="T18" fmla="*/ 21 w 81"/>
                  <a:gd name="T19" fmla="*/ 3 h 41"/>
                  <a:gd name="T20" fmla="*/ 21 w 81"/>
                  <a:gd name="T21" fmla="*/ 0 h 41"/>
                  <a:gd name="T22" fmla="*/ 18 w 81"/>
                  <a:gd name="T23" fmla="*/ 0 h 41"/>
                  <a:gd name="T24" fmla="*/ 15 w 81"/>
                  <a:gd name="T25" fmla="*/ 1 h 41"/>
                  <a:gd name="T26" fmla="*/ 12 w 81"/>
                  <a:gd name="T27" fmla="*/ 2 h 41"/>
                  <a:gd name="T28" fmla="*/ 9 w 81"/>
                  <a:gd name="T29" fmla="*/ 2 h 41"/>
                  <a:gd name="T30" fmla="*/ 5 w 81"/>
                  <a:gd name="T31" fmla="*/ 4 h 41"/>
                  <a:gd name="T32" fmla="*/ 3 w 81"/>
                  <a:gd name="T33" fmla="*/ 5 h 41"/>
                  <a:gd name="T34" fmla="*/ 1 w 81"/>
                  <a:gd name="T35" fmla="*/ 8 h 41"/>
                  <a:gd name="T36" fmla="*/ 0 w 81"/>
                  <a:gd name="T37" fmla="*/ 11 h 41"/>
                  <a:gd name="T38" fmla="*/ 0 w 81"/>
                  <a:gd name="T39" fmla="*/ 11 h 41"/>
                  <a:gd name="T40" fmla="*/ 3 w 81"/>
                  <a:gd name="T41" fmla="*/ 11 h 4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81" h="41">
                    <a:moveTo>
                      <a:pt x="9" y="41"/>
                    </a:moveTo>
                    <a:lnTo>
                      <a:pt x="9" y="41"/>
                    </a:lnTo>
                    <a:lnTo>
                      <a:pt x="12" y="33"/>
                    </a:lnTo>
                    <a:lnTo>
                      <a:pt x="17" y="26"/>
                    </a:lnTo>
                    <a:lnTo>
                      <a:pt x="25" y="22"/>
                    </a:lnTo>
                    <a:lnTo>
                      <a:pt x="35" y="17"/>
                    </a:lnTo>
                    <a:lnTo>
                      <a:pt x="47" y="14"/>
                    </a:lnTo>
                    <a:lnTo>
                      <a:pt x="58" y="12"/>
                    </a:lnTo>
                    <a:lnTo>
                      <a:pt x="71" y="12"/>
                    </a:lnTo>
                    <a:lnTo>
                      <a:pt x="81" y="12"/>
                    </a:lnTo>
                    <a:lnTo>
                      <a:pt x="81" y="0"/>
                    </a:lnTo>
                    <a:lnTo>
                      <a:pt x="71" y="0"/>
                    </a:lnTo>
                    <a:lnTo>
                      <a:pt x="58" y="2"/>
                    </a:lnTo>
                    <a:lnTo>
                      <a:pt x="45" y="5"/>
                    </a:lnTo>
                    <a:lnTo>
                      <a:pt x="33" y="8"/>
                    </a:lnTo>
                    <a:lnTo>
                      <a:pt x="20" y="13"/>
                    </a:lnTo>
                    <a:lnTo>
                      <a:pt x="10" y="20"/>
                    </a:lnTo>
                    <a:lnTo>
                      <a:pt x="3" y="29"/>
                    </a:lnTo>
                    <a:lnTo>
                      <a:pt x="0" y="41"/>
                    </a:lnTo>
                    <a:lnTo>
                      <a:pt x="9" y="4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3" name="Freeform 771"/>
              <p:cNvSpPr>
                <a:spLocks/>
              </p:cNvSpPr>
              <p:nvPr/>
            </p:nvSpPr>
            <p:spPr bwMode="auto">
              <a:xfrm>
                <a:off x="1736" y="3395"/>
                <a:ext cx="44" cy="23"/>
              </a:xfrm>
              <a:custGeom>
                <a:avLst/>
                <a:gdLst>
                  <a:gd name="T0" fmla="*/ 19 w 87"/>
                  <a:gd name="T1" fmla="*/ 10 h 48"/>
                  <a:gd name="T2" fmla="*/ 21 w 87"/>
                  <a:gd name="T3" fmla="*/ 8 h 48"/>
                  <a:gd name="T4" fmla="*/ 17 w 87"/>
                  <a:gd name="T5" fmla="*/ 9 h 48"/>
                  <a:gd name="T6" fmla="*/ 14 w 87"/>
                  <a:gd name="T7" fmla="*/ 8 h 48"/>
                  <a:gd name="T8" fmla="*/ 10 w 87"/>
                  <a:gd name="T9" fmla="*/ 7 h 48"/>
                  <a:gd name="T10" fmla="*/ 8 w 87"/>
                  <a:gd name="T11" fmla="*/ 6 h 48"/>
                  <a:gd name="T12" fmla="*/ 5 w 87"/>
                  <a:gd name="T13" fmla="*/ 5 h 48"/>
                  <a:gd name="T14" fmla="*/ 4 w 87"/>
                  <a:gd name="T15" fmla="*/ 4 h 48"/>
                  <a:gd name="T16" fmla="*/ 3 w 87"/>
                  <a:gd name="T17" fmla="*/ 2 h 48"/>
                  <a:gd name="T18" fmla="*/ 3 w 87"/>
                  <a:gd name="T19" fmla="*/ 0 h 48"/>
                  <a:gd name="T20" fmla="*/ 0 w 87"/>
                  <a:gd name="T21" fmla="*/ 0 h 48"/>
                  <a:gd name="T22" fmla="*/ 1 w 87"/>
                  <a:gd name="T23" fmla="*/ 3 h 48"/>
                  <a:gd name="T24" fmla="*/ 1 w 87"/>
                  <a:gd name="T25" fmla="*/ 5 h 48"/>
                  <a:gd name="T26" fmla="*/ 4 w 87"/>
                  <a:gd name="T27" fmla="*/ 7 h 48"/>
                  <a:gd name="T28" fmla="*/ 6 w 87"/>
                  <a:gd name="T29" fmla="*/ 9 h 48"/>
                  <a:gd name="T30" fmla="*/ 10 w 87"/>
                  <a:gd name="T31" fmla="*/ 10 h 48"/>
                  <a:gd name="T32" fmla="*/ 13 w 87"/>
                  <a:gd name="T33" fmla="*/ 10 h 48"/>
                  <a:gd name="T34" fmla="*/ 17 w 87"/>
                  <a:gd name="T35" fmla="*/ 11 h 48"/>
                  <a:gd name="T36" fmla="*/ 21 w 87"/>
                  <a:gd name="T37" fmla="*/ 11 h 48"/>
                  <a:gd name="T38" fmla="*/ 22 w 87"/>
                  <a:gd name="T39" fmla="*/ 10 h 48"/>
                  <a:gd name="T40" fmla="*/ 21 w 87"/>
                  <a:gd name="T41" fmla="*/ 11 h 48"/>
                  <a:gd name="T42" fmla="*/ 22 w 87"/>
                  <a:gd name="T43" fmla="*/ 11 h 48"/>
                  <a:gd name="T44" fmla="*/ 22 w 87"/>
                  <a:gd name="T45" fmla="*/ 10 h 48"/>
                  <a:gd name="T46" fmla="*/ 22 w 87"/>
                  <a:gd name="T47" fmla="*/ 9 h 48"/>
                  <a:gd name="T48" fmla="*/ 21 w 87"/>
                  <a:gd name="T49" fmla="*/ 8 h 48"/>
                  <a:gd name="T50" fmla="*/ 19 w 87"/>
                  <a:gd name="T51" fmla="*/ 10 h 4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87" h="48">
                    <a:moveTo>
                      <a:pt x="76" y="42"/>
                    </a:moveTo>
                    <a:lnTo>
                      <a:pt x="81" y="36"/>
                    </a:lnTo>
                    <a:lnTo>
                      <a:pt x="65" y="37"/>
                    </a:lnTo>
                    <a:lnTo>
                      <a:pt x="53" y="35"/>
                    </a:lnTo>
                    <a:lnTo>
                      <a:pt x="39" y="32"/>
                    </a:lnTo>
                    <a:lnTo>
                      <a:pt x="29" y="28"/>
                    </a:lnTo>
                    <a:lnTo>
                      <a:pt x="19" y="22"/>
                    </a:lnTo>
                    <a:lnTo>
                      <a:pt x="14" y="18"/>
                    </a:lnTo>
                    <a:lnTo>
                      <a:pt x="10" y="1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1" y="12"/>
                    </a:lnTo>
                    <a:lnTo>
                      <a:pt x="4" y="22"/>
                    </a:lnTo>
                    <a:lnTo>
                      <a:pt x="15" y="32"/>
                    </a:lnTo>
                    <a:lnTo>
                      <a:pt x="24" y="37"/>
                    </a:lnTo>
                    <a:lnTo>
                      <a:pt x="37" y="41"/>
                    </a:lnTo>
                    <a:lnTo>
                      <a:pt x="50" y="44"/>
                    </a:lnTo>
                    <a:lnTo>
                      <a:pt x="65" y="46"/>
                    </a:lnTo>
                    <a:lnTo>
                      <a:pt x="81" y="48"/>
                    </a:lnTo>
                    <a:lnTo>
                      <a:pt x="87" y="42"/>
                    </a:lnTo>
                    <a:lnTo>
                      <a:pt x="81" y="48"/>
                    </a:lnTo>
                    <a:lnTo>
                      <a:pt x="85" y="45"/>
                    </a:lnTo>
                    <a:lnTo>
                      <a:pt x="87" y="42"/>
                    </a:lnTo>
                    <a:lnTo>
                      <a:pt x="85" y="38"/>
                    </a:lnTo>
                    <a:lnTo>
                      <a:pt x="81" y="36"/>
                    </a:lnTo>
                    <a:lnTo>
                      <a:pt x="76" y="4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4" name="Freeform 772"/>
              <p:cNvSpPr>
                <a:spLocks/>
              </p:cNvSpPr>
              <p:nvPr/>
            </p:nvSpPr>
            <p:spPr bwMode="auto">
              <a:xfrm>
                <a:off x="1774" y="3374"/>
                <a:ext cx="6" cy="41"/>
              </a:xfrm>
              <a:custGeom>
                <a:avLst/>
                <a:gdLst>
                  <a:gd name="T0" fmla="*/ 2 w 11"/>
                  <a:gd name="T1" fmla="*/ 3 h 83"/>
                  <a:gd name="T2" fmla="*/ 0 w 11"/>
                  <a:gd name="T3" fmla="*/ 1 h 83"/>
                  <a:gd name="T4" fmla="*/ 0 w 11"/>
                  <a:gd name="T5" fmla="*/ 20 h 83"/>
                  <a:gd name="T6" fmla="*/ 3 w 11"/>
                  <a:gd name="T7" fmla="*/ 20 h 83"/>
                  <a:gd name="T8" fmla="*/ 3 w 11"/>
                  <a:gd name="T9" fmla="*/ 1 h 83"/>
                  <a:gd name="T10" fmla="*/ 2 w 11"/>
                  <a:gd name="T11" fmla="*/ 0 h 83"/>
                  <a:gd name="T12" fmla="*/ 3 w 11"/>
                  <a:gd name="T13" fmla="*/ 1 h 83"/>
                  <a:gd name="T14" fmla="*/ 3 w 11"/>
                  <a:gd name="T15" fmla="*/ 0 h 83"/>
                  <a:gd name="T16" fmla="*/ 2 w 11"/>
                  <a:gd name="T17" fmla="*/ 0 h 83"/>
                  <a:gd name="T18" fmla="*/ 1 w 11"/>
                  <a:gd name="T19" fmla="*/ 0 h 83"/>
                  <a:gd name="T20" fmla="*/ 0 w 11"/>
                  <a:gd name="T21" fmla="*/ 1 h 83"/>
                  <a:gd name="T22" fmla="*/ 2 w 11"/>
                  <a:gd name="T23" fmla="*/ 3 h 8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" h="83">
                    <a:moveTo>
                      <a:pt x="5" y="12"/>
                    </a:moveTo>
                    <a:lnTo>
                      <a:pt x="0" y="6"/>
                    </a:lnTo>
                    <a:lnTo>
                      <a:pt x="0" y="83"/>
                    </a:lnTo>
                    <a:lnTo>
                      <a:pt x="11" y="83"/>
                    </a:lnTo>
                    <a:lnTo>
                      <a:pt x="11" y="6"/>
                    </a:lnTo>
                    <a:lnTo>
                      <a:pt x="5" y="0"/>
                    </a:lnTo>
                    <a:lnTo>
                      <a:pt x="11" y="6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5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5" name="Freeform 773"/>
              <p:cNvSpPr>
                <a:spLocks/>
              </p:cNvSpPr>
              <p:nvPr/>
            </p:nvSpPr>
            <p:spPr bwMode="auto">
              <a:xfrm>
                <a:off x="1998" y="3667"/>
                <a:ext cx="99" cy="48"/>
              </a:xfrm>
              <a:custGeom>
                <a:avLst/>
                <a:gdLst>
                  <a:gd name="T0" fmla="*/ 14 w 197"/>
                  <a:gd name="T1" fmla="*/ 4 h 96"/>
                  <a:gd name="T2" fmla="*/ 12 w 197"/>
                  <a:gd name="T3" fmla="*/ 5 h 96"/>
                  <a:gd name="T4" fmla="*/ 9 w 197"/>
                  <a:gd name="T5" fmla="*/ 7 h 96"/>
                  <a:gd name="T6" fmla="*/ 7 w 197"/>
                  <a:gd name="T7" fmla="*/ 10 h 96"/>
                  <a:gd name="T8" fmla="*/ 5 w 197"/>
                  <a:gd name="T9" fmla="*/ 13 h 96"/>
                  <a:gd name="T10" fmla="*/ 3 w 197"/>
                  <a:gd name="T11" fmla="*/ 16 h 96"/>
                  <a:gd name="T12" fmla="*/ 2 w 197"/>
                  <a:gd name="T13" fmla="*/ 19 h 96"/>
                  <a:gd name="T14" fmla="*/ 1 w 197"/>
                  <a:gd name="T15" fmla="*/ 21 h 96"/>
                  <a:gd name="T16" fmla="*/ 0 w 197"/>
                  <a:gd name="T17" fmla="*/ 23 h 96"/>
                  <a:gd name="T18" fmla="*/ 2 w 197"/>
                  <a:gd name="T19" fmla="*/ 24 h 96"/>
                  <a:gd name="T20" fmla="*/ 4 w 197"/>
                  <a:gd name="T21" fmla="*/ 24 h 96"/>
                  <a:gd name="T22" fmla="*/ 7 w 197"/>
                  <a:gd name="T23" fmla="*/ 24 h 96"/>
                  <a:gd name="T24" fmla="*/ 10 w 197"/>
                  <a:gd name="T25" fmla="*/ 24 h 96"/>
                  <a:gd name="T26" fmla="*/ 13 w 197"/>
                  <a:gd name="T27" fmla="*/ 24 h 96"/>
                  <a:gd name="T28" fmla="*/ 17 w 197"/>
                  <a:gd name="T29" fmla="*/ 24 h 96"/>
                  <a:gd name="T30" fmla="*/ 20 w 197"/>
                  <a:gd name="T31" fmla="*/ 24 h 96"/>
                  <a:gd name="T32" fmla="*/ 24 w 197"/>
                  <a:gd name="T33" fmla="*/ 24 h 96"/>
                  <a:gd name="T34" fmla="*/ 28 w 197"/>
                  <a:gd name="T35" fmla="*/ 24 h 96"/>
                  <a:gd name="T36" fmla="*/ 31 w 197"/>
                  <a:gd name="T37" fmla="*/ 23 h 96"/>
                  <a:gd name="T38" fmla="*/ 35 w 197"/>
                  <a:gd name="T39" fmla="*/ 22 h 96"/>
                  <a:gd name="T40" fmla="*/ 38 w 197"/>
                  <a:gd name="T41" fmla="*/ 22 h 96"/>
                  <a:gd name="T42" fmla="*/ 42 w 197"/>
                  <a:gd name="T43" fmla="*/ 21 h 96"/>
                  <a:gd name="T44" fmla="*/ 45 w 197"/>
                  <a:gd name="T45" fmla="*/ 20 h 96"/>
                  <a:gd name="T46" fmla="*/ 47 w 197"/>
                  <a:gd name="T47" fmla="*/ 18 h 96"/>
                  <a:gd name="T48" fmla="*/ 50 w 197"/>
                  <a:gd name="T49" fmla="*/ 16 h 96"/>
                  <a:gd name="T50" fmla="*/ 47 w 197"/>
                  <a:gd name="T51" fmla="*/ 10 h 96"/>
                  <a:gd name="T52" fmla="*/ 45 w 197"/>
                  <a:gd name="T53" fmla="*/ 5 h 96"/>
                  <a:gd name="T54" fmla="*/ 43 w 197"/>
                  <a:gd name="T55" fmla="*/ 2 h 96"/>
                  <a:gd name="T56" fmla="*/ 43 w 197"/>
                  <a:gd name="T57" fmla="*/ 0 h 96"/>
                  <a:gd name="T58" fmla="*/ 41 w 197"/>
                  <a:gd name="T59" fmla="*/ 2 h 96"/>
                  <a:gd name="T60" fmla="*/ 37 w 197"/>
                  <a:gd name="T61" fmla="*/ 3 h 96"/>
                  <a:gd name="T62" fmla="*/ 33 w 197"/>
                  <a:gd name="T63" fmla="*/ 4 h 96"/>
                  <a:gd name="T64" fmla="*/ 29 w 197"/>
                  <a:gd name="T65" fmla="*/ 4 h 96"/>
                  <a:gd name="T66" fmla="*/ 24 w 197"/>
                  <a:gd name="T67" fmla="*/ 4 h 96"/>
                  <a:gd name="T68" fmla="*/ 20 w 197"/>
                  <a:gd name="T69" fmla="*/ 4 h 96"/>
                  <a:gd name="T70" fmla="*/ 17 w 197"/>
                  <a:gd name="T71" fmla="*/ 4 h 96"/>
                  <a:gd name="T72" fmla="*/ 14 w 197"/>
                  <a:gd name="T73" fmla="*/ 4 h 9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97" h="96">
                    <a:moveTo>
                      <a:pt x="55" y="13"/>
                    </a:moveTo>
                    <a:lnTo>
                      <a:pt x="45" y="20"/>
                    </a:lnTo>
                    <a:lnTo>
                      <a:pt x="35" y="28"/>
                    </a:lnTo>
                    <a:lnTo>
                      <a:pt x="26" y="40"/>
                    </a:lnTo>
                    <a:lnTo>
                      <a:pt x="18" y="50"/>
                    </a:lnTo>
                    <a:lnTo>
                      <a:pt x="11" y="63"/>
                    </a:lnTo>
                    <a:lnTo>
                      <a:pt x="5" y="73"/>
                    </a:lnTo>
                    <a:lnTo>
                      <a:pt x="2" y="84"/>
                    </a:lnTo>
                    <a:lnTo>
                      <a:pt x="0" y="92"/>
                    </a:lnTo>
                    <a:lnTo>
                      <a:pt x="7" y="93"/>
                    </a:lnTo>
                    <a:lnTo>
                      <a:pt x="16" y="95"/>
                    </a:lnTo>
                    <a:lnTo>
                      <a:pt x="27" y="95"/>
                    </a:lnTo>
                    <a:lnTo>
                      <a:pt x="39" y="96"/>
                    </a:lnTo>
                    <a:lnTo>
                      <a:pt x="51" y="96"/>
                    </a:lnTo>
                    <a:lnTo>
                      <a:pt x="65" y="96"/>
                    </a:lnTo>
                    <a:lnTo>
                      <a:pt x="80" y="96"/>
                    </a:lnTo>
                    <a:lnTo>
                      <a:pt x="95" y="95"/>
                    </a:lnTo>
                    <a:lnTo>
                      <a:pt x="109" y="94"/>
                    </a:lnTo>
                    <a:lnTo>
                      <a:pt x="124" y="92"/>
                    </a:lnTo>
                    <a:lnTo>
                      <a:pt x="139" y="88"/>
                    </a:lnTo>
                    <a:lnTo>
                      <a:pt x="152" y="85"/>
                    </a:lnTo>
                    <a:lnTo>
                      <a:pt x="165" y="81"/>
                    </a:lnTo>
                    <a:lnTo>
                      <a:pt x="177" y="77"/>
                    </a:lnTo>
                    <a:lnTo>
                      <a:pt x="187" y="71"/>
                    </a:lnTo>
                    <a:lnTo>
                      <a:pt x="197" y="64"/>
                    </a:lnTo>
                    <a:lnTo>
                      <a:pt x="187" y="40"/>
                    </a:lnTo>
                    <a:lnTo>
                      <a:pt x="178" y="19"/>
                    </a:lnTo>
                    <a:lnTo>
                      <a:pt x="171" y="5"/>
                    </a:lnTo>
                    <a:lnTo>
                      <a:pt x="169" y="0"/>
                    </a:lnTo>
                    <a:lnTo>
                      <a:pt x="161" y="5"/>
                    </a:lnTo>
                    <a:lnTo>
                      <a:pt x="148" y="10"/>
                    </a:lnTo>
                    <a:lnTo>
                      <a:pt x="132" y="13"/>
                    </a:lnTo>
                    <a:lnTo>
                      <a:pt x="115" y="15"/>
                    </a:lnTo>
                    <a:lnTo>
                      <a:pt x="96" y="16"/>
                    </a:lnTo>
                    <a:lnTo>
                      <a:pt x="79" y="16"/>
                    </a:lnTo>
                    <a:lnTo>
                      <a:pt x="65" y="15"/>
                    </a:lnTo>
                    <a:lnTo>
                      <a:pt x="55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6" name="Freeform 774"/>
              <p:cNvSpPr>
                <a:spLocks/>
              </p:cNvSpPr>
              <p:nvPr/>
            </p:nvSpPr>
            <p:spPr bwMode="auto">
              <a:xfrm>
                <a:off x="1996" y="3671"/>
                <a:ext cx="31" cy="44"/>
              </a:xfrm>
              <a:custGeom>
                <a:avLst/>
                <a:gdLst>
                  <a:gd name="T0" fmla="*/ 2 w 62"/>
                  <a:gd name="T1" fmla="*/ 20 h 87"/>
                  <a:gd name="T2" fmla="*/ 3 w 62"/>
                  <a:gd name="T3" fmla="*/ 21 h 87"/>
                  <a:gd name="T4" fmla="*/ 3 w 62"/>
                  <a:gd name="T5" fmla="*/ 19 h 87"/>
                  <a:gd name="T6" fmla="*/ 4 w 62"/>
                  <a:gd name="T7" fmla="*/ 17 h 87"/>
                  <a:gd name="T8" fmla="*/ 6 w 62"/>
                  <a:gd name="T9" fmla="*/ 14 h 87"/>
                  <a:gd name="T10" fmla="*/ 7 w 62"/>
                  <a:gd name="T11" fmla="*/ 11 h 87"/>
                  <a:gd name="T12" fmla="*/ 9 w 62"/>
                  <a:gd name="T13" fmla="*/ 9 h 87"/>
                  <a:gd name="T14" fmla="*/ 11 w 62"/>
                  <a:gd name="T15" fmla="*/ 6 h 87"/>
                  <a:gd name="T16" fmla="*/ 14 w 62"/>
                  <a:gd name="T17" fmla="*/ 4 h 87"/>
                  <a:gd name="T18" fmla="*/ 16 w 62"/>
                  <a:gd name="T19" fmla="*/ 3 h 87"/>
                  <a:gd name="T20" fmla="*/ 15 w 62"/>
                  <a:gd name="T21" fmla="*/ 0 h 87"/>
                  <a:gd name="T22" fmla="*/ 12 w 62"/>
                  <a:gd name="T23" fmla="*/ 2 h 87"/>
                  <a:gd name="T24" fmla="*/ 10 w 62"/>
                  <a:gd name="T25" fmla="*/ 4 h 87"/>
                  <a:gd name="T26" fmla="*/ 7 w 62"/>
                  <a:gd name="T27" fmla="*/ 7 h 87"/>
                  <a:gd name="T28" fmla="*/ 5 w 62"/>
                  <a:gd name="T29" fmla="*/ 10 h 87"/>
                  <a:gd name="T30" fmla="*/ 3 w 62"/>
                  <a:gd name="T31" fmla="*/ 13 h 87"/>
                  <a:gd name="T32" fmla="*/ 2 w 62"/>
                  <a:gd name="T33" fmla="*/ 16 h 87"/>
                  <a:gd name="T34" fmla="*/ 1 w 62"/>
                  <a:gd name="T35" fmla="*/ 19 h 87"/>
                  <a:gd name="T36" fmla="*/ 0 w 62"/>
                  <a:gd name="T37" fmla="*/ 21 h 87"/>
                  <a:gd name="T38" fmla="*/ 1 w 62"/>
                  <a:gd name="T39" fmla="*/ 22 h 87"/>
                  <a:gd name="T40" fmla="*/ 0 w 62"/>
                  <a:gd name="T41" fmla="*/ 21 h 87"/>
                  <a:gd name="T42" fmla="*/ 1 w 62"/>
                  <a:gd name="T43" fmla="*/ 22 h 87"/>
                  <a:gd name="T44" fmla="*/ 2 w 62"/>
                  <a:gd name="T45" fmla="*/ 22 h 87"/>
                  <a:gd name="T46" fmla="*/ 2 w 62"/>
                  <a:gd name="T47" fmla="*/ 22 h 87"/>
                  <a:gd name="T48" fmla="*/ 3 w 62"/>
                  <a:gd name="T49" fmla="*/ 21 h 87"/>
                  <a:gd name="T50" fmla="*/ 2 w 62"/>
                  <a:gd name="T51" fmla="*/ 20 h 8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62" h="87">
                    <a:moveTo>
                      <a:pt x="6" y="78"/>
                    </a:moveTo>
                    <a:lnTo>
                      <a:pt x="9" y="83"/>
                    </a:lnTo>
                    <a:lnTo>
                      <a:pt x="12" y="76"/>
                    </a:lnTo>
                    <a:lnTo>
                      <a:pt x="15" y="67"/>
                    </a:lnTo>
                    <a:lnTo>
                      <a:pt x="21" y="56"/>
                    </a:lnTo>
                    <a:lnTo>
                      <a:pt x="28" y="44"/>
                    </a:lnTo>
                    <a:lnTo>
                      <a:pt x="35" y="34"/>
                    </a:lnTo>
                    <a:lnTo>
                      <a:pt x="44" y="23"/>
                    </a:lnTo>
                    <a:lnTo>
                      <a:pt x="53" y="15"/>
                    </a:lnTo>
                    <a:lnTo>
                      <a:pt x="62" y="9"/>
                    </a:lnTo>
                    <a:lnTo>
                      <a:pt x="58" y="0"/>
                    </a:lnTo>
                    <a:lnTo>
                      <a:pt x="46" y="8"/>
                    </a:lnTo>
                    <a:lnTo>
                      <a:pt x="37" y="16"/>
                    </a:lnTo>
                    <a:lnTo>
                      <a:pt x="28" y="27"/>
                    </a:lnTo>
                    <a:lnTo>
                      <a:pt x="18" y="39"/>
                    </a:lnTo>
                    <a:lnTo>
                      <a:pt x="12" y="52"/>
                    </a:lnTo>
                    <a:lnTo>
                      <a:pt x="6" y="62"/>
                    </a:lnTo>
                    <a:lnTo>
                      <a:pt x="2" y="74"/>
                    </a:lnTo>
                    <a:lnTo>
                      <a:pt x="0" y="83"/>
                    </a:lnTo>
                    <a:lnTo>
                      <a:pt x="4" y="87"/>
                    </a:lnTo>
                    <a:lnTo>
                      <a:pt x="0" y="83"/>
                    </a:lnTo>
                    <a:lnTo>
                      <a:pt x="1" y="86"/>
                    </a:lnTo>
                    <a:lnTo>
                      <a:pt x="5" y="87"/>
                    </a:lnTo>
                    <a:lnTo>
                      <a:pt x="8" y="86"/>
                    </a:lnTo>
                    <a:lnTo>
                      <a:pt x="9" y="83"/>
                    </a:lnTo>
                    <a:lnTo>
                      <a:pt x="6" y="7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7" name="Freeform 775"/>
              <p:cNvSpPr>
                <a:spLocks/>
              </p:cNvSpPr>
              <p:nvPr/>
            </p:nvSpPr>
            <p:spPr bwMode="auto">
              <a:xfrm>
                <a:off x="1998" y="3697"/>
                <a:ext cx="101" cy="21"/>
              </a:xfrm>
              <a:custGeom>
                <a:avLst/>
                <a:gdLst>
                  <a:gd name="T0" fmla="*/ 49 w 202"/>
                  <a:gd name="T1" fmla="*/ 1 h 43"/>
                  <a:gd name="T2" fmla="*/ 49 w 202"/>
                  <a:gd name="T3" fmla="*/ 0 h 43"/>
                  <a:gd name="T4" fmla="*/ 47 w 202"/>
                  <a:gd name="T5" fmla="*/ 1 h 43"/>
                  <a:gd name="T6" fmla="*/ 44 w 202"/>
                  <a:gd name="T7" fmla="*/ 3 h 43"/>
                  <a:gd name="T8" fmla="*/ 42 w 202"/>
                  <a:gd name="T9" fmla="*/ 4 h 43"/>
                  <a:gd name="T10" fmla="*/ 38 w 202"/>
                  <a:gd name="T11" fmla="*/ 5 h 43"/>
                  <a:gd name="T12" fmla="*/ 35 w 202"/>
                  <a:gd name="T13" fmla="*/ 6 h 43"/>
                  <a:gd name="T14" fmla="*/ 32 w 202"/>
                  <a:gd name="T15" fmla="*/ 7 h 43"/>
                  <a:gd name="T16" fmla="*/ 28 w 202"/>
                  <a:gd name="T17" fmla="*/ 7 h 43"/>
                  <a:gd name="T18" fmla="*/ 24 w 202"/>
                  <a:gd name="T19" fmla="*/ 8 h 43"/>
                  <a:gd name="T20" fmla="*/ 21 w 202"/>
                  <a:gd name="T21" fmla="*/ 8 h 43"/>
                  <a:gd name="T22" fmla="*/ 17 w 202"/>
                  <a:gd name="T23" fmla="*/ 8 h 43"/>
                  <a:gd name="T24" fmla="*/ 13 w 202"/>
                  <a:gd name="T25" fmla="*/ 8 h 43"/>
                  <a:gd name="T26" fmla="*/ 10 w 202"/>
                  <a:gd name="T27" fmla="*/ 8 h 43"/>
                  <a:gd name="T28" fmla="*/ 7 w 202"/>
                  <a:gd name="T29" fmla="*/ 7 h 43"/>
                  <a:gd name="T30" fmla="*/ 5 w 202"/>
                  <a:gd name="T31" fmla="*/ 8 h 43"/>
                  <a:gd name="T32" fmla="*/ 3 w 202"/>
                  <a:gd name="T33" fmla="*/ 7 h 43"/>
                  <a:gd name="T34" fmla="*/ 1 w 202"/>
                  <a:gd name="T35" fmla="*/ 7 h 43"/>
                  <a:gd name="T36" fmla="*/ 0 w 202"/>
                  <a:gd name="T37" fmla="*/ 9 h 43"/>
                  <a:gd name="T38" fmla="*/ 2 w 202"/>
                  <a:gd name="T39" fmla="*/ 9 h 43"/>
                  <a:gd name="T40" fmla="*/ 5 w 202"/>
                  <a:gd name="T41" fmla="*/ 10 h 43"/>
                  <a:gd name="T42" fmla="*/ 7 w 202"/>
                  <a:gd name="T43" fmla="*/ 10 h 43"/>
                  <a:gd name="T44" fmla="*/ 10 w 202"/>
                  <a:gd name="T45" fmla="*/ 10 h 43"/>
                  <a:gd name="T46" fmla="*/ 13 w 202"/>
                  <a:gd name="T47" fmla="*/ 10 h 43"/>
                  <a:gd name="T48" fmla="*/ 17 w 202"/>
                  <a:gd name="T49" fmla="*/ 10 h 43"/>
                  <a:gd name="T50" fmla="*/ 21 w 202"/>
                  <a:gd name="T51" fmla="*/ 10 h 43"/>
                  <a:gd name="T52" fmla="*/ 24 w 202"/>
                  <a:gd name="T53" fmla="*/ 10 h 43"/>
                  <a:gd name="T54" fmla="*/ 28 w 202"/>
                  <a:gd name="T55" fmla="*/ 10 h 43"/>
                  <a:gd name="T56" fmla="*/ 32 w 202"/>
                  <a:gd name="T57" fmla="*/ 9 h 43"/>
                  <a:gd name="T58" fmla="*/ 36 w 202"/>
                  <a:gd name="T59" fmla="*/ 8 h 43"/>
                  <a:gd name="T60" fmla="*/ 39 w 202"/>
                  <a:gd name="T61" fmla="*/ 7 h 43"/>
                  <a:gd name="T62" fmla="*/ 42 w 202"/>
                  <a:gd name="T63" fmla="*/ 6 h 43"/>
                  <a:gd name="T64" fmla="*/ 45 w 202"/>
                  <a:gd name="T65" fmla="*/ 5 h 43"/>
                  <a:gd name="T66" fmla="*/ 48 w 202"/>
                  <a:gd name="T67" fmla="*/ 4 h 43"/>
                  <a:gd name="T68" fmla="*/ 51 w 202"/>
                  <a:gd name="T69" fmla="*/ 2 h 43"/>
                  <a:gd name="T70" fmla="*/ 51 w 202"/>
                  <a:gd name="T71" fmla="*/ 1 h 43"/>
                  <a:gd name="T72" fmla="*/ 51 w 202"/>
                  <a:gd name="T73" fmla="*/ 2 h 43"/>
                  <a:gd name="T74" fmla="*/ 51 w 202"/>
                  <a:gd name="T75" fmla="*/ 1 h 43"/>
                  <a:gd name="T76" fmla="*/ 51 w 202"/>
                  <a:gd name="T77" fmla="*/ 0 h 43"/>
                  <a:gd name="T78" fmla="*/ 50 w 202"/>
                  <a:gd name="T79" fmla="*/ 0 h 43"/>
                  <a:gd name="T80" fmla="*/ 49 w 202"/>
                  <a:gd name="T81" fmla="*/ 0 h 43"/>
                  <a:gd name="T82" fmla="*/ 49 w 202"/>
                  <a:gd name="T83" fmla="*/ 1 h 4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202" h="43">
                    <a:moveTo>
                      <a:pt x="193" y="6"/>
                    </a:moveTo>
                    <a:lnTo>
                      <a:pt x="194" y="2"/>
                    </a:lnTo>
                    <a:lnTo>
                      <a:pt x="186" y="7"/>
                    </a:lnTo>
                    <a:lnTo>
                      <a:pt x="176" y="13"/>
                    </a:lnTo>
                    <a:lnTo>
                      <a:pt x="165" y="18"/>
                    </a:lnTo>
                    <a:lnTo>
                      <a:pt x="152" y="21"/>
                    </a:lnTo>
                    <a:lnTo>
                      <a:pt x="139" y="25"/>
                    </a:lnTo>
                    <a:lnTo>
                      <a:pt x="125" y="28"/>
                    </a:lnTo>
                    <a:lnTo>
                      <a:pt x="110" y="30"/>
                    </a:lnTo>
                    <a:lnTo>
                      <a:pt x="96" y="32"/>
                    </a:lnTo>
                    <a:lnTo>
                      <a:pt x="81" y="32"/>
                    </a:lnTo>
                    <a:lnTo>
                      <a:pt x="66" y="32"/>
                    </a:lnTo>
                    <a:lnTo>
                      <a:pt x="52" y="32"/>
                    </a:lnTo>
                    <a:lnTo>
                      <a:pt x="40" y="32"/>
                    </a:lnTo>
                    <a:lnTo>
                      <a:pt x="28" y="30"/>
                    </a:lnTo>
                    <a:lnTo>
                      <a:pt x="17" y="32"/>
                    </a:lnTo>
                    <a:lnTo>
                      <a:pt x="9" y="29"/>
                    </a:lnTo>
                    <a:lnTo>
                      <a:pt x="2" y="28"/>
                    </a:lnTo>
                    <a:lnTo>
                      <a:pt x="0" y="37"/>
                    </a:lnTo>
                    <a:lnTo>
                      <a:pt x="6" y="38"/>
                    </a:lnTo>
                    <a:lnTo>
                      <a:pt x="17" y="41"/>
                    </a:lnTo>
                    <a:lnTo>
                      <a:pt x="28" y="42"/>
                    </a:lnTo>
                    <a:lnTo>
                      <a:pt x="40" y="43"/>
                    </a:lnTo>
                    <a:lnTo>
                      <a:pt x="52" y="43"/>
                    </a:lnTo>
                    <a:lnTo>
                      <a:pt x="66" y="43"/>
                    </a:lnTo>
                    <a:lnTo>
                      <a:pt x="81" y="43"/>
                    </a:lnTo>
                    <a:lnTo>
                      <a:pt x="96" y="41"/>
                    </a:lnTo>
                    <a:lnTo>
                      <a:pt x="110" y="40"/>
                    </a:lnTo>
                    <a:lnTo>
                      <a:pt x="125" y="37"/>
                    </a:lnTo>
                    <a:lnTo>
                      <a:pt x="141" y="34"/>
                    </a:lnTo>
                    <a:lnTo>
                      <a:pt x="154" y="30"/>
                    </a:lnTo>
                    <a:lnTo>
                      <a:pt x="168" y="27"/>
                    </a:lnTo>
                    <a:lnTo>
                      <a:pt x="180" y="22"/>
                    </a:lnTo>
                    <a:lnTo>
                      <a:pt x="191" y="17"/>
                    </a:lnTo>
                    <a:lnTo>
                      <a:pt x="201" y="9"/>
                    </a:lnTo>
                    <a:lnTo>
                      <a:pt x="202" y="4"/>
                    </a:lnTo>
                    <a:lnTo>
                      <a:pt x="201" y="9"/>
                    </a:lnTo>
                    <a:lnTo>
                      <a:pt x="202" y="5"/>
                    </a:lnTo>
                    <a:lnTo>
                      <a:pt x="201" y="2"/>
                    </a:lnTo>
                    <a:lnTo>
                      <a:pt x="198" y="0"/>
                    </a:lnTo>
                    <a:lnTo>
                      <a:pt x="194" y="2"/>
                    </a:lnTo>
                    <a:lnTo>
                      <a:pt x="193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8" name="Freeform 776"/>
              <p:cNvSpPr>
                <a:spLocks/>
              </p:cNvSpPr>
              <p:nvPr/>
            </p:nvSpPr>
            <p:spPr bwMode="auto">
              <a:xfrm>
                <a:off x="2081" y="3665"/>
                <a:ext cx="18" cy="35"/>
              </a:xfrm>
              <a:custGeom>
                <a:avLst/>
                <a:gdLst>
                  <a:gd name="T0" fmla="*/ 2 w 37"/>
                  <a:gd name="T1" fmla="*/ 2 h 70"/>
                  <a:gd name="T2" fmla="*/ 0 w 37"/>
                  <a:gd name="T3" fmla="*/ 2 h 70"/>
                  <a:gd name="T4" fmla="*/ 0 w 37"/>
                  <a:gd name="T5" fmla="*/ 4 h 70"/>
                  <a:gd name="T6" fmla="*/ 2 w 37"/>
                  <a:gd name="T7" fmla="*/ 7 h 70"/>
                  <a:gd name="T8" fmla="*/ 4 w 37"/>
                  <a:gd name="T9" fmla="*/ 12 h 70"/>
                  <a:gd name="T10" fmla="*/ 7 w 37"/>
                  <a:gd name="T11" fmla="*/ 18 h 70"/>
                  <a:gd name="T12" fmla="*/ 9 w 37"/>
                  <a:gd name="T13" fmla="*/ 17 h 70"/>
                  <a:gd name="T14" fmla="*/ 7 w 37"/>
                  <a:gd name="T15" fmla="*/ 11 h 70"/>
                  <a:gd name="T16" fmla="*/ 4 w 37"/>
                  <a:gd name="T17" fmla="*/ 6 h 70"/>
                  <a:gd name="T18" fmla="*/ 3 w 37"/>
                  <a:gd name="T19" fmla="*/ 2 h 70"/>
                  <a:gd name="T20" fmla="*/ 2 w 37"/>
                  <a:gd name="T21" fmla="*/ 1 h 70"/>
                  <a:gd name="T22" fmla="*/ 0 w 37"/>
                  <a:gd name="T23" fmla="*/ 1 h 70"/>
                  <a:gd name="T24" fmla="*/ 2 w 37"/>
                  <a:gd name="T25" fmla="*/ 1 h 70"/>
                  <a:gd name="T26" fmla="*/ 1 w 37"/>
                  <a:gd name="T27" fmla="*/ 0 h 70"/>
                  <a:gd name="T28" fmla="*/ 1 w 37"/>
                  <a:gd name="T29" fmla="*/ 0 h 70"/>
                  <a:gd name="T30" fmla="*/ 0 w 37"/>
                  <a:gd name="T31" fmla="*/ 1 h 70"/>
                  <a:gd name="T32" fmla="*/ 0 w 37"/>
                  <a:gd name="T33" fmla="*/ 2 h 70"/>
                  <a:gd name="T34" fmla="*/ 2 w 37"/>
                  <a:gd name="T35" fmla="*/ 2 h 7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7" h="70">
                    <a:moveTo>
                      <a:pt x="8" y="7"/>
                    </a:moveTo>
                    <a:lnTo>
                      <a:pt x="0" y="7"/>
                    </a:lnTo>
                    <a:lnTo>
                      <a:pt x="3" y="13"/>
                    </a:lnTo>
                    <a:lnTo>
                      <a:pt x="10" y="27"/>
                    </a:lnTo>
                    <a:lnTo>
                      <a:pt x="19" y="46"/>
                    </a:lnTo>
                    <a:lnTo>
                      <a:pt x="28" y="70"/>
                    </a:lnTo>
                    <a:lnTo>
                      <a:pt x="37" y="68"/>
                    </a:lnTo>
                    <a:lnTo>
                      <a:pt x="28" y="44"/>
                    </a:lnTo>
                    <a:lnTo>
                      <a:pt x="19" y="22"/>
                    </a:lnTo>
                    <a:lnTo>
                      <a:pt x="12" y="8"/>
                    </a:lnTo>
                    <a:lnTo>
                      <a:pt x="10" y="2"/>
                    </a:lnTo>
                    <a:lnTo>
                      <a:pt x="1" y="2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8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69" name="Freeform 777"/>
              <p:cNvSpPr>
                <a:spLocks/>
              </p:cNvSpPr>
              <p:nvPr/>
            </p:nvSpPr>
            <p:spPr bwMode="auto">
              <a:xfrm>
                <a:off x="2024" y="3666"/>
                <a:ext cx="61" cy="12"/>
              </a:xfrm>
              <a:custGeom>
                <a:avLst/>
                <a:gdLst>
                  <a:gd name="T0" fmla="*/ 2 w 122"/>
                  <a:gd name="T1" fmla="*/ 5 h 25"/>
                  <a:gd name="T2" fmla="*/ 1 w 122"/>
                  <a:gd name="T3" fmla="*/ 5 h 25"/>
                  <a:gd name="T4" fmla="*/ 4 w 122"/>
                  <a:gd name="T5" fmla="*/ 5 h 25"/>
                  <a:gd name="T6" fmla="*/ 8 w 122"/>
                  <a:gd name="T7" fmla="*/ 6 h 25"/>
                  <a:gd name="T8" fmla="*/ 12 w 122"/>
                  <a:gd name="T9" fmla="*/ 6 h 25"/>
                  <a:gd name="T10" fmla="*/ 17 w 122"/>
                  <a:gd name="T11" fmla="*/ 5 h 25"/>
                  <a:gd name="T12" fmla="*/ 21 w 122"/>
                  <a:gd name="T13" fmla="*/ 5 h 25"/>
                  <a:gd name="T14" fmla="*/ 25 w 122"/>
                  <a:gd name="T15" fmla="*/ 4 h 25"/>
                  <a:gd name="T16" fmla="*/ 29 w 122"/>
                  <a:gd name="T17" fmla="*/ 3 h 25"/>
                  <a:gd name="T18" fmla="*/ 31 w 122"/>
                  <a:gd name="T19" fmla="*/ 1 h 25"/>
                  <a:gd name="T20" fmla="*/ 29 w 122"/>
                  <a:gd name="T21" fmla="*/ 0 h 25"/>
                  <a:gd name="T22" fmla="*/ 28 w 122"/>
                  <a:gd name="T23" fmla="*/ 1 h 25"/>
                  <a:gd name="T24" fmla="*/ 25 w 122"/>
                  <a:gd name="T25" fmla="*/ 2 h 25"/>
                  <a:gd name="T26" fmla="*/ 21 w 122"/>
                  <a:gd name="T27" fmla="*/ 3 h 25"/>
                  <a:gd name="T28" fmla="*/ 17 w 122"/>
                  <a:gd name="T29" fmla="*/ 3 h 25"/>
                  <a:gd name="T30" fmla="*/ 12 w 122"/>
                  <a:gd name="T31" fmla="*/ 3 h 25"/>
                  <a:gd name="T32" fmla="*/ 8 w 122"/>
                  <a:gd name="T33" fmla="*/ 3 h 25"/>
                  <a:gd name="T34" fmla="*/ 4 w 122"/>
                  <a:gd name="T35" fmla="*/ 3 h 25"/>
                  <a:gd name="T36" fmla="*/ 2 w 122"/>
                  <a:gd name="T37" fmla="*/ 3 h 25"/>
                  <a:gd name="T38" fmla="*/ 1 w 122"/>
                  <a:gd name="T39" fmla="*/ 3 h 25"/>
                  <a:gd name="T40" fmla="*/ 2 w 122"/>
                  <a:gd name="T41" fmla="*/ 3 h 25"/>
                  <a:gd name="T42" fmla="*/ 1 w 122"/>
                  <a:gd name="T43" fmla="*/ 3 h 25"/>
                  <a:gd name="T44" fmla="*/ 0 w 122"/>
                  <a:gd name="T45" fmla="*/ 3 h 25"/>
                  <a:gd name="T46" fmla="*/ 1 w 122"/>
                  <a:gd name="T47" fmla="*/ 4 h 25"/>
                  <a:gd name="T48" fmla="*/ 1 w 122"/>
                  <a:gd name="T49" fmla="*/ 5 h 25"/>
                  <a:gd name="T50" fmla="*/ 2 w 122"/>
                  <a:gd name="T51" fmla="*/ 5 h 2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22" h="25">
                    <a:moveTo>
                      <a:pt x="7" y="21"/>
                    </a:moveTo>
                    <a:lnTo>
                      <a:pt x="4" y="21"/>
                    </a:lnTo>
                    <a:lnTo>
                      <a:pt x="15" y="22"/>
                    </a:lnTo>
                    <a:lnTo>
                      <a:pt x="29" y="25"/>
                    </a:lnTo>
                    <a:lnTo>
                      <a:pt x="46" y="25"/>
                    </a:lnTo>
                    <a:lnTo>
                      <a:pt x="65" y="22"/>
                    </a:lnTo>
                    <a:lnTo>
                      <a:pt x="82" y="21"/>
                    </a:lnTo>
                    <a:lnTo>
                      <a:pt x="99" y="18"/>
                    </a:lnTo>
                    <a:lnTo>
                      <a:pt x="113" y="13"/>
                    </a:lnTo>
                    <a:lnTo>
                      <a:pt x="122" y="5"/>
                    </a:lnTo>
                    <a:lnTo>
                      <a:pt x="115" y="0"/>
                    </a:lnTo>
                    <a:lnTo>
                      <a:pt x="109" y="4"/>
                    </a:lnTo>
                    <a:lnTo>
                      <a:pt x="97" y="8"/>
                    </a:lnTo>
                    <a:lnTo>
                      <a:pt x="82" y="12"/>
                    </a:lnTo>
                    <a:lnTo>
                      <a:pt x="65" y="13"/>
                    </a:lnTo>
                    <a:lnTo>
                      <a:pt x="46" y="13"/>
                    </a:lnTo>
                    <a:lnTo>
                      <a:pt x="29" y="13"/>
                    </a:lnTo>
                    <a:lnTo>
                      <a:pt x="15" y="13"/>
                    </a:lnTo>
                    <a:lnTo>
                      <a:pt x="6" y="12"/>
                    </a:lnTo>
                    <a:lnTo>
                      <a:pt x="3" y="12"/>
                    </a:lnTo>
                    <a:lnTo>
                      <a:pt x="6" y="12"/>
                    </a:lnTo>
                    <a:lnTo>
                      <a:pt x="3" y="13"/>
                    </a:lnTo>
                    <a:lnTo>
                      <a:pt x="0" y="15"/>
                    </a:lnTo>
                    <a:lnTo>
                      <a:pt x="1" y="19"/>
                    </a:lnTo>
                    <a:lnTo>
                      <a:pt x="4" y="21"/>
                    </a:lnTo>
                    <a:lnTo>
                      <a:pt x="7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0" name="Freeform 778"/>
              <p:cNvSpPr>
                <a:spLocks/>
              </p:cNvSpPr>
              <p:nvPr/>
            </p:nvSpPr>
            <p:spPr bwMode="auto">
              <a:xfrm>
                <a:off x="2192" y="3605"/>
                <a:ext cx="64" cy="94"/>
              </a:xfrm>
              <a:custGeom>
                <a:avLst/>
                <a:gdLst>
                  <a:gd name="T0" fmla="*/ 17 w 126"/>
                  <a:gd name="T1" fmla="*/ 0 h 187"/>
                  <a:gd name="T2" fmla="*/ 18 w 126"/>
                  <a:gd name="T3" fmla="*/ 1 h 187"/>
                  <a:gd name="T4" fmla="*/ 19 w 126"/>
                  <a:gd name="T5" fmla="*/ 1 h 187"/>
                  <a:gd name="T6" fmla="*/ 21 w 126"/>
                  <a:gd name="T7" fmla="*/ 3 h 187"/>
                  <a:gd name="T8" fmla="*/ 23 w 126"/>
                  <a:gd name="T9" fmla="*/ 4 h 187"/>
                  <a:gd name="T10" fmla="*/ 26 w 126"/>
                  <a:gd name="T11" fmla="*/ 5 h 187"/>
                  <a:gd name="T12" fmla="*/ 28 w 126"/>
                  <a:gd name="T13" fmla="*/ 7 h 187"/>
                  <a:gd name="T14" fmla="*/ 30 w 126"/>
                  <a:gd name="T15" fmla="*/ 9 h 187"/>
                  <a:gd name="T16" fmla="*/ 33 w 126"/>
                  <a:gd name="T17" fmla="*/ 10 h 187"/>
                  <a:gd name="T18" fmla="*/ 32 w 126"/>
                  <a:gd name="T19" fmla="*/ 14 h 187"/>
                  <a:gd name="T20" fmla="*/ 30 w 126"/>
                  <a:gd name="T21" fmla="*/ 19 h 187"/>
                  <a:gd name="T22" fmla="*/ 28 w 126"/>
                  <a:gd name="T23" fmla="*/ 25 h 187"/>
                  <a:gd name="T24" fmla="*/ 24 w 126"/>
                  <a:gd name="T25" fmla="*/ 31 h 187"/>
                  <a:gd name="T26" fmla="*/ 20 w 126"/>
                  <a:gd name="T27" fmla="*/ 37 h 187"/>
                  <a:gd name="T28" fmla="*/ 17 w 126"/>
                  <a:gd name="T29" fmla="*/ 41 h 187"/>
                  <a:gd name="T30" fmla="*/ 13 w 126"/>
                  <a:gd name="T31" fmla="*/ 45 h 187"/>
                  <a:gd name="T32" fmla="*/ 10 w 126"/>
                  <a:gd name="T33" fmla="*/ 47 h 187"/>
                  <a:gd name="T34" fmla="*/ 7 w 126"/>
                  <a:gd name="T35" fmla="*/ 45 h 187"/>
                  <a:gd name="T36" fmla="*/ 5 w 126"/>
                  <a:gd name="T37" fmla="*/ 42 h 187"/>
                  <a:gd name="T38" fmla="*/ 3 w 126"/>
                  <a:gd name="T39" fmla="*/ 39 h 187"/>
                  <a:gd name="T40" fmla="*/ 2 w 126"/>
                  <a:gd name="T41" fmla="*/ 36 h 187"/>
                  <a:gd name="T42" fmla="*/ 1 w 126"/>
                  <a:gd name="T43" fmla="*/ 32 h 187"/>
                  <a:gd name="T44" fmla="*/ 0 w 126"/>
                  <a:gd name="T45" fmla="*/ 28 h 187"/>
                  <a:gd name="T46" fmla="*/ 0 w 126"/>
                  <a:gd name="T47" fmla="*/ 25 h 187"/>
                  <a:gd name="T48" fmla="*/ 1 w 126"/>
                  <a:gd name="T49" fmla="*/ 22 h 187"/>
                  <a:gd name="T50" fmla="*/ 3 w 126"/>
                  <a:gd name="T51" fmla="*/ 20 h 187"/>
                  <a:gd name="T52" fmla="*/ 6 w 126"/>
                  <a:gd name="T53" fmla="*/ 18 h 187"/>
                  <a:gd name="T54" fmla="*/ 9 w 126"/>
                  <a:gd name="T55" fmla="*/ 16 h 187"/>
                  <a:gd name="T56" fmla="*/ 12 w 126"/>
                  <a:gd name="T57" fmla="*/ 13 h 187"/>
                  <a:gd name="T58" fmla="*/ 14 w 126"/>
                  <a:gd name="T59" fmla="*/ 9 h 187"/>
                  <a:gd name="T60" fmla="*/ 16 w 126"/>
                  <a:gd name="T61" fmla="*/ 6 h 187"/>
                  <a:gd name="T62" fmla="*/ 17 w 126"/>
                  <a:gd name="T63" fmla="*/ 3 h 187"/>
                  <a:gd name="T64" fmla="*/ 17 w 126"/>
                  <a:gd name="T65" fmla="*/ 0 h 18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26" h="187">
                    <a:moveTo>
                      <a:pt x="67" y="0"/>
                    </a:moveTo>
                    <a:lnTo>
                      <a:pt x="69" y="1"/>
                    </a:lnTo>
                    <a:lnTo>
                      <a:pt x="73" y="4"/>
                    </a:lnTo>
                    <a:lnTo>
                      <a:pt x="80" y="9"/>
                    </a:lnTo>
                    <a:lnTo>
                      <a:pt x="90" y="13"/>
                    </a:lnTo>
                    <a:lnTo>
                      <a:pt x="100" y="20"/>
                    </a:lnTo>
                    <a:lnTo>
                      <a:pt x="109" y="27"/>
                    </a:lnTo>
                    <a:lnTo>
                      <a:pt x="118" y="33"/>
                    </a:lnTo>
                    <a:lnTo>
                      <a:pt x="126" y="39"/>
                    </a:lnTo>
                    <a:lnTo>
                      <a:pt x="125" y="55"/>
                    </a:lnTo>
                    <a:lnTo>
                      <a:pt x="118" y="74"/>
                    </a:lnTo>
                    <a:lnTo>
                      <a:pt x="108" y="97"/>
                    </a:lnTo>
                    <a:lnTo>
                      <a:pt x="94" y="122"/>
                    </a:lnTo>
                    <a:lnTo>
                      <a:pt x="79" y="145"/>
                    </a:lnTo>
                    <a:lnTo>
                      <a:pt x="64" y="164"/>
                    </a:lnTo>
                    <a:lnTo>
                      <a:pt x="49" y="179"/>
                    </a:lnTo>
                    <a:lnTo>
                      <a:pt x="37" y="187"/>
                    </a:lnTo>
                    <a:lnTo>
                      <a:pt x="26" y="179"/>
                    </a:lnTo>
                    <a:lnTo>
                      <a:pt x="17" y="168"/>
                    </a:lnTo>
                    <a:lnTo>
                      <a:pt x="10" y="155"/>
                    </a:lnTo>
                    <a:lnTo>
                      <a:pt x="5" y="141"/>
                    </a:lnTo>
                    <a:lnTo>
                      <a:pt x="2" y="126"/>
                    </a:lnTo>
                    <a:lnTo>
                      <a:pt x="0" y="111"/>
                    </a:lnTo>
                    <a:lnTo>
                      <a:pt x="0" y="97"/>
                    </a:lnTo>
                    <a:lnTo>
                      <a:pt x="1" y="85"/>
                    </a:lnTo>
                    <a:lnTo>
                      <a:pt x="12" y="80"/>
                    </a:lnTo>
                    <a:lnTo>
                      <a:pt x="24" y="72"/>
                    </a:lnTo>
                    <a:lnTo>
                      <a:pt x="35" y="62"/>
                    </a:lnTo>
                    <a:lnTo>
                      <a:pt x="46" y="50"/>
                    </a:lnTo>
                    <a:lnTo>
                      <a:pt x="54" y="36"/>
                    </a:lnTo>
                    <a:lnTo>
                      <a:pt x="61" y="24"/>
                    </a:lnTo>
                    <a:lnTo>
                      <a:pt x="65" y="11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1" name="Freeform 779"/>
              <p:cNvSpPr>
                <a:spLocks/>
              </p:cNvSpPr>
              <p:nvPr/>
            </p:nvSpPr>
            <p:spPr bwMode="auto">
              <a:xfrm>
                <a:off x="2225" y="3603"/>
                <a:ext cx="33" cy="24"/>
              </a:xfrm>
              <a:custGeom>
                <a:avLst/>
                <a:gdLst>
                  <a:gd name="T0" fmla="*/ 16 w 67"/>
                  <a:gd name="T1" fmla="*/ 11 h 47"/>
                  <a:gd name="T2" fmla="*/ 16 w 67"/>
                  <a:gd name="T3" fmla="*/ 10 h 47"/>
                  <a:gd name="T4" fmla="*/ 14 w 67"/>
                  <a:gd name="T5" fmla="*/ 9 h 47"/>
                  <a:gd name="T6" fmla="*/ 11 w 67"/>
                  <a:gd name="T7" fmla="*/ 7 h 47"/>
                  <a:gd name="T8" fmla="*/ 9 w 67"/>
                  <a:gd name="T9" fmla="*/ 6 h 47"/>
                  <a:gd name="T10" fmla="*/ 7 w 67"/>
                  <a:gd name="T11" fmla="*/ 4 h 47"/>
                  <a:gd name="T12" fmla="*/ 4 w 67"/>
                  <a:gd name="T13" fmla="*/ 3 h 47"/>
                  <a:gd name="T14" fmla="*/ 3 w 67"/>
                  <a:gd name="T15" fmla="*/ 2 h 47"/>
                  <a:gd name="T16" fmla="*/ 1 w 67"/>
                  <a:gd name="T17" fmla="*/ 1 h 47"/>
                  <a:gd name="T18" fmla="*/ 1 w 67"/>
                  <a:gd name="T19" fmla="*/ 0 h 47"/>
                  <a:gd name="T20" fmla="*/ 0 w 67"/>
                  <a:gd name="T21" fmla="*/ 3 h 47"/>
                  <a:gd name="T22" fmla="*/ 0 w 67"/>
                  <a:gd name="T23" fmla="*/ 3 h 47"/>
                  <a:gd name="T24" fmla="*/ 1 w 67"/>
                  <a:gd name="T25" fmla="*/ 4 h 47"/>
                  <a:gd name="T26" fmla="*/ 3 w 67"/>
                  <a:gd name="T27" fmla="*/ 5 h 47"/>
                  <a:gd name="T28" fmla="*/ 5 w 67"/>
                  <a:gd name="T29" fmla="*/ 6 h 47"/>
                  <a:gd name="T30" fmla="*/ 8 w 67"/>
                  <a:gd name="T31" fmla="*/ 8 h 47"/>
                  <a:gd name="T32" fmla="*/ 10 w 67"/>
                  <a:gd name="T33" fmla="*/ 10 h 47"/>
                  <a:gd name="T34" fmla="*/ 13 w 67"/>
                  <a:gd name="T35" fmla="*/ 11 h 47"/>
                  <a:gd name="T36" fmla="*/ 15 w 67"/>
                  <a:gd name="T37" fmla="*/ 12 h 47"/>
                  <a:gd name="T38" fmla="*/ 14 w 67"/>
                  <a:gd name="T39" fmla="*/ 11 h 47"/>
                  <a:gd name="T40" fmla="*/ 15 w 67"/>
                  <a:gd name="T41" fmla="*/ 12 h 47"/>
                  <a:gd name="T42" fmla="*/ 16 w 67"/>
                  <a:gd name="T43" fmla="*/ 12 h 47"/>
                  <a:gd name="T44" fmla="*/ 16 w 67"/>
                  <a:gd name="T45" fmla="*/ 12 h 47"/>
                  <a:gd name="T46" fmla="*/ 16 w 67"/>
                  <a:gd name="T47" fmla="*/ 11 h 47"/>
                  <a:gd name="T48" fmla="*/ 16 w 67"/>
                  <a:gd name="T49" fmla="*/ 10 h 47"/>
                  <a:gd name="T50" fmla="*/ 16 w 67"/>
                  <a:gd name="T51" fmla="*/ 11 h 4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67" h="47">
                    <a:moveTo>
                      <a:pt x="67" y="44"/>
                    </a:moveTo>
                    <a:lnTo>
                      <a:pt x="65" y="40"/>
                    </a:lnTo>
                    <a:lnTo>
                      <a:pt x="57" y="33"/>
                    </a:lnTo>
                    <a:lnTo>
                      <a:pt x="47" y="28"/>
                    </a:lnTo>
                    <a:lnTo>
                      <a:pt x="38" y="21"/>
                    </a:lnTo>
                    <a:lnTo>
                      <a:pt x="28" y="14"/>
                    </a:lnTo>
                    <a:lnTo>
                      <a:pt x="19" y="9"/>
                    </a:lnTo>
                    <a:lnTo>
                      <a:pt x="12" y="5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0" y="9"/>
                    </a:lnTo>
                    <a:lnTo>
                      <a:pt x="3" y="10"/>
                    </a:lnTo>
                    <a:lnTo>
                      <a:pt x="7" y="14"/>
                    </a:lnTo>
                    <a:lnTo>
                      <a:pt x="14" y="18"/>
                    </a:lnTo>
                    <a:lnTo>
                      <a:pt x="23" y="23"/>
                    </a:lnTo>
                    <a:lnTo>
                      <a:pt x="34" y="30"/>
                    </a:lnTo>
                    <a:lnTo>
                      <a:pt x="43" y="37"/>
                    </a:lnTo>
                    <a:lnTo>
                      <a:pt x="52" y="43"/>
                    </a:lnTo>
                    <a:lnTo>
                      <a:pt x="60" y="47"/>
                    </a:lnTo>
                    <a:lnTo>
                      <a:pt x="58" y="44"/>
                    </a:lnTo>
                    <a:lnTo>
                      <a:pt x="60" y="47"/>
                    </a:lnTo>
                    <a:lnTo>
                      <a:pt x="64" y="47"/>
                    </a:lnTo>
                    <a:lnTo>
                      <a:pt x="66" y="45"/>
                    </a:lnTo>
                    <a:lnTo>
                      <a:pt x="67" y="43"/>
                    </a:lnTo>
                    <a:lnTo>
                      <a:pt x="65" y="40"/>
                    </a:lnTo>
                    <a:lnTo>
                      <a:pt x="67" y="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2" name="Freeform 780"/>
              <p:cNvSpPr>
                <a:spLocks/>
              </p:cNvSpPr>
              <p:nvPr/>
            </p:nvSpPr>
            <p:spPr bwMode="auto">
              <a:xfrm>
                <a:off x="2208" y="3625"/>
                <a:ext cx="50" cy="76"/>
              </a:xfrm>
              <a:custGeom>
                <a:avLst/>
                <a:gdLst>
                  <a:gd name="T0" fmla="*/ 1 w 99"/>
                  <a:gd name="T1" fmla="*/ 38 h 153"/>
                  <a:gd name="T2" fmla="*/ 2 w 99"/>
                  <a:gd name="T3" fmla="*/ 38 h 153"/>
                  <a:gd name="T4" fmla="*/ 6 w 99"/>
                  <a:gd name="T5" fmla="*/ 35 h 153"/>
                  <a:gd name="T6" fmla="*/ 9 w 99"/>
                  <a:gd name="T7" fmla="*/ 32 h 153"/>
                  <a:gd name="T8" fmla="*/ 13 w 99"/>
                  <a:gd name="T9" fmla="*/ 27 h 153"/>
                  <a:gd name="T10" fmla="*/ 17 w 99"/>
                  <a:gd name="T11" fmla="*/ 21 h 153"/>
                  <a:gd name="T12" fmla="*/ 21 w 99"/>
                  <a:gd name="T13" fmla="*/ 15 h 153"/>
                  <a:gd name="T14" fmla="*/ 23 w 99"/>
                  <a:gd name="T15" fmla="*/ 9 h 153"/>
                  <a:gd name="T16" fmla="*/ 25 w 99"/>
                  <a:gd name="T17" fmla="*/ 4 h 153"/>
                  <a:gd name="T18" fmla="*/ 25 w 99"/>
                  <a:gd name="T19" fmla="*/ 0 h 153"/>
                  <a:gd name="T20" fmla="*/ 23 w 99"/>
                  <a:gd name="T21" fmla="*/ 0 h 153"/>
                  <a:gd name="T22" fmla="*/ 23 w 99"/>
                  <a:gd name="T23" fmla="*/ 3 h 153"/>
                  <a:gd name="T24" fmla="*/ 21 w 99"/>
                  <a:gd name="T25" fmla="*/ 8 h 153"/>
                  <a:gd name="T26" fmla="*/ 18 w 99"/>
                  <a:gd name="T27" fmla="*/ 14 h 153"/>
                  <a:gd name="T28" fmla="*/ 15 w 99"/>
                  <a:gd name="T29" fmla="*/ 20 h 153"/>
                  <a:gd name="T30" fmla="*/ 11 w 99"/>
                  <a:gd name="T31" fmla="*/ 25 h 153"/>
                  <a:gd name="T32" fmla="*/ 8 w 99"/>
                  <a:gd name="T33" fmla="*/ 30 h 153"/>
                  <a:gd name="T34" fmla="*/ 4 w 99"/>
                  <a:gd name="T35" fmla="*/ 34 h 153"/>
                  <a:gd name="T36" fmla="*/ 1 w 99"/>
                  <a:gd name="T37" fmla="*/ 35 h 153"/>
                  <a:gd name="T38" fmla="*/ 2 w 99"/>
                  <a:gd name="T39" fmla="*/ 35 h 153"/>
                  <a:gd name="T40" fmla="*/ 1 w 99"/>
                  <a:gd name="T41" fmla="*/ 35 h 153"/>
                  <a:gd name="T42" fmla="*/ 1 w 99"/>
                  <a:gd name="T43" fmla="*/ 36 h 153"/>
                  <a:gd name="T44" fmla="*/ 0 w 99"/>
                  <a:gd name="T45" fmla="*/ 37 h 153"/>
                  <a:gd name="T46" fmla="*/ 1 w 99"/>
                  <a:gd name="T47" fmla="*/ 38 h 153"/>
                  <a:gd name="T48" fmla="*/ 2 w 99"/>
                  <a:gd name="T49" fmla="*/ 38 h 153"/>
                  <a:gd name="T50" fmla="*/ 1 w 99"/>
                  <a:gd name="T51" fmla="*/ 38 h 153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99" h="153">
                    <a:moveTo>
                      <a:pt x="2" y="153"/>
                    </a:moveTo>
                    <a:lnTo>
                      <a:pt x="6" y="153"/>
                    </a:lnTo>
                    <a:lnTo>
                      <a:pt x="21" y="143"/>
                    </a:lnTo>
                    <a:lnTo>
                      <a:pt x="36" y="129"/>
                    </a:lnTo>
                    <a:lnTo>
                      <a:pt x="52" y="108"/>
                    </a:lnTo>
                    <a:lnTo>
                      <a:pt x="67" y="85"/>
                    </a:lnTo>
                    <a:lnTo>
                      <a:pt x="81" y="61"/>
                    </a:lnTo>
                    <a:lnTo>
                      <a:pt x="91" y="36"/>
                    </a:lnTo>
                    <a:lnTo>
                      <a:pt x="98" y="17"/>
                    </a:lnTo>
                    <a:lnTo>
                      <a:pt x="99" y="0"/>
                    </a:lnTo>
                    <a:lnTo>
                      <a:pt x="90" y="0"/>
                    </a:lnTo>
                    <a:lnTo>
                      <a:pt x="89" y="15"/>
                    </a:lnTo>
                    <a:lnTo>
                      <a:pt x="82" y="34"/>
                    </a:lnTo>
                    <a:lnTo>
                      <a:pt x="71" y="56"/>
                    </a:lnTo>
                    <a:lnTo>
                      <a:pt x="58" y="80"/>
                    </a:lnTo>
                    <a:lnTo>
                      <a:pt x="43" y="103"/>
                    </a:lnTo>
                    <a:lnTo>
                      <a:pt x="29" y="122"/>
                    </a:lnTo>
                    <a:lnTo>
                      <a:pt x="14" y="137"/>
                    </a:lnTo>
                    <a:lnTo>
                      <a:pt x="3" y="143"/>
                    </a:lnTo>
                    <a:lnTo>
                      <a:pt x="7" y="143"/>
                    </a:lnTo>
                    <a:lnTo>
                      <a:pt x="3" y="143"/>
                    </a:lnTo>
                    <a:lnTo>
                      <a:pt x="1" y="146"/>
                    </a:lnTo>
                    <a:lnTo>
                      <a:pt x="0" y="149"/>
                    </a:lnTo>
                    <a:lnTo>
                      <a:pt x="2" y="152"/>
                    </a:lnTo>
                    <a:lnTo>
                      <a:pt x="6" y="153"/>
                    </a:lnTo>
                    <a:lnTo>
                      <a:pt x="2" y="1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3" name="Freeform 781"/>
              <p:cNvSpPr>
                <a:spLocks/>
              </p:cNvSpPr>
              <p:nvPr/>
            </p:nvSpPr>
            <p:spPr bwMode="auto">
              <a:xfrm>
                <a:off x="2189" y="3646"/>
                <a:ext cx="23" cy="55"/>
              </a:xfrm>
              <a:custGeom>
                <a:avLst/>
                <a:gdLst>
                  <a:gd name="T0" fmla="*/ 2 w 45"/>
                  <a:gd name="T1" fmla="*/ 0 h 112"/>
                  <a:gd name="T2" fmla="*/ 1 w 45"/>
                  <a:gd name="T3" fmla="*/ 1 h 112"/>
                  <a:gd name="T4" fmla="*/ 0 w 45"/>
                  <a:gd name="T5" fmla="*/ 4 h 112"/>
                  <a:gd name="T6" fmla="*/ 1 w 45"/>
                  <a:gd name="T7" fmla="*/ 7 h 112"/>
                  <a:gd name="T8" fmla="*/ 1 w 45"/>
                  <a:gd name="T9" fmla="*/ 11 h 112"/>
                  <a:gd name="T10" fmla="*/ 2 w 45"/>
                  <a:gd name="T11" fmla="*/ 15 h 112"/>
                  <a:gd name="T12" fmla="*/ 3 w 45"/>
                  <a:gd name="T13" fmla="*/ 18 h 112"/>
                  <a:gd name="T14" fmla="*/ 5 w 45"/>
                  <a:gd name="T15" fmla="*/ 22 h 112"/>
                  <a:gd name="T16" fmla="*/ 8 w 45"/>
                  <a:gd name="T17" fmla="*/ 25 h 112"/>
                  <a:gd name="T18" fmla="*/ 10 w 45"/>
                  <a:gd name="T19" fmla="*/ 27 h 112"/>
                  <a:gd name="T20" fmla="*/ 12 w 45"/>
                  <a:gd name="T21" fmla="*/ 25 h 112"/>
                  <a:gd name="T22" fmla="*/ 9 w 45"/>
                  <a:gd name="T23" fmla="*/ 23 h 112"/>
                  <a:gd name="T24" fmla="*/ 7 w 45"/>
                  <a:gd name="T25" fmla="*/ 21 h 112"/>
                  <a:gd name="T26" fmla="*/ 6 w 45"/>
                  <a:gd name="T27" fmla="*/ 18 h 112"/>
                  <a:gd name="T28" fmla="*/ 4 w 45"/>
                  <a:gd name="T29" fmla="*/ 14 h 112"/>
                  <a:gd name="T30" fmla="*/ 4 w 45"/>
                  <a:gd name="T31" fmla="*/ 11 h 112"/>
                  <a:gd name="T32" fmla="*/ 3 w 45"/>
                  <a:gd name="T33" fmla="*/ 7 h 112"/>
                  <a:gd name="T34" fmla="*/ 3 w 45"/>
                  <a:gd name="T35" fmla="*/ 4 h 112"/>
                  <a:gd name="T36" fmla="*/ 3 w 45"/>
                  <a:gd name="T37" fmla="*/ 1 h 112"/>
                  <a:gd name="T38" fmla="*/ 2 w 45"/>
                  <a:gd name="T39" fmla="*/ 2 h 112"/>
                  <a:gd name="T40" fmla="*/ 3 w 45"/>
                  <a:gd name="T41" fmla="*/ 1 h 112"/>
                  <a:gd name="T42" fmla="*/ 3 w 45"/>
                  <a:gd name="T43" fmla="*/ 0 h 112"/>
                  <a:gd name="T44" fmla="*/ 2 w 45"/>
                  <a:gd name="T45" fmla="*/ 0 h 112"/>
                  <a:gd name="T46" fmla="*/ 1 w 45"/>
                  <a:gd name="T47" fmla="*/ 0 h 112"/>
                  <a:gd name="T48" fmla="*/ 1 w 45"/>
                  <a:gd name="T49" fmla="*/ 1 h 112"/>
                  <a:gd name="T50" fmla="*/ 2 w 45"/>
                  <a:gd name="T51" fmla="*/ 0 h 112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5" h="112">
                    <a:moveTo>
                      <a:pt x="6" y="0"/>
                    </a:moveTo>
                    <a:lnTo>
                      <a:pt x="2" y="5"/>
                    </a:lnTo>
                    <a:lnTo>
                      <a:pt x="0" y="17"/>
                    </a:lnTo>
                    <a:lnTo>
                      <a:pt x="1" y="31"/>
                    </a:lnTo>
                    <a:lnTo>
                      <a:pt x="3" y="46"/>
                    </a:lnTo>
                    <a:lnTo>
                      <a:pt x="7" y="62"/>
                    </a:lnTo>
                    <a:lnTo>
                      <a:pt x="11" y="76"/>
                    </a:lnTo>
                    <a:lnTo>
                      <a:pt x="18" y="90"/>
                    </a:lnTo>
                    <a:lnTo>
                      <a:pt x="29" y="102"/>
                    </a:lnTo>
                    <a:lnTo>
                      <a:pt x="40" y="112"/>
                    </a:lnTo>
                    <a:lnTo>
                      <a:pt x="45" y="102"/>
                    </a:lnTo>
                    <a:lnTo>
                      <a:pt x="36" y="96"/>
                    </a:lnTo>
                    <a:lnTo>
                      <a:pt x="28" y="85"/>
                    </a:lnTo>
                    <a:lnTo>
                      <a:pt x="21" y="74"/>
                    </a:lnTo>
                    <a:lnTo>
                      <a:pt x="16" y="60"/>
                    </a:lnTo>
                    <a:lnTo>
                      <a:pt x="13" y="46"/>
                    </a:lnTo>
                    <a:lnTo>
                      <a:pt x="10" y="31"/>
                    </a:lnTo>
                    <a:lnTo>
                      <a:pt x="11" y="17"/>
                    </a:lnTo>
                    <a:lnTo>
                      <a:pt x="11" y="5"/>
                    </a:lnTo>
                    <a:lnTo>
                      <a:pt x="8" y="9"/>
                    </a:lnTo>
                    <a:lnTo>
                      <a:pt x="11" y="5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3" y="1"/>
                    </a:lnTo>
                    <a:lnTo>
                      <a:pt x="2" y="5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4" name="Freeform 782"/>
              <p:cNvSpPr>
                <a:spLocks/>
              </p:cNvSpPr>
              <p:nvPr/>
            </p:nvSpPr>
            <p:spPr bwMode="auto">
              <a:xfrm>
                <a:off x="2192" y="3603"/>
                <a:ext cx="36" cy="47"/>
              </a:xfrm>
              <a:custGeom>
                <a:avLst/>
                <a:gdLst>
                  <a:gd name="T0" fmla="*/ 18 w 71"/>
                  <a:gd name="T1" fmla="*/ 0 h 94"/>
                  <a:gd name="T2" fmla="*/ 16 w 71"/>
                  <a:gd name="T3" fmla="*/ 2 h 94"/>
                  <a:gd name="T4" fmla="*/ 16 w 71"/>
                  <a:gd name="T5" fmla="*/ 4 h 94"/>
                  <a:gd name="T6" fmla="*/ 14 w 71"/>
                  <a:gd name="T7" fmla="*/ 7 h 94"/>
                  <a:gd name="T8" fmla="*/ 13 w 71"/>
                  <a:gd name="T9" fmla="*/ 10 h 94"/>
                  <a:gd name="T10" fmla="*/ 11 w 71"/>
                  <a:gd name="T11" fmla="*/ 14 h 94"/>
                  <a:gd name="T12" fmla="*/ 8 w 71"/>
                  <a:gd name="T13" fmla="*/ 16 h 94"/>
                  <a:gd name="T14" fmla="*/ 5 w 71"/>
                  <a:gd name="T15" fmla="*/ 19 h 94"/>
                  <a:gd name="T16" fmla="*/ 3 w 71"/>
                  <a:gd name="T17" fmla="*/ 20 h 94"/>
                  <a:gd name="T18" fmla="*/ 0 w 71"/>
                  <a:gd name="T19" fmla="*/ 22 h 94"/>
                  <a:gd name="T20" fmla="*/ 1 w 71"/>
                  <a:gd name="T21" fmla="*/ 24 h 94"/>
                  <a:gd name="T22" fmla="*/ 4 w 71"/>
                  <a:gd name="T23" fmla="*/ 23 h 94"/>
                  <a:gd name="T24" fmla="*/ 7 w 71"/>
                  <a:gd name="T25" fmla="*/ 20 h 94"/>
                  <a:gd name="T26" fmla="*/ 10 w 71"/>
                  <a:gd name="T27" fmla="*/ 18 h 94"/>
                  <a:gd name="T28" fmla="*/ 13 w 71"/>
                  <a:gd name="T29" fmla="*/ 15 h 94"/>
                  <a:gd name="T30" fmla="*/ 15 w 71"/>
                  <a:gd name="T31" fmla="*/ 11 h 94"/>
                  <a:gd name="T32" fmla="*/ 17 w 71"/>
                  <a:gd name="T33" fmla="*/ 8 h 94"/>
                  <a:gd name="T34" fmla="*/ 18 w 71"/>
                  <a:gd name="T35" fmla="*/ 5 h 94"/>
                  <a:gd name="T36" fmla="*/ 18 w 71"/>
                  <a:gd name="T37" fmla="*/ 2 h 94"/>
                  <a:gd name="T38" fmla="*/ 16 w 71"/>
                  <a:gd name="T39" fmla="*/ 3 h 94"/>
                  <a:gd name="T40" fmla="*/ 18 w 71"/>
                  <a:gd name="T41" fmla="*/ 2 h 94"/>
                  <a:gd name="T42" fmla="*/ 18 w 71"/>
                  <a:gd name="T43" fmla="*/ 1 h 94"/>
                  <a:gd name="T44" fmla="*/ 17 w 71"/>
                  <a:gd name="T45" fmla="*/ 0 h 94"/>
                  <a:gd name="T46" fmla="*/ 16 w 71"/>
                  <a:gd name="T47" fmla="*/ 1 h 94"/>
                  <a:gd name="T48" fmla="*/ 16 w 71"/>
                  <a:gd name="T49" fmla="*/ 2 h 94"/>
                  <a:gd name="T50" fmla="*/ 18 w 71"/>
                  <a:gd name="T51" fmla="*/ 0 h 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71" h="94">
                    <a:moveTo>
                      <a:pt x="69" y="0"/>
                    </a:moveTo>
                    <a:lnTo>
                      <a:pt x="62" y="5"/>
                    </a:lnTo>
                    <a:lnTo>
                      <a:pt x="61" y="15"/>
                    </a:lnTo>
                    <a:lnTo>
                      <a:pt x="56" y="26"/>
                    </a:lnTo>
                    <a:lnTo>
                      <a:pt x="49" y="39"/>
                    </a:lnTo>
                    <a:lnTo>
                      <a:pt x="41" y="53"/>
                    </a:lnTo>
                    <a:lnTo>
                      <a:pt x="32" y="63"/>
                    </a:lnTo>
                    <a:lnTo>
                      <a:pt x="20" y="74"/>
                    </a:lnTo>
                    <a:lnTo>
                      <a:pt x="10" y="80"/>
                    </a:lnTo>
                    <a:lnTo>
                      <a:pt x="0" y="85"/>
                    </a:lnTo>
                    <a:lnTo>
                      <a:pt x="2" y="94"/>
                    </a:lnTo>
                    <a:lnTo>
                      <a:pt x="15" y="90"/>
                    </a:lnTo>
                    <a:lnTo>
                      <a:pt x="27" y="80"/>
                    </a:lnTo>
                    <a:lnTo>
                      <a:pt x="39" y="70"/>
                    </a:lnTo>
                    <a:lnTo>
                      <a:pt x="50" y="57"/>
                    </a:lnTo>
                    <a:lnTo>
                      <a:pt x="58" y="44"/>
                    </a:lnTo>
                    <a:lnTo>
                      <a:pt x="65" y="31"/>
                    </a:lnTo>
                    <a:lnTo>
                      <a:pt x="70" y="17"/>
                    </a:lnTo>
                    <a:lnTo>
                      <a:pt x="71" y="5"/>
                    </a:lnTo>
                    <a:lnTo>
                      <a:pt x="64" y="9"/>
                    </a:lnTo>
                    <a:lnTo>
                      <a:pt x="71" y="5"/>
                    </a:lnTo>
                    <a:lnTo>
                      <a:pt x="70" y="1"/>
                    </a:lnTo>
                    <a:lnTo>
                      <a:pt x="67" y="0"/>
                    </a:lnTo>
                    <a:lnTo>
                      <a:pt x="63" y="1"/>
                    </a:lnTo>
                    <a:lnTo>
                      <a:pt x="62" y="5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5" name="Freeform 783"/>
              <p:cNvSpPr>
                <a:spLocks/>
              </p:cNvSpPr>
              <p:nvPr/>
            </p:nvSpPr>
            <p:spPr bwMode="auto">
              <a:xfrm>
                <a:off x="1983" y="3327"/>
                <a:ext cx="164" cy="172"/>
              </a:xfrm>
              <a:custGeom>
                <a:avLst/>
                <a:gdLst>
                  <a:gd name="T0" fmla="*/ 43 w 327"/>
                  <a:gd name="T1" fmla="*/ 86 h 345"/>
                  <a:gd name="T2" fmla="*/ 82 w 327"/>
                  <a:gd name="T3" fmla="*/ 63 h 345"/>
                  <a:gd name="T4" fmla="*/ 81 w 327"/>
                  <a:gd name="T5" fmla="*/ 61 h 345"/>
                  <a:gd name="T6" fmla="*/ 76 w 327"/>
                  <a:gd name="T7" fmla="*/ 55 h 345"/>
                  <a:gd name="T8" fmla="*/ 70 w 327"/>
                  <a:gd name="T9" fmla="*/ 47 h 345"/>
                  <a:gd name="T10" fmla="*/ 63 w 327"/>
                  <a:gd name="T11" fmla="*/ 37 h 345"/>
                  <a:gd name="T12" fmla="*/ 56 w 327"/>
                  <a:gd name="T13" fmla="*/ 27 h 345"/>
                  <a:gd name="T14" fmla="*/ 49 w 327"/>
                  <a:gd name="T15" fmla="*/ 18 h 345"/>
                  <a:gd name="T16" fmla="*/ 44 w 327"/>
                  <a:gd name="T17" fmla="*/ 10 h 345"/>
                  <a:gd name="T18" fmla="*/ 40 w 327"/>
                  <a:gd name="T19" fmla="*/ 6 h 345"/>
                  <a:gd name="T20" fmla="*/ 38 w 327"/>
                  <a:gd name="T21" fmla="*/ 3 h 345"/>
                  <a:gd name="T22" fmla="*/ 34 w 327"/>
                  <a:gd name="T23" fmla="*/ 1 h 345"/>
                  <a:gd name="T24" fmla="*/ 30 w 327"/>
                  <a:gd name="T25" fmla="*/ 0 h 345"/>
                  <a:gd name="T26" fmla="*/ 26 w 327"/>
                  <a:gd name="T27" fmla="*/ 0 h 345"/>
                  <a:gd name="T28" fmla="*/ 21 w 327"/>
                  <a:gd name="T29" fmla="*/ 0 h 345"/>
                  <a:gd name="T30" fmla="*/ 17 w 327"/>
                  <a:gd name="T31" fmla="*/ 0 h 345"/>
                  <a:gd name="T32" fmla="*/ 13 w 327"/>
                  <a:gd name="T33" fmla="*/ 2 h 345"/>
                  <a:gd name="T34" fmla="*/ 10 w 327"/>
                  <a:gd name="T35" fmla="*/ 3 h 345"/>
                  <a:gd name="T36" fmla="*/ 7 w 327"/>
                  <a:gd name="T37" fmla="*/ 6 h 345"/>
                  <a:gd name="T38" fmla="*/ 4 w 327"/>
                  <a:gd name="T39" fmla="*/ 9 h 345"/>
                  <a:gd name="T40" fmla="*/ 2 w 327"/>
                  <a:gd name="T41" fmla="*/ 13 h 345"/>
                  <a:gd name="T42" fmla="*/ 1 w 327"/>
                  <a:gd name="T43" fmla="*/ 17 h 345"/>
                  <a:gd name="T44" fmla="*/ 0 w 327"/>
                  <a:gd name="T45" fmla="*/ 23 h 345"/>
                  <a:gd name="T46" fmla="*/ 1 w 327"/>
                  <a:gd name="T47" fmla="*/ 28 h 345"/>
                  <a:gd name="T48" fmla="*/ 3 w 327"/>
                  <a:gd name="T49" fmla="*/ 34 h 345"/>
                  <a:gd name="T50" fmla="*/ 6 w 327"/>
                  <a:gd name="T51" fmla="*/ 40 h 345"/>
                  <a:gd name="T52" fmla="*/ 11 w 327"/>
                  <a:gd name="T53" fmla="*/ 47 h 345"/>
                  <a:gd name="T54" fmla="*/ 16 w 327"/>
                  <a:gd name="T55" fmla="*/ 54 h 345"/>
                  <a:gd name="T56" fmla="*/ 22 w 327"/>
                  <a:gd name="T57" fmla="*/ 62 h 345"/>
                  <a:gd name="T58" fmla="*/ 28 w 327"/>
                  <a:gd name="T59" fmla="*/ 69 h 345"/>
                  <a:gd name="T60" fmla="*/ 34 w 327"/>
                  <a:gd name="T61" fmla="*/ 76 h 345"/>
                  <a:gd name="T62" fmla="*/ 38 w 327"/>
                  <a:gd name="T63" fmla="*/ 81 h 345"/>
                  <a:gd name="T64" fmla="*/ 41 w 327"/>
                  <a:gd name="T65" fmla="*/ 85 h 345"/>
                  <a:gd name="T66" fmla="*/ 43 w 327"/>
                  <a:gd name="T67" fmla="*/ 86 h 34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327" h="345">
                    <a:moveTo>
                      <a:pt x="169" y="345"/>
                    </a:moveTo>
                    <a:lnTo>
                      <a:pt x="327" y="255"/>
                    </a:lnTo>
                    <a:lnTo>
                      <a:pt x="321" y="246"/>
                    </a:lnTo>
                    <a:lnTo>
                      <a:pt x="304" y="223"/>
                    </a:lnTo>
                    <a:lnTo>
                      <a:pt x="280" y="190"/>
                    </a:lnTo>
                    <a:lnTo>
                      <a:pt x="252" y="150"/>
                    </a:lnTo>
                    <a:lnTo>
                      <a:pt x="223" y="110"/>
                    </a:lnTo>
                    <a:lnTo>
                      <a:pt x="195" y="72"/>
                    </a:lnTo>
                    <a:lnTo>
                      <a:pt x="174" y="42"/>
                    </a:lnTo>
                    <a:lnTo>
                      <a:pt x="160" y="24"/>
                    </a:lnTo>
                    <a:lnTo>
                      <a:pt x="149" y="13"/>
                    </a:lnTo>
                    <a:lnTo>
                      <a:pt x="134" y="7"/>
                    </a:lnTo>
                    <a:lnTo>
                      <a:pt x="118" y="2"/>
                    </a:lnTo>
                    <a:lnTo>
                      <a:pt x="101" y="0"/>
                    </a:lnTo>
                    <a:lnTo>
                      <a:pt x="84" y="1"/>
                    </a:lnTo>
                    <a:lnTo>
                      <a:pt x="67" y="3"/>
                    </a:lnTo>
                    <a:lnTo>
                      <a:pt x="50" y="8"/>
                    </a:lnTo>
                    <a:lnTo>
                      <a:pt x="37" y="15"/>
                    </a:lnTo>
                    <a:lnTo>
                      <a:pt x="25" y="24"/>
                    </a:lnTo>
                    <a:lnTo>
                      <a:pt x="15" y="37"/>
                    </a:lnTo>
                    <a:lnTo>
                      <a:pt x="7" y="53"/>
                    </a:lnTo>
                    <a:lnTo>
                      <a:pt x="1" y="71"/>
                    </a:lnTo>
                    <a:lnTo>
                      <a:pt x="0" y="92"/>
                    </a:lnTo>
                    <a:lnTo>
                      <a:pt x="2" y="114"/>
                    </a:lnTo>
                    <a:lnTo>
                      <a:pt x="10" y="138"/>
                    </a:lnTo>
                    <a:lnTo>
                      <a:pt x="23" y="163"/>
                    </a:lnTo>
                    <a:lnTo>
                      <a:pt x="41" y="190"/>
                    </a:lnTo>
                    <a:lnTo>
                      <a:pt x="63" y="219"/>
                    </a:lnTo>
                    <a:lnTo>
                      <a:pt x="87" y="249"/>
                    </a:lnTo>
                    <a:lnTo>
                      <a:pt x="111" y="279"/>
                    </a:lnTo>
                    <a:lnTo>
                      <a:pt x="133" y="305"/>
                    </a:lnTo>
                    <a:lnTo>
                      <a:pt x="152" y="325"/>
                    </a:lnTo>
                    <a:lnTo>
                      <a:pt x="164" y="340"/>
                    </a:lnTo>
                    <a:lnTo>
                      <a:pt x="169" y="345"/>
                    </a:lnTo>
                    <a:close/>
                  </a:path>
                </a:pathLst>
              </a:custGeom>
              <a:solidFill>
                <a:srgbClr val="B2FF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6" name="Freeform 784"/>
              <p:cNvSpPr>
                <a:spLocks/>
              </p:cNvSpPr>
              <p:nvPr/>
            </p:nvSpPr>
            <p:spPr bwMode="auto">
              <a:xfrm>
                <a:off x="2067" y="3452"/>
                <a:ext cx="82" cy="50"/>
              </a:xfrm>
              <a:custGeom>
                <a:avLst/>
                <a:gdLst>
                  <a:gd name="T0" fmla="*/ 39 w 164"/>
                  <a:gd name="T1" fmla="*/ 2 h 98"/>
                  <a:gd name="T2" fmla="*/ 40 w 164"/>
                  <a:gd name="T3" fmla="*/ 0 h 98"/>
                  <a:gd name="T4" fmla="*/ 0 w 164"/>
                  <a:gd name="T5" fmla="*/ 23 h 98"/>
                  <a:gd name="T6" fmla="*/ 1 w 164"/>
                  <a:gd name="T7" fmla="*/ 26 h 98"/>
                  <a:gd name="T8" fmla="*/ 41 w 164"/>
                  <a:gd name="T9" fmla="*/ 3 h 98"/>
                  <a:gd name="T10" fmla="*/ 41 w 164"/>
                  <a:gd name="T11" fmla="*/ 1 h 98"/>
                  <a:gd name="T12" fmla="*/ 41 w 164"/>
                  <a:gd name="T13" fmla="*/ 3 h 98"/>
                  <a:gd name="T14" fmla="*/ 41 w 164"/>
                  <a:gd name="T15" fmla="*/ 2 h 98"/>
                  <a:gd name="T16" fmla="*/ 41 w 164"/>
                  <a:gd name="T17" fmla="*/ 1 h 98"/>
                  <a:gd name="T18" fmla="*/ 41 w 164"/>
                  <a:gd name="T19" fmla="*/ 0 h 98"/>
                  <a:gd name="T20" fmla="*/ 40 w 164"/>
                  <a:gd name="T21" fmla="*/ 0 h 98"/>
                  <a:gd name="T22" fmla="*/ 39 w 164"/>
                  <a:gd name="T23" fmla="*/ 2 h 9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4" h="98">
                    <a:moveTo>
                      <a:pt x="155" y="6"/>
                    </a:moveTo>
                    <a:lnTo>
                      <a:pt x="157" y="0"/>
                    </a:lnTo>
                    <a:lnTo>
                      <a:pt x="0" y="89"/>
                    </a:lnTo>
                    <a:lnTo>
                      <a:pt x="4" y="98"/>
                    </a:lnTo>
                    <a:lnTo>
                      <a:pt x="162" y="9"/>
                    </a:lnTo>
                    <a:lnTo>
                      <a:pt x="164" y="2"/>
                    </a:lnTo>
                    <a:lnTo>
                      <a:pt x="162" y="9"/>
                    </a:lnTo>
                    <a:lnTo>
                      <a:pt x="164" y="6"/>
                    </a:lnTo>
                    <a:lnTo>
                      <a:pt x="164" y="2"/>
                    </a:lnTo>
                    <a:lnTo>
                      <a:pt x="161" y="0"/>
                    </a:lnTo>
                    <a:lnTo>
                      <a:pt x="157" y="0"/>
                    </a:lnTo>
                    <a:lnTo>
                      <a:pt x="155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7" name="Freeform 785"/>
              <p:cNvSpPr>
                <a:spLocks/>
              </p:cNvSpPr>
              <p:nvPr/>
            </p:nvSpPr>
            <p:spPr bwMode="auto">
              <a:xfrm>
                <a:off x="2062" y="3337"/>
                <a:ext cx="87" cy="119"/>
              </a:xfrm>
              <a:custGeom>
                <a:avLst/>
                <a:gdLst>
                  <a:gd name="T0" fmla="*/ 0 w 175"/>
                  <a:gd name="T1" fmla="*/ 2 h 237"/>
                  <a:gd name="T2" fmla="*/ 0 w 175"/>
                  <a:gd name="T3" fmla="*/ 2 h 237"/>
                  <a:gd name="T4" fmla="*/ 3 w 175"/>
                  <a:gd name="T5" fmla="*/ 7 h 237"/>
                  <a:gd name="T6" fmla="*/ 8 w 175"/>
                  <a:gd name="T7" fmla="*/ 14 h 237"/>
                  <a:gd name="T8" fmla="*/ 15 w 175"/>
                  <a:gd name="T9" fmla="*/ 23 h 237"/>
                  <a:gd name="T10" fmla="*/ 22 w 175"/>
                  <a:gd name="T11" fmla="*/ 34 h 237"/>
                  <a:gd name="T12" fmla="*/ 29 w 175"/>
                  <a:gd name="T13" fmla="*/ 43 h 237"/>
                  <a:gd name="T14" fmla="*/ 35 w 175"/>
                  <a:gd name="T15" fmla="*/ 52 h 237"/>
                  <a:gd name="T16" fmla="*/ 40 w 175"/>
                  <a:gd name="T17" fmla="*/ 57 h 237"/>
                  <a:gd name="T18" fmla="*/ 41 w 175"/>
                  <a:gd name="T19" fmla="*/ 60 h 237"/>
                  <a:gd name="T20" fmla="*/ 43 w 175"/>
                  <a:gd name="T21" fmla="*/ 59 h 237"/>
                  <a:gd name="T22" fmla="*/ 42 w 175"/>
                  <a:gd name="T23" fmla="*/ 56 h 237"/>
                  <a:gd name="T24" fmla="*/ 38 w 175"/>
                  <a:gd name="T25" fmla="*/ 51 h 237"/>
                  <a:gd name="T26" fmla="*/ 32 w 175"/>
                  <a:gd name="T27" fmla="*/ 42 h 237"/>
                  <a:gd name="T28" fmla="*/ 25 w 175"/>
                  <a:gd name="T29" fmla="*/ 32 h 237"/>
                  <a:gd name="T30" fmla="*/ 18 w 175"/>
                  <a:gd name="T31" fmla="*/ 22 h 237"/>
                  <a:gd name="T32" fmla="*/ 11 w 175"/>
                  <a:gd name="T33" fmla="*/ 13 h 237"/>
                  <a:gd name="T34" fmla="*/ 5 w 175"/>
                  <a:gd name="T35" fmla="*/ 5 h 237"/>
                  <a:gd name="T36" fmla="*/ 1 w 175"/>
                  <a:gd name="T37" fmla="*/ 0 h 237"/>
                  <a:gd name="T38" fmla="*/ 1 w 175"/>
                  <a:gd name="T39" fmla="*/ 0 h 237"/>
                  <a:gd name="T40" fmla="*/ 0 w 175"/>
                  <a:gd name="T41" fmla="*/ 2 h 23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75" h="237">
                    <a:moveTo>
                      <a:pt x="0" y="7"/>
                    </a:moveTo>
                    <a:lnTo>
                      <a:pt x="0" y="7"/>
                    </a:lnTo>
                    <a:lnTo>
                      <a:pt x="13" y="25"/>
                    </a:lnTo>
                    <a:lnTo>
                      <a:pt x="35" y="54"/>
                    </a:lnTo>
                    <a:lnTo>
                      <a:pt x="63" y="92"/>
                    </a:lnTo>
                    <a:lnTo>
                      <a:pt x="91" y="133"/>
                    </a:lnTo>
                    <a:lnTo>
                      <a:pt x="119" y="172"/>
                    </a:lnTo>
                    <a:lnTo>
                      <a:pt x="143" y="205"/>
                    </a:lnTo>
                    <a:lnTo>
                      <a:pt x="160" y="228"/>
                    </a:lnTo>
                    <a:lnTo>
                      <a:pt x="166" y="237"/>
                    </a:lnTo>
                    <a:lnTo>
                      <a:pt x="175" y="233"/>
                    </a:lnTo>
                    <a:lnTo>
                      <a:pt x="170" y="224"/>
                    </a:lnTo>
                    <a:lnTo>
                      <a:pt x="152" y="201"/>
                    </a:lnTo>
                    <a:lnTo>
                      <a:pt x="128" y="167"/>
                    </a:lnTo>
                    <a:lnTo>
                      <a:pt x="101" y="128"/>
                    </a:lnTo>
                    <a:lnTo>
                      <a:pt x="72" y="88"/>
                    </a:lnTo>
                    <a:lnTo>
                      <a:pt x="44" y="50"/>
                    </a:lnTo>
                    <a:lnTo>
                      <a:pt x="22" y="20"/>
                    </a:lnTo>
                    <a:lnTo>
                      <a:pt x="7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8" name="Freeform 786"/>
              <p:cNvSpPr>
                <a:spLocks/>
              </p:cNvSpPr>
              <p:nvPr/>
            </p:nvSpPr>
            <p:spPr bwMode="auto">
              <a:xfrm>
                <a:off x="2001" y="3324"/>
                <a:ext cx="64" cy="17"/>
              </a:xfrm>
              <a:custGeom>
                <a:avLst/>
                <a:gdLst>
                  <a:gd name="T0" fmla="*/ 1 w 129"/>
                  <a:gd name="T1" fmla="*/ 7 h 33"/>
                  <a:gd name="T2" fmla="*/ 1 w 129"/>
                  <a:gd name="T3" fmla="*/ 7 h 33"/>
                  <a:gd name="T4" fmla="*/ 4 w 129"/>
                  <a:gd name="T5" fmla="*/ 5 h 33"/>
                  <a:gd name="T6" fmla="*/ 8 w 129"/>
                  <a:gd name="T7" fmla="*/ 4 h 33"/>
                  <a:gd name="T8" fmla="*/ 12 w 129"/>
                  <a:gd name="T9" fmla="*/ 3 h 33"/>
                  <a:gd name="T10" fmla="*/ 16 w 129"/>
                  <a:gd name="T11" fmla="*/ 3 h 33"/>
                  <a:gd name="T12" fmla="*/ 21 w 129"/>
                  <a:gd name="T13" fmla="*/ 4 h 33"/>
                  <a:gd name="T14" fmla="*/ 24 w 129"/>
                  <a:gd name="T15" fmla="*/ 5 h 33"/>
                  <a:gd name="T16" fmla="*/ 28 w 129"/>
                  <a:gd name="T17" fmla="*/ 6 h 33"/>
                  <a:gd name="T18" fmla="*/ 30 w 129"/>
                  <a:gd name="T19" fmla="*/ 9 h 33"/>
                  <a:gd name="T20" fmla="*/ 32 w 129"/>
                  <a:gd name="T21" fmla="*/ 7 h 33"/>
                  <a:gd name="T22" fmla="*/ 29 w 129"/>
                  <a:gd name="T23" fmla="*/ 4 h 33"/>
                  <a:gd name="T24" fmla="*/ 25 w 129"/>
                  <a:gd name="T25" fmla="*/ 2 h 33"/>
                  <a:gd name="T26" fmla="*/ 21 w 129"/>
                  <a:gd name="T27" fmla="*/ 1 h 33"/>
                  <a:gd name="T28" fmla="*/ 16 w 129"/>
                  <a:gd name="T29" fmla="*/ 0 h 33"/>
                  <a:gd name="T30" fmla="*/ 12 w 129"/>
                  <a:gd name="T31" fmla="*/ 1 h 33"/>
                  <a:gd name="T32" fmla="*/ 8 w 129"/>
                  <a:gd name="T33" fmla="*/ 2 h 33"/>
                  <a:gd name="T34" fmla="*/ 3 w 129"/>
                  <a:gd name="T35" fmla="*/ 3 h 33"/>
                  <a:gd name="T36" fmla="*/ 0 w 129"/>
                  <a:gd name="T37" fmla="*/ 4 h 33"/>
                  <a:gd name="T38" fmla="*/ 0 w 129"/>
                  <a:gd name="T39" fmla="*/ 4 h 33"/>
                  <a:gd name="T40" fmla="*/ 1 w 129"/>
                  <a:gd name="T41" fmla="*/ 7 h 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29" h="33">
                    <a:moveTo>
                      <a:pt x="5" y="25"/>
                    </a:moveTo>
                    <a:lnTo>
                      <a:pt x="5" y="25"/>
                    </a:lnTo>
                    <a:lnTo>
                      <a:pt x="18" y="18"/>
                    </a:lnTo>
                    <a:lnTo>
                      <a:pt x="33" y="14"/>
                    </a:lnTo>
                    <a:lnTo>
                      <a:pt x="50" y="11"/>
                    </a:lnTo>
                    <a:lnTo>
                      <a:pt x="67" y="11"/>
                    </a:lnTo>
                    <a:lnTo>
                      <a:pt x="84" y="13"/>
                    </a:lnTo>
                    <a:lnTo>
                      <a:pt x="99" y="17"/>
                    </a:lnTo>
                    <a:lnTo>
                      <a:pt x="113" y="24"/>
                    </a:lnTo>
                    <a:lnTo>
                      <a:pt x="122" y="33"/>
                    </a:lnTo>
                    <a:lnTo>
                      <a:pt x="129" y="26"/>
                    </a:lnTo>
                    <a:lnTo>
                      <a:pt x="118" y="15"/>
                    </a:lnTo>
                    <a:lnTo>
                      <a:pt x="102" y="8"/>
                    </a:lnTo>
                    <a:lnTo>
                      <a:pt x="84" y="3"/>
                    </a:lnTo>
                    <a:lnTo>
                      <a:pt x="67" y="0"/>
                    </a:lnTo>
                    <a:lnTo>
                      <a:pt x="50" y="2"/>
                    </a:lnTo>
                    <a:lnTo>
                      <a:pt x="33" y="5"/>
                    </a:lnTo>
                    <a:lnTo>
                      <a:pt x="15" y="9"/>
                    </a:lnTo>
                    <a:lnTo>
                      <a:pt x="0" y="16"/>
                    </a:lnTo>
                    <a:lnTo>
                      <a:pt x="5" y="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79" name="Freeform 787"/>
              <p:cNvSpPr>
                <a:spLocks/>
              </p:cNvSpPr>
              <p:nvPr/>
            </p:nvSpPr>
            <p:spPr bwMode="auto">
              <a:xfrm>
                <a:off x="1980" y="3332"/>
                <a:ext cx="23" cy="78"/>
              </a:xfrm>
              <a:custGeom>
                <a:avLst/>
                <a:gdLst>
                  <a:gd name="T0" fmla="*/ 9 w 45"/>
                  <a:gd name="T1" fmla="*/ 38 h 155"/>
                  <a:gd name="T2" fmla="*/ 9 w 45"/>
                  <a:gd name="T3" fmla="*/ 38 h 155"/>
                  <a:gd name="T4" fmla="*/ 6 w 45"/>
                  <a:gd name="T5" fmla="*/ 32 h 155"/>
                  <a:gd name="T6" fmla="*/ 4 w 45"/>
                  <a:gd name="T7" fmla="*/ 26 h 155"/>
                  <a:gd name="T8" fmla="*/ 3 w 45"/>
                  <a:gd name="T9" fmla="*/ 21 h 155"/>
                  <a:gd name="T10" fmla="*/ 3 w 45"/>
                  <a:gd name="T11" fmla="*/ 16 h 155"/>
                  <a:gd name="T12" fmla="*/ 5 w 45"/>
                  <a:gd name="T13" fmla="*/ 11 h 155"/>
                  <a:gd name="T14" fmla="*/ 7 w 45"/>
                  <a:gd name="T15" fmla="*/ 8 h 155"/>
                  <a:gd name="T16" fmla="*/ 9 w 45"/>
                  <a:gd name="T17" fmla="*/ 5 h 155"/>
                  <a:gd name="T18" fmla="*/ 12 w 45"/>
                  <a:gd name="T19" fmla="*/ 3 h 155"/>
                  <a:gd name="T20" fmla="*/ 10 w 45"/>
                  <a:gd name="T21" fmla="*/ 0 h 155"/>
                  <a:gd name="T22" fmla="*/ 7 w 45"/>
                  <a:gd name="T23" fmla="*/ 3 h 155"/>
                  <a:gd name="T24" fmla="*/ 4 w 45"/>
                  <a:gd name="T25" fmla="*/ 6 h 155"/>
                  <a:gd name="T26" fmla="*/ 2 w 45"/>
                  <a:gd name="T27" fmla="*/ 11 h 155"/>
                  <a:gd name="T28" fmla="*/ 1 w 45"/>
                  <a:gd name="T29" fmla="*/ 16 h 155"/>
                  <a:gd name="T30" fmla="*/ 0 w 45"/>
                  <a:gd name="T31" fmla="*/ 21 h 155"/>
                  <a:gd name="T32" fmla="*/ 1 w 45"/>
                  <a:gd name="T33" fmla="*/ 27 h 155"/>
                  <a:gd name="T34" fmla="*/ 3 w 45"/>
                  <a:gd name="T35" fmla="*/ 33 h 155"/>
                  <a:gd name="T36" fmla="*/ 6 w 45"/>
                  <a:gd name="T37" fmla="*/ 39 h 155"/>
                  <a:gd name="T38" fmla="*/ 6 w 45"/>
                  <a:gd name="T39" fmla="*/ 39 h 155"/>
                  <a:gd name="T40" fmla="*/ 9 w 45"/>
                  <a:gd name="T41" fmla="*/ 38 h 1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5" h="155">
                    <a:moveTo>
                      <a:pt x="33" y="151"/>
                    </a:moveTo>
                    <a:lnTo>
                      <a:pt x="33" y="151"/>
                    </a:lnTo>
                    <a:lnTo>
                      <a:pt x="21" y="127"/>
                    </a:lnTo>
                    <a:lnTo>
                      <a:pt x="13" y="102"/>
                    </a:lnTo>
                    <a:lnTo>
                      <a:pt x="11" y="82"/>
                    </a:lnTo>
                    <a:lnTo>
                      <a:pt x="11" y="61"/>
                    </a:lnTo>
                    <a:lnTo>
                      <a:pt x="17" y="44"/>
                    </a:lnTo>
                    <a:lnTo>
                      <a:pt x="25" y="29"/>
                    </a:lnTo>
                    <a:lnTo>
                      <a:pt x="35" y="17"/>
                    </a:lnTo>
                    <a:lnTo>
                      <a:pt x="45" y="9"/>
                    </a:lnTo>
                    <a:lnTo>
                      <a:pt x="40" y="0"/>
                    </a:lnTo>
                    <a:lnTo>
                      <a:pt x="28" y="10"/>
                    </a:lnTo>
                    <a:lnTo>
                      <a:pt x="16" y="24"/>
                    </a:lnTo>
                    <a:lnTo>
                      <a:pt x="8" y="41"/>
                    </a:lnTo>
                    <a:lnTo>
                      <a:pt x="2" y="61"/>
                    </a:lnTo>
                    <a:lnTo>
                      <a:pt x="0" y="82"/>
                    </a:lnTo>
                    <a:lnTo>
                      <a:pt x="3" y="105"/>
                    </a:lnTo>
                    <a:lnTo>
                      <a:pt x="11" y="129"/>
                    </a:lnTo>
                    <a:lnTo>
                      <a:pt x="24" y="155"/>
                    </a:lnTo>
                    <a:lnTo>
                      <a:pt x="33" y="1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0" name="Freeform 788"/>
              <p:cNvSpPr>
                <a:spLocks/>
              </p:cNvSpPr>
              <p:nvPr/>
            </p:nvSpPr>
            <p:spPr bwMode="auto">
              <a:xfrm>
                <a:off x="1993" y="3407"/>
                <a:ext cx="77" cy="95"/>
              </a:xfrm>
              <a:custGeom>
                <a:avLst/>
                <a:gdLst>
                  <a:gd name="T0" fmla="*/ 37 w 156"/>
                  <a:gd name="T1" fmla="*/ 45 h 188"/>
                  <a:gd name="T2" fmla="*/ 38 w 156"/>
                  <a:gd name="T3" fmla="*/ 46 h 188"/>
                  <a:gd name="T4" fmla="*/ 37 w 156"/>
                  <a:gd name="T5" fmla="*/ 45 h 188"/>
                  <a:gd name="T6" fmla="*/ 34 w 156"/>
                  <a:gd name="T7" fmla="*/ 41 h 188"/>
                  <a:gd name="T8" fmla="*/ 29 w 156"/>
                  <a:gd name="T9" fmla="*/ 36 h 188"/>
                  <a:gd name="T10" fmla="*/ 24 w 156"/>
                  <a:gd name="T11" fmla="*/ 29 h 188"/>
                  <a:gd name="T12" fmla="*/ 18 w 156"/>
                  <a:gd name="T13" fmla="*/ 22 h 188"/>
                  <a:gd name="T14" fmla="*/ 12 w 156"/>
                  <a:gd name="T15" fmla="*/ 14 h 188"/>
                  <a:gd name="T16" fmla="*/ 7 w 156"/>
                  <a:gd name="T17" fmla="*/ 7 h 188"/>
                  <a:gd name="T18" fmla="*/ 2 w 156"/>
                  <a:gd name="T19" fmla="*/ 0 h 188"/>
                  <a:gd name="T20" fmla="*/ 0 w 156"/>
                  <a:gd name="T21" fmla="*/ 1 h 188"/>
                  <a:gd name="T22" fmla="*/ 4 w 156"/>
                  <a:gd name="T23" fmla="*/ 8 h 188"/>
                  <a:gd name="T24" fmla="*/ 10 w 156"/>
                  <a:gd name="T25" fmla="*/ 16 h 188"/>
                  <a:gd name="T26" fmla="*/ 16 w 156"/>
                  <a:gd name="T27" fmla="*/ 23 h 188"/>
                  <a:gd name="T28" fmla="*/ 22 w 156"/>
                  <a:gd name="T29" fmla="*/ 31 h 188"/>
                  <a:gd name="T30" fmla="*/ 27 w 156"/>
                  <a:gd name="T31" fmla="*/ 37 h 188"/>
                  <a:gd name="T32" fmla="*/ 32 w 156"/>
                  <a:gd name="T33" fmla="*/ 43 h 188"/>
                  <a:gd name="T34" fmla="*/ 35 w 156"/>
                  <a:gd name="T35" fmla="*/ 46 h 188"/>
                  <a:gd name="T36" fmla="*/ 36 w 156"/>
                  <a:gd name="T37" fmla="*/ 48 h 188"/>
                  <a:gd name="T38" fmla="*/ 38 w 156"/>
                  <a:gd name="T39" fmla="*/ 48 h 188"/>
                  <a:gd name="T40" fmla="*/ 36 w 156"/>
                  <a:gd name="T41" fmla="*/ 48 h 188"/>
                  <a:gd name="T42" fmla="*/ 37 w 156"/>
                  <a:gd name="T43" fmla="*/ 48 h 188"/>
                  <a:gd name="T44" fmla="*/ 38 w 156"/>
                  <a:gd name="T45" fmla="*/ 48 h 188"/>
                  <a:gd name="T46" fmla="*/ 38 w 156"/>
                  <a:gd name="T47" fmla="*/ 47 h 188"/>
                  <a:gd name="T48" fmla="*/ 38 w 156"/>
                  <a:gd name="T49" fmla="*/ 46 h 188"/>
                  <a:gd name="T50" fmla="*/ 37 w 156"/>
                  <a:gd name="T51" fmla="*/ 45 h 18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56" h="188">
                    <a:moveTo>
                      <a:pt x="149" y="179"/>
                    </a:moveTo>
                    <a:lnTo>
                      <a:pt x="154" y="180"/>
                    </a:lnTo>
                    <a:lnTo>
                      <a:pt x="150" y="176"/>
                    </a:lnTo>
                    <a:lnTo>
                      <a:pt x="137" y="161"/>
                    </a:lnTo>
                    <a:lnTo>
                      <a:pt x="119" y="140"/>
                    </a:lnTo>
                    <a:lnTo>
                      <a:pt x="97" y="115"/>
                    </a:lnTo>
                    <a:lnTo>
                      <a:pt x="73" y="85"/>
                    </a:lnTo>
                    <a:lnTo>
                      <a:pt x="49" y="55"/>
                    </a:lnTo>
                    <a:lnTo>
                      <a:pt x="28" y="26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19" y="31"/>
                    </a:lnTo>
                    <a:lnTo>
                      <a:pt x="42" y="62"/>
                    </a:lnTo>
                    <a:lnTo>
                      <a:pt x="66" y="92"/>
                    </a:lnTo>
                    <a:lnTo>
                      <a:pt x="90" y="122"/>
                    </a:lnTo>
                    <a:lnTo>
                      <a:pt x="112" y="147"/>
                    </a:lnTo>
                    <a:lnTo>
                      <a:pt x="130" y="168"/>
                    </a:lnTo>
                    <a:lnTo>
                      <a:pt x="143" y="183"/>
                    </a:lnTo>
                    <a:lnTo>
                      <a:pt x="148" y="187"/>
                    </a:lnTo>
                    <a:lnTo>
                      <a:pt x="153" y="188"/>
                    </a:lnTo>
                    <a:lnTo>
                      <a:pt x="148" y="187"/>
                    </a:lnTo>
                    <a:lnTo>
                      <a:pt x="151" y="188"/>
                    </a:lnTo>
                    <a:lnTo>
                      <a:pt x="154" y="187"/>
                    </a:lnTo>
                    <a:lnTo>
                      <a:pt x="156" y="184"/>
                    </a:lnTo>
                    <a:lnTo>
                      <a:pt x="154" y="180"/>
                    </a:lnTo>
                    <a:lnTo>
                      <a:pt x="149" y="17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1" name="Freeform 789"/>
              <p:cNvSpPr>
                <a:spLocks/>
              </p:cNvSpPr>
              <p:nvPr/>
            </p:nvSpPr>
            <p:spPr bwMode="auto">
              <a:xfrm>
                <a:off x="1935" y="3249"/>
                <a:ext cx="83" cy="96"/>
              </a:xfrm>
              <a:custGeom>
                <a:avLst/>
                <a:gdLst>
                  <a:gd name="T0" fmla="*/ 40 w 166"/>
                  <a:gd name="T1" fmla="*/ 23 h 192"/>
                  <a:gd name="T2" fmla="*/ 41 w 166"/>
                  <a:gd name="T3" fmla="*/ 27 h 192"/>
                  <a:gd name="T4" fmla="*/ 42 w 166"/>
                  <a:gd name="T5" fmla="*/ 30 h 192"/>
                  <a:gd name="T6" fmla="*/ 42 w 166"/>
                  <a:gd name="T7" fmla="*/ 34 h 192"/>
                  <a:gd name="T8" fmla="*/ 41 w 166"/>
                  <a:gd name="T9" fmla="*/ 37 h 192"/>
                  <a:gd name="T10" fmla="*/ 40 w 166"/>
                  <a:gd name="T11" fmla="*/ 40 h 192"/>
                  <a:gd name="T12" fmla="*/ 38 w 166"/>
                  <a:gd name="T13" fmla="*/ 42 h 192"/>
                  <a:gd name="T14" fmla="*/ 35 w 166"/>
                  <a:gd name="T15" fmla="*/ 45 h 192"/>
                  <a:gd name="T16" fmla="*/ 33 w 166"/>
                  <a:gd name="T17" fmla="*/ 47 h 192"/>
                  <a:gd name="T18" fmla="*/ 29 w 166"/>
                  <a:gd name="T19" fmla="*/ 48 h 192"/>
                  <a:gd name="T20" fmla="*/ 26 w 166"/>
                  <a:gd name="T21" fmla="*/ 48 h 192"/>
                  <a:gd name="T22" fmla="*/ 23 w 166"/>
                  <a:gd name="T23" fmla="*/ 48 h 192"/>
                  <a:gd name="T24" fmla="*/ 19 w 166"/>
                  <a:gd name="T25" fmla="*/ 48 h 192"/>
                  <a:gd name="T26" fmla="*/ 16 w 166"/>
                  <a:gd name="T27" fmla="*/ 46 h 192"/>
                  <a:gd name="T28" fmla="*/ 14 w 166"/>
                  <a:gd name="T29" fmla="*/ 45 h 192"/>
                  <a:gd name="T30" fmla="*/ 11 w 166"/>
                  <a:gd name="T31" fmla="*/ 42 h 192"/>
                  <a:gd name="T32" fmla="*/ 9 w 166"/>
                  <a:gd name="T33" fmla="*/ 39 h 192"/>
                  <a:gd name="T34" fmla="*/ 2 w 166"/>
                  <a:gd name="T35" fmla="*/ 25 h 192"/>
                  <a:gd name="T36" fmla="*/ 1 w 166"/>
                  <a:gd name="T37" fmla="*/ 22 h 192"/>
                  <a:gd name="T38" fmla="*/ 0 w 166"/>
                  <a:gd name="T39" fmla="*/ 19 h 192"/>
                  <a:gd name="T40" fmla="*/ 0 w 166"/>
                  <a:gd name="T41" fmla="*/ 15 h 192"/>
                  <a:gd name="T42" fmla="*/ 1 w 166"/>
                  <a:gd name="T43" fmla="*/ 12 h 192"/>
                  <a:gd name="T44" fmla="*/ 2 w 166"/>
                  <a:gd name="T45" fmla="*/ 9 h 192"/>
                  <a:gd name="T46" fmla="*/ 4 w 166"/>
                  <a:gd name="T47" fmla="*/ 6 h 192"/>
                  <a:gd name="T48" fmla="*/ 7 w 166"/>
                  <a:gd name="T49" fmla="*/ 4 h 192"/>
                  <a:gd name="T50" fmla="*/ 10 w 166"/>
                  <a:gd name="T51" fmla="*/ 2 h 192"/>
                  <a:gd name="T52" fmla="*/ 13 w 166"/>
                  <a:gd name="T53" fmla="*/ 1 h 192"/>
                  <a:gd name="T54" fmla="*/ 16 w 166"/>
                  <a:gd name="T55" fmla="*/ 0 h 192"/>
                  <a:gd name="T56" fmla="*/ 19 w 166"/>
                  <a:gd name="T57" fmla="*/ 0 h 192"/>
                  <a:gd name="T58" fmla="*/ 23 w 166"/>
                  <a:gd name="T59" fmla="*/ 1 h 192"/>
                  <a:gd name="T60" fmla="*/ 26 w 166"/>
                  <a:gd name="T61" fmla="*/ 2 h 192"/>
                  <a:gd name="T62" fmla="*/ 29 w 166"/>
                  <a:gd name="T63" fmla="*/ 4 h 192"/>
                  <a:gd name="T64" fmla="*/ 31 w 166"/>
                  <a:gd name="T65" fmla="*/ 7 h 192"/>
                  <a:gd name="T66" fmla="*/ 33 w 166"/>
                  <a:gd name="T67" fmla="*/ 10 h 192"/>
                  <a:gd name="T68" fmla="*/ 40 w 166"/>
                  <a:gd name="T69" fmla="*/ 23 h 19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66" h="192">
                    <a:moveTo>
                      <a:pt x="159" y="92"/>
                    </a:moveTo>
                    <a:lnTo>
                      <a:pt x="164" y="105"/>
                    </a:lnTo>
                    <a:lnTo>
                      <a:pt x="166" y="119"/>
                    </a:lnTo>
                    <a:lnTo>
                      <a:pt x="166" y="133"/>
                    </a:lnTo>
                    <a:lnTo>
                      <a:pt x="164" y="145"/>
                    </a:lnTo>
                    <a:lnTo>
                      <a:pt x="158" y="158"/>
                    </a:lnTo>
                    <a:lnTo>
                      <a:pt x="150" y="168"/>
                    </a:lnTo>
                    <a:lnTo>
                      <a:pt x="140" y="177"/>
                    </a:lnTo>
                    <a:lnTo>
                      <a:pt x="129" y="185"/>
                    </a:lnTo>
                    <a:lnTo>
                      <a:pt x="116" y="190"/>
                    </a:lnTo>
                    <a:lnTo>
                      <a:pt x="102" y="192"/>
                    </a:lnTo>
                    <a:lnTo>
                      <a:pt x="89" y="192"/>
                    </a:lnTo>
                    <a:lnTo>
                      <a:pt x="76" y="190"/>
                    </a:lnTo>
                    <a:lnTo>
                      <a:pt x="63" y="184"/>
                    </a:lnTo>
                    <a:lnTo>
                      <a:pt x="53" y="177"/>
                    </a:lnTo>
                    <a:lnTo>
                      <a:pt x="44" y="167"/>
                    </a:lnTo>
                    <a:lnTo>
                      <a:pt x="36" y="156"/>
                    </a:lnTo>
                    <a:lnTo>
                      <a:pt x="7" y="100"/>
                    </a:lnTo>
                    <a:lnTo>
                      <a:pt x="2" y="88"/>
                    </a:lnTo>
                    <a:lnTo>
                      <a:pt x="0" y="74"/>
                    </a:lnTo>
                    <a:lnTo>
                      <a:pt x="0" y="60"/>
                    </a:lnTo>
                    <a:lnTo>
                      <a:pt x="3" y="47"/>
                    </a:lnTo>
                    <a:lnTo>
                      <a:pt x="8" y="35"/>
                    </a:lnTo>
                    <a:lnTo>
                      <a:pt x="16" y="24"/>
                    </a:lnTo>
                    <a:lnTo>
                      <a:pt x="25" y="15"/>
                    </a:lnTo>
                    <a:lnTo>
                      <a:pt x="37" y="7"/>
                    </a:lnTo>
                    <a:lnTo>
                      <a:pt x="50" y="3"/>
                    </a:lnTo>
                    <a:lnTo>
                      <a:pt x="63" y="0"/>
                    </a:lnTo>
                    <a:lnTo>
                      <a:pt x="76" y="0"/>
                    </a:lnTo>
                    <a:lnTo>
                      <a:pt x="90" y="3"/>
                    </a:lnTo>
                    <a:lnTo>
                      <a:pt x="101" y="8"/>
                    </a:lnTo>
                    <a:lnTo>
                      <a:pt x="113" y="16"/>
                    </a:lnTo>
                    <a:lnTo>
                      <a:pt x="122" y="26"/>
                    </a:lnTo>
                    <a:lnTo>
                      <a:pt x="130" y="37"/>
                    </a:lnTo>
                    <a:lnTo>
                      <a:pt x="159" y="92"/>
                    </a:lnTo>
                    <a:close/>
                  </a:path>
                </a:pathLst>
              </a:custGeom>
              <a:solidFill>
                <a:srgbClr val="CC99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2" name="Freeform 790"/>
              <p:cNvSpPr>
                <a:spLocks/>
              </p:cNvSpPr>
              <p:nvPr/>
            </p:nvSpPr>
            <p:spPr bwMode="auto">
              <a:xfrm>
                <a:off x="1998" y="3293"/>
                <a:ext cx="22" cy="51"/>
              </a:xfrm>
              <a:custGeom>
                <a:avLst/>
                <a:gdLst>
                  <a:gd name="T0" fmla="*/ 1 w 43"/>
                  <a:gd name="T1" fmla="*/ 26 h 100"/>
                  <a:gd name="T2" fmla="*/ 1 w 43"/>
                  <a:gd name="T3" fmla="*/ 26 h 100"/>
                  <a:gd name="T4" fmla="*/ 5 w 43"/>
                  <a:gd name="T5" fmla="*/ 23 h 100"/>
                  <a:gd name="T6" fmla="*/ 7 w 43"/>
                  <a:gd name="T7" fmla="*/ 21 h 100"/>
                  <a:gd name="T8" fmla="*/ 9 w 43"/>
                  <a:gd name="T9" fmla="*/ 18 h 100"/>
                  <a:gd name="T10" fmla="*/ 11 w 43"/>
                  <a:gd name="T11" fmla="*/ 15 h 100"/>
                  <a:gd name="T12" fmla="*/ 11 w 43"/>
                  <a:gd name="T13" fmla="*/ 11 h 100"/>
                  <a:gd name="T14" fmla="*/ 11 w 43"/>
                  <a:gd name="T15" fmla="*/ 8 h 100"/>
                  <a:gd name="T16" fmla="*/ 11 w 43"/>
                  <a:gd name="T17" fmla="*/ 4 h 100"/>
                  <a:gd name="T18" fmla="*/ 10 w 43"/>
                  <a:gd name="T19" fmla="*/ 0 h 100"/>
                  <a:gd name="T20" fmla="*/ 7 w 43"/>
                  <a:gd name="T21" fmla="*/ 2 h 100"/>
                  <a:gd name="T22" fmla="*/ 8 w 43"/>
                  <a:gd name="T23" fmla="*/ 4 h 100"/>
                  <a:gd name="T24" fmla="*/ 9 w 43"/>
                  <a:gd name="T25" fmla="*/ 8 h 100"/>
                  <a:gd name="T26" fmla="*/ 9 w 43"/>
                  <a:gd name="T27" fmla="*/ 11 h 100"/>
                  <a:gd name="T28" fmla="*/ 8 w 43"/>
                  <a:gd name="T29" fmla="*/ 14 h 100"/>
                  <a:gd name="T30" fmla="*/ 7 w 43"/>
                  <a:gd name="T31" fmla="*/ 17 h 100"/>
                  <a:gd name="T32" fmla="*/ 5 w 43"/>
                  <a:gd name="T33" fmla="*/ 19 h 100"/>
                  <a:gd name="T34" fmla="*/ 3 w 43"/>
                  <a:gd name="T35" fmla="*/ 22 h 100"/>
                  <a:gd name="T36" fmla="*/ 0 w 43"/>
                  <a:gd name="T37" fmla="*/ 23 h 100"/>
                  <a:gd name="T38" fmla="*/ 0 w 43"/>
                  <a:gd name="T39" fmla="*/ 23 h 100"/>
                  <a:gd name="T40" fmla="*/ 1 w 43"/>
                  <a:gd name="T41" fmla="*/ 26 h 10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3" h="100">
                    <a:moveTo>
                      <a:pt x="4" y="100"/>
                    </a:moveTo>
                    <a:lnTo>
                      <a:pt x="4" y="100"/>
                    </a:lnTo>
                    <a:lnTo>
                      <a:pt x="17" y="91"/>
                    </a:lnTo>
                    <a:lnTo>
                      <a:pt x="26" y="82"/>
                    </a:lnTo>
                    <a:lnTo>
                      <a:pt x="35" y="70"/>
                    </a:lnTo>
                    <a:lnTo>
                      <a:pt x="41" y="56"/>
                    </a:lnTo>
                    <a:lnTo>
                      <a:pt x="43" y="43"/>
                    </a:lnTo>
                    <a:lnTo>
                      <a:pt x="43" y="29"/>
                    </a:lnTo>
                    <a:lnTo>
                      <a:pt x="41" y="14"/>
                    </a:lnTo>
                    <a:lnTo>
                      <a:pt x="37" y="0"/>
                    </a:lnTo>
                    <a:lnTo>
                      <a:pt x="27" y="5"/>
                    </a:lnTo>
                    <a:lnTo>
                      <a:pt x="32" y="16"/>
                    </a:lnTo>
                    <a:lnTo>
                      <a:pt x="34" y="29"/>
                    </a:lnTo>
                    <a:lnTo>
                      <a:pt x="34" y="43"/>
                    </a:lnTo>
                    <a:lnTo>
                      <a:pt x="32" y="54"/>
                    </a:lnTo>
                    <a:lnTo>
                      <a:pt x="26" y="66"/>
                    </a:lnTo>
                    <a:lnTo>
                      <a:pt x="19" y="75"/>
                    </a:lnTo>
                    <a:lnTo>
                      <a:pt x="10" y="84"/>
                    </a:lnTo>
                    <a:lnTo>
                      <a:pt x="0" y="91"/>
                    </a:lnTo>
                    <a:lnTo>
                      <a:pt x="4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3" name="Freeform 791"/>
              <p:cNvSpPr>
                <a:spLocks/>
              </p:cNvSpPr>
              <p:nvPr/>
            </p:nvSpPr>
            <p:spPr bwMode="auto">
              <a:xfrm>
                <a:off x="1951" y="3324"/>
                <a:ext cx="50" cy="23"/>
              </a:xfrm>
              <a:custGeom>
                <a:avLst/>
                <a:gdLst>
                  <a:gd name="T0" fmla="*/ 0 w 100"/>
                  <a:gd name="T1" fmla="*/ 2 h 46"/>
                  <a:gd name="T2" fmla="*/ 0 w 100"/>
                  <a:gd name="T3" fmla="*/ 2 h 46"/>
                  <a:gd name="T4" fmla="*/ 3 w 100"/>
                  <a:gd name="T5" fmla="*/ 5 h 46"/>
                  <a:gd name="T6" fmla="*/ 5 w 100"/>
                  <a:gd name="T7" fmla="*/ 8 h 46"/>
                  <a:gd name="T8" fmla="*/ 8 w 100"/>
                  <a:gd name="T9" fmla="*/ 10 h 46"/>
                  <a:gd name="T10" fmla="*/ 11 w 100"/>
                  <a:gd name="T11" fmla="*/ 11 h 46"/>
                  <a:gd name="T12" fmla="*/ 15 w 100"/>
                  <a:gd name="T13" fmla="*/ 12 h 46"/>
                  <a:gd name="T14" fmla="*/ 18 w 100"/>
                  <a:gd name="T15" fmla="*/ 12 h 46"/>
                  <a:gd name="T16" fmla="*/ 22 w 100"/>
                  <a:gd name="T17" fmla="*/ 11 h 46"/>
                  <a:gd name="T18" fmla="*/ 25 w 100"/>
                  <a:gd name="T19" fmla="*/ 10 h 46"/>
                  <a:gd name="T20" fmla="*/ 24 w 100"/>
                  <a:gd name="T21" fmla="*/ 8 h 46"/>
                  <a:gd name="T22" fmla="*/ 21 w 100"/>
                  <a:gd name="T23" fmla="*/ 9 h 46"/>
                  <a:gd name="T24" fmla="*/ 18 w 100"/>
                  <a:gd name="T25" fmla="*/ 10 h 46"/>
                  <a:gd name="T26" fmla="*/ 15 w 100"/>
                  <a:gd name="T27" fmla="*/ 10 h 46"/>
                  <a:gd name="T28" fmla="*/ 12 w 100"/>
                  <a:gd name="T29" fmla="*/ 9 h 46"/>
                  <a:gd name="T30" fmla="*/ 9 w 100"/>
                  <a:gd name="T31" fmla="*/ 8 h 46"/>
                  <a:gd name="T32" fmla="*/ 7 w 100"/>
                  <a:gd name="T33" fmla="*/ 6 h 46"/>
                  <a:gd name="T34" fmla="*/ 4 w 100"/>
                  <a:gd name="T35" fmla="*/ 4 h 46"/>
                  <a:gd name="T36" fmla="*/ 3 w 100"/>
                  <a:gd name="T37" fmla="*/ 1 h 46"/>
                  <a:gd name="T38" fmla="*/ 3 w 100"/>
                  <a:gd name="T39" fmla="*/ 1 h 46"/>
                  <a:gd name="T40" fmla="*/ 3 w 100"/>
                  <a:gd name="T41" fmla="*/ 1 h 46"/>
                  <a:gd name="T42" fmla="*/ 2 w 100"/>
                  <a:gd name="T43" fmla="*/ 0 h 46"/>
                  <a:gd name="T44" fmla="*/ 1 w 100"/>
                  <a:gd name="T45" fmla="*/ 0 h 46"/>
                  <a:gd name="T46" fmla="*/ 0 w 100"/>
                  <a:gd name="T47" fmla="*/ 1 h 46"/>
                  <a:gd name="T48" fmla="*/ 0 w 100"/>
                  <a:gd name="T49" fmla="*/ 2 h 4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0" h="46">
                    <a:moveTo>
                      <a:pt x="0" y="7"/>
                    </a:moveTo>
                    <a:lnTo>
                      <a:pt x="0" y="7"/>
                    </a:lnTo>
                    <a:lnTo>
                      <a:pt x="9" y="19"/>
                    </a:lnTo>
                    <a:lnTo>
                      <a:pt x="19" y="30"/>
                    </a:lnTo>
                    <a:lnTo>
                      <a:pt x="30" y="38"/>
                    </a:lnTo>
                    <a:lnTo>
                      <a:pt x="44" y="44"/>
                    </a:lnTo>
                    <a:lnTo>
                      <a:pt x="58" y="46"/>
                    </a:lnTo>
                    <a:lnTo>
                      <a:pt x="71" y="46"/>
                    </a:lnTo>
                    <a:lnTo>
                      <a:pt x="86" y="44"/>
                    </a:lnTo>
                    <a:lnTo>
                      <a:pt x="100" y="39"/>
                    </a:lnTo>
                    <a:lnTo>
                      <a:pt x="96" y="30"/>
                    </a:lnTo>
                    <a:lnTo>
                      <a:pt x="84" y="34"/>
                    </a:lnTo>
                    <a:lnTo>
                      <a:pt x="71" y="37"/>
                    </a:lnTo>
                    <a:lnTo>
                      <a:pt x="58" y="37"/>
                    </a:lnTo>
                    <a:lnTo>
                      <a:pt x="46" y="34"/>
                    </a:lnTo>
                    <a:lnTo>
                      <a:pt x="35" y="29"/>
                    </a:lnTo>
                    <a:lnTo>
                      <a:pt x="25" y="23"/>
                    </a:lnTo>
                    <a:lnTo>
                      <a:pt x="16" y="13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4" name="Freeform 792"/>
              <p:cNvSpPr>
                <a:spLocks/>
              </p:cNvSpPr>
              <p:nvPr/>
            </p:nvSpPr>
            <p:spPr bwMode="auto">
              <a:xfrm>
                <a:off x="1936" y="3296"/>
                <a:ext cx="19" cy="31"/>
              </a:xfrm>
              <a:custGeom>
                <a:avLst/>
                <a:gdLst>
                  <a:gd name="T0" fmla="*/ 0 w 38"/>
                  <a:gd name="T1" fmla="*/ 2 h 62"/>
                  <a:gd name="T2" fmla="*/ 0 w 38"/>
                  <a:gd name="T3" fmla="*/ 2 h 62"/>
                  <a:gd name="T4" fmla="*/ 8 w 38"/>
                  <a:gd name="T5" fmla="*/ 16 h 62"/>
                  <a:gd name="T6" fmla="*/ 10 w 38"/>
                  <a:gd name="T7" fmla="*/ 15 h 62"/>
                  <a:gd name="T8" fmla="*/ 3 w 38"/>
                  <a:gd name="T9" fmla="*/ 1 h 62"/>
                  <a:gd name="T10" fmla="*/ 3 w 38"/>
                  <a:gd name="T11" fmla="*/ 1 h 62"/>
                  <a:gd name="T12" fmla="*/ 3 w 38"/>
                  <a:gd name="T13" fmla="*/ 1 h 62"/>
                  <a:gd name="T14" fmla="*/ 2 w 38"/>
                  <a:gd name="T15" fmla="*/ 0 h 62"/>
                  <a:gd name="T16" fmla="*/ 1 w 38"/>
                  <a:gd name="T17" fmla="*/ 0 h 62"/>
                  <a:gd name="T18" fmla="*/ 0 w 38"/>
                  <a:gd name="T19" fmla="*/ 1 h 62"/>
                  <a:gd name="T20" fmla="*/ 0 w 38"/>
                  <a:gd name="T21" fmla="*/ 2 h 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62">
                    <a:moveTo>
                      <a:pt x="0" y="7"/>
                    </a:moveTo>
                    <a:lnTo>
                      <a:pt x="0" y="7"/>
                    </a:lnTo>
                    <a:lnTo>
                      <a:pt x="29" y="62"/>
                    </a:lnTo>
                    <a:lnTo>
                      <a:pt x="38" y="57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5" name="Freeform 793"/>
              <p:cNvSpPr>
                <a:spLocks/>
              </p:cNvSpPr>
              <p:nvPr/>
            </p:nvSpPr>
            <p:spPr bwMode="auto">
              <a:xfrm>
                <a:off x="1933" y="3250"/>
                <a:ext cx="22" cy="50"/>
              </a:xfrm>
              <a:custGeom>
                <a:avLst/>
                <a:gdLst>
                  <a:gd name="T0" fmla="*/ 10 w 44"/>
                  <a:gd name="T1" fmla="*/ 0 h 100"/>
                  <a:gd name="T2" fmla="*/ 10 w 44"/>
                  <a:gd name="T3" fmla="*/ 0 h 100"/>
                  <a:gd name="T4" fmla="*/ 7 w 44"/>
                  <a:gd name="T5" fmla="*/ 3 h 100"/>
                  <a:gd name="T6" fmla="*/ 5 w 44"/>
                  <a:gd name="T7" fmla="*/ 5 h 100"/>
                  <a:gd name="T8" fmla="*/ 2 w 44"/>
                  <a:gd name="T9" fmla="*/ 8 h 100"/>
                  <a:gd name="T10" fmla="*/ 1 w 44"/>
                  <a:gd name="T11" fmla="*/ 11 h 100"/>
                  <a:gd name="T12" fmla="*/ 0 w 44"/>
                  <a:gd name="T13" fmla="*/ 15 h 100"/>
                  <a:gd name="T14" fmla="*/ 0 w 44"/>
                  <a:gd name="T15" fmla="*/ 18 h 100"/>
                  <a:gd name="T16" fmla="*/ 1 w 44"/>
                  <a:gd name="T17" fmla="*/ 22 h 100"/>
                  <a:gd name="T18" fmla="*/ 2 w 44"/>
                  <a:gd name="T19" fmla="*/ 25 h 100"/>
                  <a:gd name="T20" fmla="*/ 5 w 44"/>
                  <a:gd name="T21" fmla="*/ 24 h 100"/>
                  <a:gd name="T22" fmla="*/ 3 w 44"/>
                  <a:gd name="T23" fmla="*/ 21 h 100"/>
                  <a:gd name="T24" fmla="*/ 3 w 44"/>
                  <a:gd name="T25" fmla="*/ 18 h 100"/>
                  <a:gd name="T26" fmla="*/ 3 w 44"/>
                  <a:gd name="T27" fmla="*/ 15 h 100"/>
                  <a:gd name="T28" fmla="*/ 4 w 44"/>
                  <a:gd name="T29" fmla="*/ 12 h 100"/>
                  <a:gd name="T30" fmla="*/ 5 w 44"/>
                  <a:gd name="T31" fmla="*/ 9 h 100"/>
                  <a:gd name="T32" fmla="*/ 7 w 44"/>
                  <a:gd name="T33" fmla="*/ 7 h 100"/>
                  <a:gd name="T34" fmla="*/ 9 w 44"/>
                  <a:gd name="T35" fmla="*/ 4 h 100"/>
                  <a:gd name="T36" fmla="*/ 11 w 44"/>
                  <a:gd name="T37" fmla="*/ 3 h 100"/>
                  <a:gd name="T38" fmla="*/ 11 w 44"/>
                  <a:gd name="T39" fmla="*/ 3 h 100"/>
                  <a:gd name="T40" fmla="*/ 10 w 44"/>
                  <a:gd name="T41" fmla="*/ 0 h 10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4" h="100">
                    <a:moveTo>
                      <a:pt x="40" y="0"/>
                    </a:moveTo>
                    <a:lnTo>
                      <a:pt x="40" y="0"/>
                    </a:lnTo>
                    <a:lnTo>
                      <a:pt x="27" y="9"/>
                    </a:lnTo>
                    <a:lnTo>
                      <a:pt x="18" y="18"/>
                    </a:lnTo>
                    <a:lnTo>
                      <a:pt x="8" y="29"/>
                    </a:lnTo>
                    <a:lnTo>
                      <a:pt x="4" y="43"/>
                    </a:lnTo>
                    <a:lnTo>
                      <a:pt x="0" y="57"/>
                    </a:lnTo>
                    <a:lnTo>
                      <a:pt x="0" y="71"/>
                    </a:lnTo>
                    <a:lnTo>
                      <a:pt x="3" y="86"/>
                    </a:lnTo>
                    <a:lnTo>
                      <a:pt x="7" y="100"/>
                    </a:lnTo>
                    <a:lnTo>
                      <a:pt x="17" y="95"/>
                    </a:lnTo>
                    <a:lnTo>
                      <a:pt x="12" y="84"/>
                    </a:lnTo>
                    <a:lnTo>
                      <a:pt x="10" y="71"/>
                    </a:lnTo>
                    <a:lnTo>
                      <a:pt x="10" y="57"/>
                    </a:lnTo>
                    <a:lnTo>
                      <a:pt x="13" y="46"/>
                    </a:lnTo>
                    <a:lnTo>
                      <a:pt x="18" y="34"/>
                    </a:lnTo>
                    <a:lnTo>
                      <a:pt x="25" y="25"/>
                    </a:lnTo>
                    <a:lnTo>
                      <a:pt x="34" y="16"/>
                    </a:lnTo>
                    <a:lnTo>
                      <a:pt x="44" y="9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6" name="Freeform 794"/>
              <p:cNvSpPr>
                <a:spLocks/>
              </p:cNvSpPr>
              <p:nvPr/>
            </p:nvSpPr>
            <p:spPr bwMode="auto">
              <a:xfrm>
                <a:off x="1952" y="3246"/>
                <a:ext cx="50" cy="23"/>
              </a:xfrm>
              <a:custGeom>
                <a:avLst/>
                <a:gdLst>
                  <a:gd name="T0" fmla="*/ 25 w 100"/>
                  <a:gd name="T1" fmla="*/ 10 h 46"/>
                  <a:gd name="T2" fmla="*/ 25 w 100"/>
                  <a:gd name="T3" fmla="*/ 10 h 46"/>
                  <a:gd name="T4" fmla="*/ 23 w 100"/>
                  <a:gd name="T5" fmla="*/ 7 h 46"/>
                  <a:gd name="T6" fmla="*/ 21 w 100"/>
                  <a:gd name="T7" fmla="*/ 5 h 46"/>
                  <a:gd name="T8" fmla="*/ 18 w 100"/>
                  <a:gd name="T9" fmla="*/ 2 h 46"/>
                  <a:gd name="T10" fmla="*/ 14 w 100"/>
                  <a:gd name="T11" fmla="*/ 1 h 46"/>
                  <a:gd name="T12" fmla="*/ 11 w 100"/>
                  <a:gd name="T13" fmla="*/ 0 h 46"/>
                  <a:gd name="T14" fmla="*/ 7 w 100"/>
                  <a:gd name="T15" fmla="*/ 0 h 46"/>
                  <a:gd name="T16" fmla="*/ 4 w 100"/>
                  <a:gd name="T17" fmla="*/ 1 h 46"/>
                  <a:gd name="T18" fmla="*/ 0 w 100"/>
                  <a:gd name="T19" fmla="*/ 2 h 46"/>
                  <a:gd name="T20" fmla="*/ 1 w 100"/>
                  <a:gd name="T21" fmla="*/ 4 h 46"/>
                  <a:gd name="T22" fmla="*/ 4 w 100"/>
                  <a:gd name="T23" fmla="*/ 3 h 46"/>
                  <a:gd name="T24" fmla="*/ 7 w 100"/>
                  <a:gd name="T25" fmla="*/ 3 h 46"/>
                  <a:gd name="T26" fmla="*/ 11 w 100"/>
                  <a:gd name="T27" fmla="*/ 3 h 46"/>
                  <a:gd name="T28" fmla="*/ 14 w 100"/>
                  <a:gd name="T29" fmla="*/ 3 h 46"/>
                  <a:gd name="T30" fmla="*/ 16 w 100"/>
                  <a:gd name="T31" fmla="*/ 5 h 46"/>
                  <a:gd name="T32" fmla="*/ 19 w 100"/>
                  <a:gd name="T33" fmla="*/ 6 h 46"/>
                  <a:gd name="T34" fmla="*/ 21 w 100"/>
                  <a:gd name="T35" fmla="*/ 9 h 46"/>
                  <a:gd name="T36" fmla="*/ 23 w 100"/>
                  <a:gd name="T37" fmla="*/ 11 h 46"/>
                  <a:gd name="T38" fmla="*/ 23 w 100"/>
                  <a:gd name="T39" fmla="*/ 11 h 46"/>
                  <a:gd name="T40" fmla="*/ 23 w 100"/>
                  <a:gd name="T41" fmla="*/ 11 h 46"/>
                  <a:gd name="T42" fmla="*/ 24 w 100"/>
                  <a:gd name="T43" fmla="*/ 12 h 46"/>
                  <a:gd name="T44" fmla="*/ 25 w 100"/>
                  <a:gd name="T45" fmla="*/ 12 h 46"/>
                  <a:gd name="T46" fmla="*/ 25 w 100"/>
                  <a:gd name="T47" fmla="*/ 11 h 46"/>
                  <a:gd name="T48" fmla="*/ 25 w 100"/>
                  <a:gd name="T49" fmla="*/ 10 h 4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0" h="46">
                    <a:moveTo>
                      <a:pt x="100" y="39"/>
                    </a:moveTo>
                    <a:lnTo>
                      <a:pt x="100" y="39"/>
                    </a:lnTo>
                    <a:lnTo>
                      <a:pt x="91" y="26"/>
                    </a:lnTo>
                    <a:lnTo>
                      <a:pt x="81" y="17"/>
                    </a:lnTo>
                    <a:lnTo>
                      <a:pt x="69" y="8"/>
                    </a:lnTo>
                    <a:lnTo>
                      <a:pt x="56" y="2"/>
                    </a:lnTo>
                    <a:lnTo>
                      <a:pt x="41" y="0"/>
                    </a:lnTo>
                    <a:lnTo>
                      <a:pt x="28" y="0"/>
                    </a:lnTo>
                    <a:lnTo>
                      <a:pt x="13" y="2"/>
                    </a:lnTo>
                    <a:lnTo>
                      <a:pt x="0" y="7"/>
                    </a:lnTo>
                    <a:lnTo>
                      <a:pt x="4" y="16"/>
                    </a:lnTo>
                    <a:lnTo>
                      <a:pt x="16" y="11"/>
                    </a:lnTo>
                    <a:lnTo>
                      <a:pt x="28" y="9"/>
                    </a:lnTo>
                    <a:lnTo>
                      <a:pt x="41" y="9"/>
                    </a:lnTo>
                    <a:lnTo>
                      <a:pt x="54" y="11"/>
                    </a:lnTo>
                    <a:lnTo>
                      <a:pt x="64" y="17"/>
                    </a:lnTo>
                    <a:lnTo>
                      <a:pt x="74" y="24"/>
                    </a:lnTo>
                    <a:lnTo>
                      <a:pt x="84" y="33"/>
                    </a:lnTo>
                    <a:lnTo>
                      <a:pt x="91" y="43"/>
                    </a:lnTo>
                    <a:lnTo>
                      <a:pt x="93" y="46"/>
                    </a:lnTo>
                    <a:lnTo>
                      <a:pt x="97" y="46"/>
                    </a:lnTo>
                    <a:lnTo>
                      <a:pt x="100" y="42"/>
                    </a:lnTo>
                    <a:lnTo>
                      <a:pt x="100" y="3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7" name="Freeform 795"/>
              <p:cNvSpPr>
                <a:spLocks/>
              </p:cNvSpPr>
              <p:nvPr/>
            </p:nvSpPr>
            <p:spPr bwMode="auto">
              <a:xfrm>
                <a:off x="1998" y="3266"/>
                <a:ext cx="19" cy="31"/>
              </a:xfrm>
              <a:custGeom>
                <a:avLst/>
                <a:gdLst>
                  <a:gd name="T0" fmla="*/ 10 w 38"/>
                  <a:gd name="T1" fmla="*/ 14 h 62"/>
                  <a:gd name="T2" fmla="*/ 10 w 38"/>
                  <a:gd name="T3" fmla="*/ 14 h 62"/>
                  <a:gd name="T4" fmla="*/ 3 w 38"/>
                  <a:gd name="T5" fmla="*/ 0 h 62"/>
                  <a:gd name="T6" fmla="*/ 0 w 38"/>
                  <a:gd name="T7" fmla="*/ 1 h 62"/>
                  <a:gd name="T8" fmla="*/ 7 w 38"/>
                  <a:gd name="T9" fmla="*/ 15 h 62"/>
                  <a:gd name="T10" fmla="*/ 7 w 38"/>
                  <a:gd name="T11" fmla="*/ 15 h 62"/>
                  <a:gd name="T12" fmla="*/ 7 w 38"/>
                  <a:gd name="T13" fmla="*/ 15 h 62"/>
                  <a:gd name="T14" fmla="*/ 8 w 38"/>
                  <a:gd name="T15" fmla="*/ 16 h 62"/>
                  <a:gd name="T16" fmla="*/ 9 w 38"/>
                  <a:gd name="T17" fmla="*/ 16 h 62"/>
                  <a:gd name="T18" fmla="*/ 10 w 38"/>
                  <a:gd name="T19" fmla="*/ 15 h 62"/>
                  <a:gd name="T20" fmla="*/ 10 w 38"/>
                  <a:gd name="T21" fmla="*/ 14 h 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62">
                    <a:moveTo>
                      <a:pt x="38" y="55"/>
                    </a:moveTo>
                    <a:lnTo>
                      <a:pt x="38" y="55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28" y="60"/>
                    </a:lnTo>
                    <a:lnTo>
                      <a:pt x="31" y="62"/>
                    </a:lnTo>
                    <a:lnTo>
                      <a:pt x="35" y="62"/>
                    </a:lnTo>
                    <a:lnTo>
                      <a:pt x="38" y="58"/>
                    </a:lnTo>
                    <a:lnTo>
                      <a:pt x="38" y="5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8" name="Freeform 796"/>
              <p:cNvSpPr>
                <a:spLocks/>
              </p:cNvSpPr>
              <p:nvPr/>
            </p:nvSpPr>
            <p:spPr bwMode="auto">
              <a:xfrm>
                <a:off x="2006" y="3455"/>
                <a:ext cx="220" cy="220"/>
              </a:xfrm>
              <a:custGeom>
                <a:avLst/>
                <a:gdLst>
                  <a:gd name="T0" fmla="*/ 83 w 440"/>
                  <a:gd name="T1" fmla="*/ 52 h 441"/>
                  <a:gd name="T2" fmla="*/ 81 w 440"/>
                  <a:gd name="T3" fmla="*/ 38 h 441"/>
                  <a:gd name="T4" fmla="*/ 78 w 440"/>
                  <a:gd name="T5" fmla="*/ 20 h 441"/>
                  <a:gd name="T6" fmla="*/ 77 w 440"/>
                  <a:gd name="T7" fmla="*/ 9 h 441"/>
                  <a:gd name="T8" fmla="*/ 71 w 440"/>
                  <a:gd name="T9" fmla="*/ 0 h 441"/>
                  <a:gd name="T10" fmla="*/ 30 w 440"/>
                  <a:gd name="T11" fmla="*/ 23 h 441"/>
                  <a:gd name="T12" fmla="*/ 24 w 440"/>
                  <a:gd name="T13" fmla="*/ 32 h 441"/>
                  <a:gd name="T14" fmla="*/ 14 w 440"/>
                  <a:gd name="T15" fmla="*/ 43 h 441"/>
                  <a:gd name="T16" fmla="*/ 6 w 440"/>
                  <a:gd name="T17" fmla="*/ 53 h 441"/>
                  <a:gd name="T18" fmla="*/ 2 w 440"/>
                  <a:gd name="T19" fmla="*/ 60 h 441"/>
                  <a:gd name="T20" fmla="*/ 0 w 440"/>
                  <a:gd name="T21" fmla="*/ 70 h 441"/>
                  <a:gd name="T22" fmla="*/ 2 w 440"/>
                  <a:gd name="T23" fmla="*/ 78 h 441"/>
                  <a:gd name="T24" fmla="*/ 5 w 440"/>
                  <a:gd name="T25" fmla="*/ 88 h 441"/>
                  <a:gd name="T26" fmla="*/ 8 w 440"/>
                  <a:gd name="T27" fmla="*/ 100 h 441"/>
                  <a:gd name="T28" fmla="*/ 10 w 440"/>
                  <a:gd name="T29" fmla="*/ 108 h 441"/>
                  <a:gd name="T30" fmla="*/ 13 w 440"/>
                  <a:gd name="T31" fmla="*/ 110 h 441"/>
                  <a:gd name="T32" fmla="*/ 21 w 440"/>
                  <a:gd name="T33" fmla="*/ 110 h 441"/>
                  <a:gd name="T34" fmla="*/ 30 w 440"/>
                  <a:gd name="T35" fmla="*/ 109 h 441"/>
                  <a:gd name="T36" fmla="*/ 37 w 440"/>
                  <a:gd name="T37" fmla="*/ 107 h 441"/>
                  <a:gd name="T38" fmla="*/ 28 w 440"/>
                  <a:gd name="T39" fmla="*/ 70 h 441"/>
                  <a:gd name="T40" fmla="*/ 54 w 440"/>
                  <a:gd name="T41" fmla="*/ 46 h 441"/>
                  <a:gd name="T42" fmla="*/ 59 w 440"/>
                  <a:gd name="T43" fmla="*/ 57 h 441"/>
                  <a:gd name="T44" fmla="*/ 60 w 440"/>
                  <a:gd name="T45" fmla="*/ 63 h 441"/>
                  <a:gd name="T46" fmla="*/ 62 w 440"/>
                  <a:gd name="T47" fmla="*/ 66 h 441"/>
                  <a:gd name="T48" fmla="*/ 64 w 440"/>
                  <a:gd name="T49" fmla="*/ 71 h 441"/>
                  <a:gd name="T50" fmla="*/ 67 w 440"/>
                  <a:gd name="T51" fmla="*/ 74 h 441"/>
                  <a:gd name="T52" fmla="*/ 72 w 440"/>
                  <a:gd name="T53" fmla="*/ 78 h 441"/>
                  <a:gd name="T54" fmla="*/ 80 w 440"/>
                  <a:gd name="T55" fmla="*/ 84 h 441"/>
                  <a:gd name="T56" fmla="*/ 88 w 440"/>
                  <a:gd name="T57" fmla="*/ 91 h 441"/>
                  <a:gd name="T58" fmla="*/ 93 w 440"/>
                  <a:gd name="T59" fmla="*/ 95 h 441"/>
                  <a:gd name="T60" fmla="*/ 97 w 440"/>
                  <a:gd name="T61" fmla="*/ 95 h 441"/>
                  <a:gd name="T62" fmla="*/ 102 w 440"/>
                  <a:gd name="T63" fmla="*/ 91 h 441"/>
                  <a:gd name="T64" fmla="*/ 107 w 440"/>
                  <a:gd name="T65" fmla="*/ 84 h 441"/>
                  <a:gd name="T66" fmla="*/ 110 w 440"/>
                  <a:gd name="T67" fmla="*/ 78 h 44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40" h="441">
                    <a:moveTo>
                      <a:pt x="440" y="302"/>
                    </a:moveTo>
                    <a:lnTo>
                      <a:pt x="330" y="211"/>
                    </a:lnTo>
                    <a:lnTo>
                      <a:pt x="328" y="193"/>
                    </a:lnTo>
                    <a:lnTo>
                      <a:pt x="321" y="154"/>
                    </a:lnTo>
                    <a:lnTo>
                      <a:pt x="315" y="112"/>
                    </a:lnTo>
                    <a:lnTo>
                      <a:pt x="312" y="83"/>
                    </a:lnTo>
                    <a:lnTo>
                      <a:pt x="309" y="63"/>
                    </a:lnTo>
                    <a:lnTo>
                      <a:pt x="305" y="39"/>
                    </a:lnTo>
                    <a:lnTo>
                      <a:pt x="296" y="17"/>
                    </a:lnTo>
                    <a:lnTo>
                      <a:pt x="282" y="0"/>
                    </a:lnTo>
                    <a:lnTo>
                      <a:pt x="124" y="90"/>
                    </a:lnTo>
                    <a:lnTo>
                      <a:pt x="119" y="94"/>
                    </a:lnTo>
                    <a:lnTo>
                      <a:pt x="109" y="108"/>
                    </a:lnTo>
                    <a:lnTo>
                      <a:pt x="94" y="128"/>
                    </a:lnTo>
                    <a:lnTo>
                      <a:pt x="76" y="150"/>
                    </a:lnTo>
                    <a:lnTo>
                      <a:pt x="56" y="174"/>
                    </a:lnTo>
                    <a:lnTo>
                      <a:pt x="39" y="196"/>
                    </a:lnTo>
                    <a:lnTo>
                      <a:pt x="24" y="213"/>
                    </a:lnTo>
                    <a:lnTo>
                      <a:pt x="15" y="224"/>
                    </a:lnTo>
                    <a:lnTo>
                      <a:pt x="5" y="241"/>
                    </a:lnTo>
                    <a:lnTo>
                      <a:pt x="1" y="260"/>
                    </a:lnTo>
                    <a:lnTo>
                      <a:pt x="0" y="281"/>
                    </a:lnTo>
                    <a:lnTo>
                      <a:pt x="3" y="299"/>
                    </a:lnTo>
                    <a:lnTo>
                      <a:pt x="7" y="312"/>
                    </a:lnTo>
                    <a:lnTo>
                      <a:pt x="12" y="330"/>
                    </a:lnTo>
                    <a:lnTo>
                      <a:pt x="18" y="353"/>
                    </a:lnTo>
                    <a:lnTo>
                      <a:pt x="24" y="377"/>
                    </a:lnTo>
                    <a:lnTo>
                      <a:pt x="30" y="401"/>
                    </a:lnTo>
                    <a:lnTo>
                      <a:pt x="35" y="420"/>
                    </a:lnTo>
                    <a:lnTo>
                      <a:pt x="39" y="434"/>
                    </a:lnTo>
                    <a:lnTo>
                      <a:pt x="40" y="438"/>
                    </a:lnTo>
                    <a:lnTo>
                      <a:pt x="50" y="440"/>
                    </a:lnTo>
                    <a:lnTo>
                      <a:pt x="64" y="441"/>
                    </a:lnTo>
                    <a:lnTo>
                      <a:pt x="81" y="441"/>
                    </a:lnTo>
                    <a:lnTo>
                      <a:pt x="100" y="440"/>
                    </a:lnTo>
                    <a:lnTo>
                      <a:pt x="117" y="438"/>
                    </a:lnTo>
                    <a:lnTo>
                      <a:pt x="133" y="435"/>
                    </a:lnTo>
                    <a:lnTo>
                      <a:pt x="146" y="430"/>
                    </a:lnTo>
                    <a:lnTo>
                      <a:pt x="154" y="425"/>
                    </a:lnTo>
                    <a:lnTo>
                      <a:pt x="112" y="281"/>
                    </a:lnTo>
                    <a:lnTo>
                      <a:pt x="207" y="160"/>
                    </a:lnTo>
                    <a:lnTo>
                      <a:pt x="215" y="184"/>
                    </a:lnTo>
                    <a:lnTo>
                      <a:pt x="225" y="208"/>
                    </a:lnTo>
                    <a:lnTo>
                      <a:pt x="235" y="229"/>
                    </a:lnTo>
                    <a:lnTo>
                      <a:pt x="239" y="245"/>
                    </a:lnTo>
                    <a:lnTo>
                      <a:pt x="240" y="252"/>
                    </a:lnTo>
                    <a:lnTo>
                      <a:pt x="243" y="259"/>
                    </a:lnTo>
                    <a:lnTo>
                      <a:pt x="245" y="267"/>
                    </a:lnTo>
                    <a:lnTo>
                      <a:pt x="248" y="275"/>
                    </a:lnTo>
                    <a:lnTo>
                      <a:pt x="254" y="284"/>
                    </a:lnTo>
                    <a:lnTo>
                      <a:pt x="260" y="292"/>
                    </a:lnTo>
                    <a:lnTo>
                      <a:pt x="268" y="299"/>
                    </a:lnTo>
                    <a:lnTo>
                      <a:pt x="277" y="306"/>
                    </a:lnTo>
                    <a:lnTo>
                      <a:pt x="288" y="313"/>
                    </a:lnTo>
                    <a:lnTo>
                      <a:pt x="302" y="325"/>
                    </a:lnTo>
                    <a:lnTo>
                      <a:pt x="317" y="337"/>
                    </a:lnTo>
                    <a:lnTo>
                      <a:pt x="335" y="351"/>
                    </a:lnTo>
                    <a:lnTo>
                      <a:pt x="350" y="365"/>
                    </a:lnTo>
                    <a:lnTo>
                      <a:pt x="362" y="376"/>
                    </a:lnTo>
                    <a:lnTo>
                      <a:pt x="370" y="383"/>
                    </a:lnTo>
                    <a:lnTo>
                      <a:pt x="374" y="387"/>
                    </a:lnTo>
                    <a:lnTo>
                      <a:pt x="385" y="382"/>
                    </a:lnTo>
                    <a:lnTo>
                      <a:pt x="397" y="374"/>
                    </a:lnTo>
                    <a:lnTo>
                      <a:pt x="408" y="364"/>
                    </a:lnTo>
                    <a:lnTo>
                      <a:pt x="419" y="352"/>
                    </a:lnTo>
                    <a:lnTo>
                      <a:pt x="427" y="338"/>
                    </a:lnTo>
                    <a:lnTo>
                      <a:pt x="434" y="326"/>
                    </a:lnTo>
                    <a:lnTo>
                      <a:pt x="438" y="313"/>
                    </a:lnTo>
                    <a:lnTo>
                      <a:pt x="440" y="302"/>
                    </a:lnTo>
                    <a:close/>
                  </a:path>
                </a:pathLst>
              </a:custGeom>
              <a:solidFill>
                <a:srgbClr val="7F9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89" name="Freeform 797"/>
              <p:cNvSpPr>
                <a:spLocks/>
              </p:cNvSpPr>
              <p:nvPr/>
            </p:nvSpPr>
            <p:spPr bwMode="auto">
              <a:xfrm>
                <a:off x="2169" y="3558"/>
                <a:ext cx="58" cy="49"/>
              </a:xfrm>
              <a:custGeom>
                <a:avLst/>
                <a:gdLst>
                  <a:gd name="T0" fmla="*/ 0 w 117"/>
                  <a:gd name="T1" fmla="*/ 1 h 99"/>
                  <a:gd name="T2" fmla="*/ 0 w 117"/>
                  <a:gd name="T3" fmla="*/ 2 h 99"/>
                  <a:gd name="T4" fmla="*/ 27 w 117"/>
                  <a:gd name="T5" fmla="*/ 24 h 99"/>
                  <a:gd name="T6" fmla="*/ 29 w 117"/>
                  <a:gd name="T7" fmla="*/ 23 h 99"/>
                  <a:gd name="T8" fmla="*/ 2 w 117"/>
                  <a:gd name="T9" fmla="*/ 0 h 99"/>
                  <a:gd name="T10" fmla="*/ 2 w 117"/>
                  <a:gd name="T11" fmla="*/ 1 h 99"/>
                  <a:gd name="T12" fmla="*/ 2 w 117"/>
                  <a:gd name="T13" fmla="*/ 0 h 99"/>
                  <a:gd name="T14" fmla="*/ 1 w 117"/>
                  <a:gd name="T15" fmla="*/ 0 h 99"/>
                  <a:gd name="T16" fmla="*/ 0 w 117"/>
                  <a:gd name="T17" fmla="*/ 0 h 99"/>
                  <a:gd name="T18" fmla="*/ 0 w 117"/>
                  <a:gd name="T19" fmla="*/ 1 h 99"/>
                  <a:gd name="T20" fmla="*/ 0 w 117"/>
                  <a:gd name="T21" fmla="*/ 2 h 99"/>
                  <a:gd name="T22" fmla="*/ 0 w 117"/>
                  <a:gd name="T23" fmla="*/ 1 h 9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17" h="99">
                    <a:moveTo>
                      <a:pt x="0" y="5"/>
                    </a:moveTo>
                    <a:lnTo>
                      <a:pt x="1" y="8"/>
                    </a:lnTo>
                    <a:lnTo>
                      <a:pt x="110" y="99"/>
                    </a:lnTo>
                    <a:lnTo>
                      <a:pt x="117" y="92"/>
                    </a:lnTo>
                    <a:lnTo>
                      <a:pt x="8" y="1"/>
                    </a:lnTo>
                    <a:lnTo>
                      <a:pt x="9" y="5"/>
                    </a:lnTo>
                    <a:lnTo>
                      <a:pt x="8" y="1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5"/>
                    </a:lnTo>
                    <a:lnTo>
                      <a:pt x="1" y="8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0" name="Freeform 798"/>
              <p:cNvSpPr>
                <a:spLocks/>
              </p:cNvSpPr>
              <p:nvPr/>
            </p:nvSpPr>
            <p:spPr bwMode="auto">
              <a:xfrm>
                <a:off x="2159" y="3496"/>
                <a:ext cx="14" cy="64"/>
              </a:xfrm>
              <a:custGeom>
                <a:avLst/>
                <a:gdLst>
                  <a:gd name="T0" fmla="*/ 0 w 29"/>
                  <a:gd name="T1" fmla="*/ 0 h 128"/>
                  <a:gd name="T2" fmla="*/ 0 w 29"/>
                  <a:gd name="T3" fmla="*/ 0 h 128"/>
                  <a:gd name="T4" fmla="*/ 1 w 29"/>
                  <a:gd name="T5" fmla="*/ 8 h 128"/>
                  <a:gd name="T6" fmla="*/ 2 w 29"/>
                  <a:gd name="T7" fmla="*/ 18 h 128"/>
                  <a:gd name="T8" fmla="*/ 4 w 29"/>
                  <a:gd name="T9" fmla="*/ 28 h 128"/>
                  <a:gd name="T10" fmla="*/ 5 w 29"/>
                  <a:gd name="T11" fmla="*/ 32 h 128"/>
                  <a:gd name="T12" fmla="*/ 7 w 29"/>
                  <a:gd name="T13" fmla="*/ 32 h 128"/>
                  <a:gd name="T14" fmla="*/ 6 w 29"/>
                  <a:gd name="T15" fmla="*/ 28 h 128"/>
                  <a:gd name="T16" fmla="*/ 5 w 29"/>
                  <a:gd name="T17" fmla="*/ 18 h 128"/>
                  <a:gd name="T18" fmla="*/ 3 w 29"/>
                  <a:gd name="T19" fmla="*/ 8 h 128"/>
                  <a:gd name="T20" fmla="*/ 2 w 29"/>
                  <a:gd name="T21" fmla="*/ 0 h 128"/>
                  <a:gd name="T22" fmla="*/ 2 w 29"/>
                  <a:gd name="T23" fmla="*/ 0 h 128"/>
                  <a:gd name="T24" fmla="*/ 0 w 29"/>
                  <a:gd name="T25" fmla="*/ 0 h 1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128">
                    <a:moveTo>
                      <a:pt x="0" y="0"/>
                    </a:moveTo>
                    <a:lnTo>
                      <a:pt x="0" y="0"/>
                    </a:lnTo>
                    <a:lnTo>
                      <a:pt x="5" y="29"/>
                    </a:lnTo>
                    <a:lnTo>
                      <a:pt x="10" y="71"/>
                    </a:lnTo>
                    <a:lnTo>
                      <a:pt x="17" y="110"/>
                    </a:lnTo>
                    <a:lnTo>
                      <a:pt x="20" y="128"/>
                    </a:lnTo>
                    <a:lnTo>
                      <a:pt x="29" y="128"/>
                    </a:lnTo>
                    <a:lnTo>
                      <a:pt x="26" y="110"/>
                    </a:lnTo>
                    <a:lnTo>
                      <a:pt x="20" y="71"/>
                    </a:lnTo>
                    <a:lnTo>
                      <a:pt x="14" y="29"/>
                    </a:lnTo>
                    <a:lnTo>
                      <a:pt x="1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1" name="Freeform 799"/>
              <p:cNvSpPr>
                <a:spLocks/>
              </p:cNvSpPr>
              <p:nvPr/>
            </p:nvSpPr>
            <p:spPr bwMode="auto">
              <a:xfrm>
                <a:off x="2145" y="3452"/>
                <a:ext cx="20" cy="44"/>
              </a:xfrm>
              <a:custGeom>
                <a:avLst/>
                <a:gdLst>
                  <a:gd name="T0" fmla="*/ 2 w 40"/>
                  <a:gd name="T1" fmla="*/ 3 h 87"/>
                  <a:gd name="T2" fmla="*/ 1 w 40"/>
                  <a:gd name="T3" fmla="*/ 2 h 87"/>
                  <a:gd name="T4" fmla="*/ 4 w 40"/>
                  <a:gd name="T5" fmla="*/ 6 h 87"/>
                  <a:gd name="T6" fmla="*/ 6 w 40"/>
                  <a:gd name="T7" fmla="*/ 11 h 87"/>
                  <a:gd name="T8" fmla="*/ 7 w 40"/>
                  <a:gd name="T9" fmla="*/ 17 h 87"/>
                  <a:gd name="T10" fmla="*/ 8 w 40"/>
                  <a:gd name="T11" fmla="*/ 22 h 87"/>
                  <a:gd name="T12" fmla="*/ 10 w 40"/>
                  <a:gd name="T13" fmla="*/ 22 h 87"/>
                  <a:gd name="T14" fmla="*/ 10 w 40"/>
                  <a:gd name="T15" fmla="*/ 17 h 87"/>
                  <a:gd name="T16" fmla="*/ 8 w 40"/>
                  <a:gd name="T17" fmla="*/ 11 h 87"/>
                  <a:gd name="T18" fmla="*/ 6 w 40"/>
                  <a:gd name="T19" fmla="*/ 5 h 87"/>
                  <a:gd name="T20" fmla="*/ 2 w 40"/>
                  <a:gd name="T21" fmla="*/ 1 h 87"/>
                  <a:gd name="T22" fmla="*/ 1 w 40"/>
                  <a:gd name="T23" fmla="*/ 0 h 87"/>
                  <a:gd name="T24" fmla="*/ 2 w 40"/>
                  <a:gd name="T25" fmla="*/ 1 h 87"/>
                  <a:gd name="T26" fmla="*/ 2 w 40"/>
                  <a:gd name="T27" fmla="*/ 0 h 87"/>
                  <a:gd name="T28" fmla="*/ 1 w 40"/>
                  <a:gd name="T29" fmla="*/ 1 h 87"/>
                  <a:gd name="T30" fmla="*/ 0 w 40"/>
                  <a:gd name="T31" fmla="*/ 1 h 87"/>
                  <a:gd name="T32" fmla="*/ 1 w 40"/>
                  <a:gd name="T33" fmla="*/ 2 h 87"/>
                  <a:gd name="T34" fmla="*/ 2 w 40"/>
                  <a:gd name="T35" fmla="*/ 3 h 8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0" h="87">
                    <a:moveTo>
                      <a:pt x="7" y="9"/>
                    </a:moveTo>
                    <a:lnTo>
                      <a:pt x="1" y="8"/>
                    </a:lnTo>
                    <a:lnTo>
                      <a:pt x="14" y="24"/>
                    </a:lnTo>
                    <a:lnTo>
                      <a:pt x="23" y="44"/>
                    </a:lnTo>
                    <a:lnTo>
                      <a:pt x="28" y="67"/>
                    </a:lnTo>
                    <a:lnTo>
                      <a:pt x="29" y="87"/>
                    </a:lnTo>
                    <a:lnTo>
                      <a:pt x="40" y="87"/>
                    </a:lnTo>
                    <a:lnTo>
                      <a:pt x="37" y="67"/>
                    </a:lnTo>
                    <a:lnTo>
                      <a:pt x="32" y="42"/>
                    </a:lnTo>
                    <a:lnTo>
                      <a:pt x="23" y="19"/>
                    </a:lnTo>
                    <a:lnTo>
                      <a:pt x="8" y="1"/>
                    </a:lnTo>
                    <a:lnTo>
                      <a:pt x="2" y="0"/>
                    </a:lnTo>
                    <a:lnTo>
                      <a:pt x="8" y="1"/>
                    </a:lnTo>
                    <a:lnTo>
                      <a:pt x="5" y="0"/>
                    </a:lnTo>
                    <a:lnTo>
                      <a:pt x="1" y="1"/>
                    </a:lnTo>
                    <a:lnTo>
                      <a:pt x="0" y="4"/>
                    </a:lnTo>
                    <a:lnTo>
                      <a:pt x="1" y="8"/>
                    </a:lnTo>
                    <a:lnTo>
                      <a:pt x="7" y="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2" name="Freeform 800"/>
              <p:cNvSpPr>
                <a:spLocks/>
              </p:cNvSpPr>
              <p:nvPr/>
            </p:nvSpPr>
            <p:spPr bwMode="auto">
              <a:xfrm>
                <a:off x="2066" y="3452"/>
                <a:ext cx="82" cy="50"/>
              </a:xfrm>
              <a:custGeom>
                <a:avLst/>
                <a:gdLst>
                  <a:gd name="T0" fmla="*/ 2 w 165"/>
                  <a:gd name="T1" fmla="*/ 25 h 98"/>
                  <a:gd name="T2" fmla="*/ 1 w 165"/>
                  <a:gd name="T3" fmla="*/ 26 h 98"/>
                  <a:gd name="T4" fmla="*/ 41 w 165"/>
                  <a:gd name="T5" fmla="*/ 3 h 98"/>
                  <a:gd name="T6" fmla="*/ 40 w 165"/>
                  <a:gd name="T7" fmla="*/ 0 h 98"/>
                  <a:gd name="T8" fmla="*/ 0 w 165"/>
                  <a:gd name="T9" fmla="*/ 23 h 98"/>
                  <a:gd name="T10" fmla="*/ 0 w 165"/>
                  <a:gd name="T11" fmla="*/ 23 h 98"/>
                  <a:gd name="T12" fmla="*/ 0 w 165"/>
                  <a:gd name="T13" fmla="*/ 23 h 98"/>
                  <a:gd name="T14" fmla="*/ 0 w 165"/>
                  <a:gd name="T15" fmla="*/ 24 h 98"/>
                  <a:gd name="T16" fmla="*/ 0 w 165"/>
                  <a:gd name="T17" fmla="*/ 24 h 98"/>
                  <a:gd name="T18" fmla="*/ 1 w 165"/>
                  <a:gd name="T19" fmla="*/ 26 h 98"/>
                  <a:gd name="T20" fmla="*/ 1 w 165"/>
                  <a:gd name="T21" fmla="*/ 26 h 98"/>
                  <a:gd name="T22" fmla="*/ 2 w 165"/>
                  <a:gd name="T23" fmla="*/ 25 h 9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65" h="98">
                    <a:moveTo>
                      <a:pt x="8" y="97"/>
                    </a:moveTo>
                    <a:lnTo>
                      <a:pt x="7" y="98"/>
                    </a:lnTo>
                    <a:lnTo>
                      <a:pt x="165" y="9"/>
                    </a:lnTo>
                    <a:lnTo>
                      <a:pt x="160" y="0"/>
                    </a:lnTo>
                    <a:lnTo>
                      <a:pt x="3" y="89"/>
                    </a:lnTo>
                    <a:lnTo>
                      <a:pt x="2" y="90"/>
                    </a:lnTo>
                    <a:lnTo>
                      <a:pt x="3" y="89"/>
                    </a:lnTo>
                    <a:lnTo>
                      <a:pt x="0" y="92"/>
                    </a:lnTo>
                    <a:lnTo>
                      <a:pt x="0" y="95"/>
                    </a:lnTo>
                    <a:lnTo>
                      <a:pt x="4" y="98"/>
                    </a:lnTo>
                    <a:lnTo>
                      <a:pt x="7" y="98"/>
                    </a:lnTo>
                    <a:lnTo>
                      <a:pt x="8" y="9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3" name="Freeform 801"/>
              <p:cNvSpPr>
                <a:spLocks/>
              </p:cNvSpPr>
              <p:nvPr/>
            </p:nvSpPr>
            <p:spPr bwMode="auto">
              <a:xfrm>
                <a:off x="2012" y="3498"/>
                <a:ext cx="58" cy="70"/>
              </a:xfrm>
              <a:custGeom>
                <a:avLst/>
                <a:gdLst>
                  <a:gd name="T0" fmla="*/ 2 w 116"/>
                  <a:gd name="T1" fmla="*/ 35 h 142"/>
                  <a:gd name="T2" fmla="*/ 2 w 116"/>
                  <a:gd name="T3" fmla="*/ 35 h 142"/>
                  <a:gd name="T4" fmla="*/ 4 w 116"/>
                  <a:gd name="T5" fmla="*/ 32 h 142"/>
                  <a:gd name="T6" fmla="*/ 8 w 116"/>
                  <a:gd name="T7" fmla="*/ 28 h 142"/>
                  <a:gd name="T8" fmla="*/ 13 w 116"/>
                  <a:gd name="T9" fmla="*/ 22 h 142"/>
                  <a:gd name="T10" fmla="*/ 17 w 116"/>
                  <a:gd name="T11" fmla="*/ 16 h 142"/>
                  <a:gd name="T12" fmla="*/ 22 w 116"/>
                  <a:gd name="T13" fmla="*/ 11 h 142"/>
                  <a:gd name="T14" fmla="*/ 26 w 116"/>
                  <a:gd name="T15" fmla="*/ 6 h 142"/>
                  <a:gd name="T16" fmla="*/ 28 w 116"/>
                  <a:gd name="T17" fmla="*/ 3 h 142"/>
                  <a:gd name="T18" fmla="*/ 29 w 116"/>
                  <a:gd name="T19" fmla="*/ 1 h 142"/>
                  <a:gd name="T20" fmla="*/ 28 w 116"/>
                  <a:gd name="T21" fmla="*/ 0 h 142"/>
                  <a:gd name="T22" fmla="*/ 27 w 116"/>
                  <a:gd name="T23" fmla="*/ 1 h 142"/>
                  <a:gd name="T24" fmla="*/ 24 w 116"/>
                  <a:gd name="T25" fmla="*/ 4 h 142"/>
                  <a:gd name="T26" fmla="*/ 20 w 116"/>
                  <a:gd name="T27" fmla="*/ 9 h 142"/>
                  <a:gd name="T28" fmla="*/ 16 w 116"/>
                  <a:gd name="T29" fmla="*/ 15 h 142"/>
                  <a:gd name="T30" fmla="*/ 11 w 116"/>
                  <a:gd name="T31" fmla="*/ 20 h 142"/>
                  <a:gd name="T32" fmla="*/ 6 w 116"/>
                  <a:gd name="T33" fmla="*/ 26 h 142"/>
                  <a:gd name="T34" fmla="*/ 3 w 116"/>
                  <a:gd name="T35" fmla="*/ 30 h 142"/>
                  <a:gd name="T36" fmla="*/ 0 w 116"/>
                  <a:gd name="T37" fmla="*/ 33 h 142"/>
                  <a:gd name="T38" fmla="*/ 0 w 116"/>
                  <a:gd name="T39" fmla="*/ 33 h 142"/>
                  <a:gd name="T40" fmla="*/ 2 w 116"/>
                  <a:gd name="T41" fmla="*/ 35 h 14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16" h="142">
                    <a:moveTo>
                      <a:pt x="7" y="142"/>
                    </a:moveTo>
                    <a:lnTo>
                      <a:pt x="7" y="142"/>
                    </a:lnTo>
                    <a:lnTo>
                      <a:pt x="16" y="130"/>
                    </a:lnTo>
                    <a:lnTo>
                      <a:pt x="31" y="113"/>
                    </a:lnTo>
                    <a:lnTo>
                      <a:pt x="49" y="91"/>
                    </a:lnTo>
                    <a:lnTo>
                      <a:pt x="68" y="67"/>
                    </a:lnTo>
                    <a:lnTo>
                      <a:pt x="87" y="45"/>
                    </a:lnTo>
                    <a:lnTo>
                      <a:pt x="101" y="26"/>
                    </a:lnTo>
                    <a:lnTo>
                      <a:pt x="112" y="12"/>
                    </a:lnTo>
                    <a:lnTo>
                      <a:pt x="116" y="7"/>
                    </a:lnTo>
                    <a:lnTo>
                      <a:pt x="110" y="0"/>
                    </a:lnTo>
                    <a:lnTo>
                      <a:pt x="105" y="5"/>
                    </a:lnTo>
                    <a:lnTo>
                      <a:pt x="95" y="19"/>
                    </a:lnTo>
                    <a:lnTo>
                      <a:pt x="80" y="38"/>
                    </a:lnTo>
                    <a:lnTo>
                      <a:pt x="61" y="60"/>
                    </a:lnTo>
                    <a:lnTo>
                      <a:pt x="42" y="84"/>
                    </a:lnTo>
                    <a:lnTo>
                      <a:pt x="24" y="106"/>
                    </a:lnTo>
                    <a:lnTo>
                      <a:pt x="9" y="124"/>
                    </a:lnTo>
                    <a:lnTo>
                      <a:pt x="0" y="135"/>
                    </a:lnTo>
                    <a:lnTo>
                      <a:pt x="7" y="14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4" name="Freeform 802"/>
              <p:cNvSpPr>
                <a:spLocks/>
              </p:cNvSpPr>
              <p:nvPr/>
            </p:nvSpPr>
            <p:spPr bwMode="auto">
              <a:xfrm>
                <a:off x="2004" y="3565"/>
                <a:ext cx="11" cy="40"/>
              </a:xfrm>
              <a:custGeom>
                <a:avLst/>
                <a:gdLst>
                  <a:gd name="T0" fmla="*/ 3 w 23"/>
                  <a:gd name="T1" fmla="*/ 20 h 79"/>
                  <a:gd name="T2" fmla="*/ 3 w 23"/>
                  <a:gd name="T3" fmla="*/ 20 h 79"/>
                  <a:gd name="T4" fmla="*/ 2 w 23"/>
                  <a:gd name="T5" fmla="*/ 15 h 79"/>
                  <a:gd name="T6" fmla="*/ 2 w 23"/>
                  <a:gd name="T7" fmla="*/ 10 h 79"/>
                  <a:gd name="T8" fmla="*/ 3 w 23"/>
                  <a:gd name="T9" fmla="*/ 6 h 79"/>
                  <a:gd name="T10" fmla="*/ 5 w 23"/>
                  <a:gd name="T11" fmla="*/ 2 h 79"/>
                  <a:gd name="T12" fmla="*/ 4 w 23"/>
                  <a:gd name="T13" fmla="*/ 0 h 79"/>
                  <a:gd name="T14" fmla="*/ 1 w 23"/>
                  <a:gd name="T15" fmla="*/ 5 h 79"/>
                  <a:gd name="T16" fmla="*/ 0 w 23"/>
                  <a:gd name="T17" fmla="*/ 10 h 79"/>
                  <a:gd name="T18" fmla="*/ 0 w 23"/>
                  <a:gd name="T19" fmla="*/ 15 h 79"/>
                  <a:gd name="T20" fmla="*/ 0 w 23"/>
                  <a:gd name="T21" fmla="*/ 20 h 79"/>
                  <a:gd name="T22" fmla="*/ 0 w 23"/>
                  <a:gd name="T23" fmla="*/ 20 h 79"/>
                  <a:gd name="T24" fmla="*/ 3 w 23"/>
                  <a:gd name="T25" fmla="*/ 20 h 7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3" h="79">
                    <a:moveTo>
                      <a:pt x="13" y="77"/>
                    </a:moveTo>
                    <a:lnTo>
                      <a:pt x="13" y="77"/>
                    </a:lnTo>
                    <a:lnTo>
                      <a:pt x="9" y="60"/>
                    </a:lnTo>
                    <a:lnTo>
                      <a:pt x="10" y="39"/>
                    </a:lnTo>
                    <a:lnTo>
                      <a:pt x="15" y="21"/>
                    </a:lnTo>
                    <a:lnTo>
                      <a:pt x="23" y="7"/>
                    </a:lnTo>
                    <a:lnTo>
                      <a:pt x="16" y="0"/>
                    </a:lnTo>
                    <a:lnTo>
                      <a:pt x="6" y="18"/>
                    </a:lnTo>
                    <a:lnTo>
                      <a:pt x="1" y="39"/>
                    </a:lnTo>
                    <a:lnTo>
                      <a:pt x="0" y="60"/>
                    </a:lnTo>
                    <a:lnTo>
                      <a:pt x="3" y="79"/>
                    </a:lnTo>
                    <a:lnTo>
                      <a:pt x="13" y="7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5" name="Freeform 803"/>
              <p:cNvSpPr>
                <a:spLocks/>
              </p:cNvSpPr>
              <p:nvPr/>
            </p:nvSpPr>
            <p:spPr bwMode="auto">
              <a:xfrm>
                <a:off x="2005" y="3604"/>
                <a:ext cx="23" cy="72"/>
              </a:xfrm>
              <a:custGeom>
                <a:avLst/>
                <a:gdLst>
                  <a:gd name="T0" fmla="*/ 10 w 47"/>
                  <a:gd name="T1" fmla="*/ 34 h 145"/>
                  <a:gd name="T2" fmla="*/ 11 w 47"/>
                  <a:gd name="T3" fmla="*/ 34 h 145"/>
                  <a:gd name="T4" fmla="*/ 11 w 47"/>
                  <a:gd name="T5" fmla="*/ 33 h 145"/>
                  <a:gd name="T6" fmla="*/ 10 w 47"/>
                  <a:gd name="T7" fmla="*/ 30 h 145"/>
                  <a:gd name="T8" fmla="*/ 9 w 47"/>
                  <a:gd name="T9" fmla="*/ 25 h 145"/>
                  <a:gd name="T10" fmla="*/ 7 w 47"/>
                  <a:gd name="T11" fmla="*/ 19 h 145"/>
                  <a:gd name="T12" fmla="*/ 6 w 47"/>
                  <a:gd name="T13" fmla="*/ 13 h 145"/>
                  <a:gd name="T14" fmla="*/ 4 w 47"/>
                  <a:gd name="T15" fmla="*/ 7 h 145"/>
                  <a:gd name="T16" fmla="*/ 3 w 47"/>
                  <a:gd name="T17" fmla="*/ 3 h 145"/>
                  <a:gd name="T18" fmla="*/ 2 w 47"/>
                  <a:gd name="T19" fmla="*/ 0 h 145"/>
                  <a:gd name="T20" fmla="*/ 0 w 47"/>
                  <a:gd name="T21" fmla="*/ 0 h 145"/>
                  <a:gd name="T22" fmla="*/ 1 w 47"/>
                  <a:gd name="T23" fmla="*/ 3 h 145"/>
                  <a:gd name="T24" fmla="*/ 2 w 47"/>
                  <a:gd name="T25" fmla="*/ 8 h 145"/>
                  <a:gd name="T26" fmla="*/ 3 w 47"/>
                  <a:gd name="T27" fmla="*/ 14 h 145"/>
                  <a:gd name="T28" fmla="*/ 5 w 47"/>
                  <a:gd name="T29" fmla="*/ 20 h 145"/>
                  <a:gd name="T30" fmla="*/ 6 w 47"/>
                  <a:gd name="T31" fmla="*/ 26 h 145"/>
                  <a:gd name="T32" fmla="*/ 8 w 47"/>
                  <a:gd name="T33" fmla="*/ 30 h 145"/>
                  <a:gd name="T34" fmla="*/ 9 w 47"/>
                  <a:gd name="T35" fmla="*/ 34 h 145"/>
                  <a:gd name="T36" fmla="*/ 9 w 47"/>
                  <a:gd name="T37" fmla="*/ 35 h 145"/>
                  <a:gd name="T38" fmla="*/ 10 w 47"/>
                  <a:gd name="T39" fmla="*/ 36 h 145"/>
                  <a:gd name="T40" fmla="*/ 9 w 47"/>
                  <a:gd name="T41" fmla="*/ 35 h 145"/>
                  <a:gd name="T42" fmla="*/ 10 w 47"/>
                  <a:gd name="T43" fmla="*/ 36 h 145"/>
                  <a:gd name="T44" fmla="*/ 10 w 47"/>
                  <a:gd name="T45" fmla="*/ 36 h 145"/>
                  <a:gd name="T46" fmla="*/ 11 w 47"/>
                  <a:gd name="T47" fmla="*/ 35 h 145"/>
                  <a:gd name="T48" fmla="*/ 11 w 47"/>
                  <a:gd name="T49" fmla="*/ 34 h 145"/>
                  <a:gd name="T50" fmla="*/ 10 w 47"/>
                  <a:gd name="T51" fmla="*/ 34 h 145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47" h="145">
                    <a:moveTo>
                      <a:pt x="43" y="136"/>
                    </a:moveTo>
                    <a:lnTo>
                      <a:pt x="47" y="139"/>
                    </a:lnTo>
                    <a:lnTo>
                      <a:pt x="45" y="135"/>
                    </a:lnTo>
                    <a:lnTo>
                      <a:pt x="42" y="121"/>
                    </a:lnTo>
                    <a:lnTo>
                      <a:pt x="36" y="101"/>
                    </a:lnTo>
                    <a:lnTo>
                      <a:pt x="30" y="78"/>
                    </a:lnTo>
                    <a:lnTo>
                      <a:pt x="25" y="54"/>
                    </a:lnTo>
                    <a:lnTo>
                      <a:pt x="19" y="31"/>
                    </a:lnTo>
                    <a:lnTo>
                      <a:pt x="13" y="13"/>
                    </a:lnTo>
                    <a:lnTo>
                      <a:pt x="10" y="0"/>
                    </a:lnTo>
                    <a:lnTo>
                      <a:pt x="0" y="2"/>
                    </a:lnTo>
                    <a:lnTo>
                      <a:pt x="4" y="15"/>
                    </a:lnTo>
                    <a:lnTo>
                      <a:pt x="10" y="33"/>
                    </a:lnTo>
                    <a:lnTo>
                      <a:pt x="15" y="56"/>
                    </a:lnTo>
                    <a:lnTo>
                      <a:pt x="21" y="81"/>
                    </a:lnTo>
                    <a:lnTo>
                      <a:pt x="27" y="104"/>
                    </a:lnTo>
                    <a:lnTo>
                      <a:pt x="33" y="123"/>
                    </a:lnTo>
                    <a:lnTo>
                      <a:pt x="36" y="137"/>
                    </a:lnTo>
                    <a:lnTo>
                      <a:pt x="37" y="142"/>
                    </a:lnTo>
                    <a:lnTo>
                      <a:pt x="41" y="145"/>
                    </a:lnTo>
                    <a:lnTo>
                      <a:pt x="37" y="142"/>
                    </a:lnTo>
                    <a:lnTo>
                      <a:pt x="40" y="144"/>
                    </a:lnTo>
                    <a:lnTo>
                      <a:pt x="43" y="145"/>
                    </a:lnTo>
                    <a:lnTo>
                      <a:pt x="45" y="143"/>
                    </a:lnTo>
                    <a:lnTo>
                      <a:pt x="47" y="139"/>
                    </a:lnTo>
                    <a:lnTo>
                      <a:pt x="43" y="1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6" name="Freeform 804"/>
              <p:cNvSpPr>
                <a:spLocks/>
              </p:cNvSpPr>
              <p:nvPr/>
            </p:nvSpPr>
            <p:spPr bwMode="auto">
              <a:xfrm>
                <a:off x="2025" y="3665"/>
                <a:ext cx="60" cy="13"/>
              </a:xfrm>
              <a:custGeom>
                <a:avLst/>
                <a:gdLst>
                  <a:gd name="T0" fmla="*/ 28 w 120"/>
                  <a:gd name="T1" fmla="*/ 1 h 27"/>
                  <a:gd name="T2" fmla="*/ 28 w 120"/>
                  <a:gd name="T3" fmla="*/ 0 h 27"/>
                  <a:gd name="T4" fmla="*/ 27 w 120"/>
                  <a:gd name="T5" fmla="*/ 1 h 27"/>
                  <a:gd name="T6" fmla="*/ 24 w 120"/>
                  <a:gd name="T7" fmla="*/ 2 h 27"/>
                  <a:gd name="T8" fmla="*/ 20 w 120"/>
                  <a:gd name="T9" fmla="*/ 3 h 27"/>
                  <a:gd name="T10" fmla="*/ 16 w 120"/>
                  <a:gd name="T11" fmla="*/ 3 h 27"/>
                  <a:gd name="T12" fmla="*/ 11 w 120"/>
                  <a:gd name="T13" fmla="*/ 3 h 27"/>
                  <a:gd name="T14" fmla="*/ 7 w 120"/>
                  <a:gd name="T15" fmla="*/ 3 h 27"/>
                  <a:gd name="T16" fmla="*/ 3 w 120"/>
                  <a:gd name="T17" fmla="*/ 3 h 27"/>
                  <a:gd name="T18" fmla="*/ 1 w 120"/>
                  <a:gd name="T19" fmla="*/ 3 h 27"/>
                  <a:gd name="T20" fmla="*/ 0 w 120"/>
                  <a:gd name="T21" fmla="*/ 5 h 27"/>
                  <a:gd name="T22" fmla="*/ 3 w 120"/>
                  <a:gd name="T23" fmla="*/ 6 h 27"/>
                  <a:gd name="T24" fmla="*/ 7 w 120"/>
                  <a:gd name="T25" fmla="*/ 6 h 27"/>
                  <a:gd name="T26" fmla="*/ 11 w 120"/>
                  <a:gd name="T27" fmla="*/ 6 h 27"/>
                  <a:gd name="T28" fmla="*/ 16 w 120"/>
                  <a:gd name="T29" fmla="*/ 6 h 27"/>
                  <a:gd name="T30" fmla="*/ 20 w 120"/>
                  <a:gd name="T31" fmla="*/ 5 h 27"/>
                  <a:gd name="T32" fmla="*/ 24 w 120"/>
                  <a:gd name="T33" fmla="*/ 5 h 27"/>
                  <a:gd name="T34" fmla="*/ 28 w 120"/>
                  <a:gd name="T35" fmla="*/ 3 h 27"/>
                  <a:gd name="T36" fmla="*/ 30 w 120"/>
                  <a:gd name="T37" fmla="*/ 1 h 27"/>
                  <a:gd name="T38" fmla="*/ 30 w 120"/>
                  <a:gd name="T39" fmla="*/ 1 h 27"/>
                  <a:gd name="T40" fmla="*/ 30 w 120"/>
                  <a:gd name="T41" fmla="*/ 1 h 27"/>
                  <a:gd name="T42" fmla="*/ 30 w 120"/>
                  <a:gd name="T43" fmla="*/ 1 h 27"/>
                  <a:gd name="T44" fmla="*/ 30 w 120"/>
                  <a:gd name="T45" fmla="*/ 0 h 27"/>
                  <a:gd name="T46" fmla="*/ 29 w 120"/>
                  <a:gd name="T47" fmla="*/ 0 h 27"/>
                  <a:gd name="T48" fmla="*/ 28 w 120"/>
                  <a:gd name="T49" fmla="*/ 0 h 27"/>
                  <a:gd name="T50" fmla="*/ 28 w 120"/>
                  <a:gd name="T51" fmla="*/ 1 h 27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20" h="27">
                    <a:moveTo>
                      <a:pt x="110" y="6"/>
                    </a:moveTo>
                    <a:lnTo>
                      <a:pt x="111" y="2"/>
                    </a:lnTo>
                    <a:lnTo>
                      <a:pt x="105" y="6"/>
                    </a:lnTo>
                    <a:lnTo>
                      <a:pt x="93" y="10"/>
                    </a:lnTo>
                    <a:lnTo>
                      <a:pt x="78" y="14"/>
                    </a:lnTo>
                    <a:lnTo>
                      <a:pt x="61" y="15"/>
                    </a:lnTo>
                    <a:lnTo>
                      <a:pt x="42" y="15"/>
                    </a:lnTo>
                    <a:lnTo>
                      <a:pt x="25" y="15"/>
                    </a:lnTo>
                    <a:lnTo>
                      <a:pt x="11" y="15"/>
                    </a:lnTo>
                    <a:lnTo>
                      <a:pt x="2" y="14"/>
                    </a:lnTo>
                    <a:lnTo>
                      <a:pt x="0" y="23"/>
                    </a:lnTo>
                    <a:lnTo>
                      <a:pt x="11" y="24"/>
                    </a:lnTo>
                    <a:lnTo>
                      <a:pt x="25" y="27"/>
                    </a:lnTo>
                    <a:lnTo>
                      <a:pt x="42" y="27"/>
                    </a:lnTo>
                    <a:lnTo>
                      <a:pt x="61" y="24"/>
                    </a:lnTo>
                    <a:lnTo>
                      <a:pt x="78" y="23"/>
                    </a:lnTo>
                    <a:lnTo>
                      <a:pt x="95" y="20"/>
                    </a:lnTo>
                    <a:lnTo>
                      <a:pt x="109" y="15"/>
                    </a:lnTo>
                    <a:lnTo>
                      <a:pt x="118" y="7"/>
                    </a:lnTo>
                    <a:lnTo>
                      <a:pt x="120" y="4"/>
                    </a:lnTo>
                    <a:lnTo>
                      <a:pt x="118" y="7"/>
                    </a:lnTo>
                    <a:lnTo>
                      <a:pt x="118" y="4"/>
                    </a:lnTo>
                    <a:lnTo>
                      <a:pt x="117" y="1"/>
                    </a:lnTo>
                    <a:lnTo>
                      <a:pt x="114" y="0"/>
                    </a:lnTo>
                    <a:lnTo>
                      <a:pt x="111" y="2"/>
                    </a:lnTo>
                    <a:lnTo>
                      <a:pt x="110" y="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7" name="Freeform 805"/>
              <p:cNvSpPr>
                <a:spLocks/>
              </p:cNvSpPr>
              <p:nvPr/>
            </p:nvSpPr>
            <p:spPr bwMode="auto">
              <a:xfrm>
                <a:off x="2060" y="3593"/>
                <a:ext cx="25" cy="74"/>
              </a:xfrm>
              <a:custGeom>
                <a:avLst/>
                <a:gdLst>
                  <a:gd name="T0" fmla="*/ 0 w 51"/>
                  <a:gd name="T1" fmla="*/ 0 h 150"/>
                  <a:gd name="T2" fmla="*/ 0 w 51"/>
                  <a:gd name="T3" fmla="*/ 1 h 150"/>
                  <a:gd name="T4" fmla="*/ 10 w 51"/>
                  <a:gd name="T5" fmla="*/ 37 h 150"/>
                  <a:gd name="T6" fmla="*/ 12 w 51"/>
                  <a:gd name="T7" fmla="*/ 36 h 150"/>
                  <a:gd name="T8" fmla="*/ 2 w 51"/>
                  <a:gd name="T9" fmla="*/ 1 h 150"/>
                  <a:gd name="T10" fmla="*/ 2 w 51"/>
                  <a:gd name="T11" fmla="*/ 2 h 150"/>
                  <a:gd name="T12" fmla="*/ 2 w 51"/>
                  <a:gd name="T13" fmla="*/ 1 h 150"/>
                  <a:gd name="T14" fmla="*/ 1 w 51"/>
                  <a:gd name="T15" fmla="*/ 0 h 150"/>
                  <a:gd name="T16" fmla="*/ 0 w 51"/>
                  <a:gd name="T17" fmla="*/ 0 h 150"/>
                  <a:gd name="T18" fmla="*/ 0 w 51"/>
                  <a:gd name="T19" fmla="*/ 0 h 150"/>
                  <a:gd name="T20" fmla="*/ 0 w 51"/>
                  <a:gd name="T21" fmla="*/ 1 h 150"/>
                  <a:gd name="T22" fmla="*/ 0 w 51"/>
                  <a:gd name="T23" fmla="*/ 0 h 15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1" h="150">
                    <a:moveTo>
                      <a:pt x="1" y="1"/>
                    </a:moveTo>
                    <a:lnTo>
                      <a:pt x="0" y="6"/>
                    </a:lnTo>
                    <a:lnTo>
                      <a:pt x="41" y="150"/>
                    </a:lnTo>
                    <a:lnTo>
                      <a:pt x="51" y="148"/>
                    </a:lnTo>
                    <a:lnTo>
                      <a:pt x="9" y="4"/>
                    </a:lnTo>
                    <a:lnTo>
                      <a:pt x="8" y="8"/>
                    </a:lnTo>
                    <a:lnTo>
                      <a:pt x="9" y="4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8" name="Freeform 806"/>
              <p:cNvSpPr>
                <a:spLocks/>
              </p:cNvSpPr>
              <p:nvPr/>
            </p:nvSpPr>
            <p:spPr bwMode="auto">
              <a:xfrm>
                <a:off x="2061" y="3532"/>
                <a:ext cx="51" cy="65"/>
              </a:xfrm>
              <a:custGeom>
                <a:avLst/>
                <a:gdLst>
                  <a:gd name="T0" fmla="*/ 25 w 103"/>
                  <a:gd name="T1" fmla="*/ 1 h 129"/>
                  <a:gd name="T2" fmla="*/ 23 w 103"/>
                  <a:gd name="T3" fmla="*/ 1 h 129"/>
                  <a:gd name="T4" fmla="*/ 0 w 103"/>
                  <a:gd name="T5" fmla="*/ 31 h 129"/>
                  <a:gd name="T6" fmla="*/ 1 w 103"/>
                  <a:gd name="T7" fmla="*/ 33 h 129"/>
                  <a:gd name="T8" fmla="*/ 25 w 103"/>
                  <a:gd name="T9" fmla="*/ 2 h 129"/>
                  <a:gd name="T10" fmla="*/ 23 w 103"/>
                  <a:gd name="T11" fmla="*/ 2 h 129"/>
                  <a:gd name="T12" fmla="*/ 25 w 103"/>
                  <a:gd name="T13" fmla="*/ 2 h 129"/>
                  <a:gd name="T14" fmla="*/ 25 w 103"/>
                  <a:gd name="T15" fmla="*/ 2 h 129"/>
                  <a:gd name="T16" fmla="*/ 25 w 103"/>
                  <a:gd name="T17" fmla="*/ 1 h 129"/>
                  <a:gd name="T18" fmla="*/ 24 w 103"/>
                  <a:gd name="T19" fmla="*/ 0 h 129"/>
                  <a:gd name="T20" fmla="*/ 23 w 103"/>
                  <a:gd name="T21" fmla="*/ 1 h 129"/>
                  <a:gd name="T22" fmla="*/ 25 w 103"/>
                  <a:gd name="T23" fmla="*/ 1 h 12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3" h="129">
                    <a:moveTo>
                      <a:pt x="103" y="4"/>
                    </a:moveTo>
                    <a:lnTo>
                      <a:pt x="94" y="2"/>
                    </a:lnTo>
                    <a:lnTo>
                      <a:pt x="0" y="122"/>
                    </a:lnTo>
                    <a:lnTo>
                      <a:pt x="7" y="129"/>
                    </a:lnTo>
                    <a:lnTo>
                      <a:pt x="101" y="8"/>
                    </a:lnTo>
                    <a:lnTo>
                      <a:pt x="93" y="6"/>
                    </a:lnTo>
                    <a:lnTo>
                      <a:pt x="101" y="8"/>
                    </a:lnTo>
                    <a:lnTo>
                      <a:pt x="103" y="5"/>
                    </a:lnTo>
                    <a:lnTo>
                      <a:pt x="101" y="2"/>
                    </a:lnTo>
                    <a:lnTo>
                      <a:pt x="98" y="0"/>
                    </a:lnTo>
                    <a:lnTo>
                      <a:pt x="94" y="2"/>
                    </a:lnTo>
                    <a:lnTo>
                      <a:pt x="103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99" name="Freeform 807"/>
              <p:cNvSpPr>
                <a:spLocks/>
              </p:cNvSpPr>
              <p:nvPr/>
            </p:nvSpPr>
            <p:spPr bwMode="auto">
              <a:xfrm>
                <a:off x="2107" y="3534"/>
                <a:ext cx="21" cy="43"/>
              </a:xfrm>
              <a:custGeom>
                <a:avLst/>
                <a:gdLst>
                  <a:gd name="T0" fmla="*/ 11 w 42"/>
                  <a:gd name="T1" fmla="*/ 22 h 86"/>
                  <a:gd name="T2" fmla="*/ 11 w 42"/>
                  <a:gd name="T3" fmla="*/ 22 h 86"/>
                  <a:gd name="T4" fmla="*/ 10 w 42"/>
                  <a:gd name="T5" fmla="*/ 18 h 86"/>
                  <a:gd name="T6" fmla="*/ 7 w 42"/>
                  <a:gd name="T7" fmla="*/ 12 h 86"/>
                  <a:gd name="T8" fmla="*/ 5 w 42"/>
                  <a:gd name="T9" fmla="*/ 6 h 86"/>
                  <a:gd name="T10" fmla="*/ 3 w 42"/>
                  <a:gd name="T11" fmla="*/ 0 h 86"/>
                  <a:gd name="T12" fmla="*/ 0 w 42"/>
                  <a:gd name="T13" fmla="*/ 1 h 86"/>
                  <a:gd name="T14" fmla="*/ 2 w 42"/>
                  <a:gd name="T15" fmla="*/ 7 h 86"/>
                  <a:gd name="T16" fmla="*/ 5 w 42"/>
                  <a:gd name="T17" fmla="*/ 13 h 86"/>
                  <a:gd name="T18" fmla="*/ 7 w 42"/>
                  <a:gd name="T19" fmla="*/ 18 h 86"/>
                  <a:gd name="T20" fmla="*/ 9 w 42"/>
                  <a:gd name="T21" fmla="*/ 22 h 86"/>
                  <a:gd name="T22" fmla="*/ 9 w 42"/>
                  <a:gd name="T23" fmla="*/ 22 h 86"/>
                  <a:gd name="T24" fmla="*/ 11 w 42"/>
                  <a:gd name="T25" fmla="*/ 22 h 8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86">
                    <a:moveTo>
                      <a:pt x="42" y="86"/>
                    </a:moveTo>
                    <a:lnTo>
                      <a:pt x="42" y="86"/>
                    </a:lnTo>
                    <a:lnTo>
                      <a:pt x="37" y="69"/>
                    </a:lnTo>
                    <a:lnTo>
                      <a:pt x="28" y="48"/>
                    </a:lnTo>
                    <a:lnTo>
                      <a:pt x="18" y="24"/>
                    </a:lnTo>
                    <a:lnTo>
                      <a:pt x="10" y="0"/>
                    </a:lnTo>
                    <a:lnTo>
                      <a:pt x="0" y="2"/>
                    </a:lnTo>
                    <a:lnTo>
                      <a:pt x="8" y="26"/>
                    </a:lnTo>
                    <a:lnTo>
                      <a:pt x="19" y="51"/>
                    </a:lnTo>
                    <a:lnTo>
                      <a:pt x="28" y="71"/>
                    </a:lnTo>
                    <a:lnTo>
                      <a:pt x="33" y="86"/>
                    </a:lnTo>
                    <a:lnTo>
                      <a:pt x="42" y="8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00" name="Freeform 808"/>
              <p:cNvSpPr>
                <a:spLocks/>
              </p:cNvSpPr>
              <p:nvPr/>
            </p:nvSpPr>
            <p:spPr bwMode="auto">
              <a:xfrm>
                <a:off x="2123" y="3577"/>
                <a:ext cx="23" cy="33"/>
              </a:xfrm>
              <a:custGeom>
                <a:avLst/>
                <a:gdLst>
                  <a:gd name="T0" fmla="*/ 12 w 44"/>
                  <a:gd name="T1" fmla="*/ 15 h 66"/>
                  <a:gd name="T2" fmla="*/ 12 w 44"/>
                  <a:gd name="T3" fmla="*/ 15 h 66"/>
                  <a:gd name="T4" fmla="*/ 10 w 44"/>
                  <a:gd name="T5" fmla="*/ 13 h 66"/>
                  <a:gd name="T6" fmla="*/ 8 w 44"/>
                  <a:gd name="T7" fmla="*/ 11 h 66"/>
                  <a:gd name="T8" fmla="*/ 7 w 44"/>
                  <a:gd name="T9" fmla="*/ 10 h 66"/>
                  <a:gd name="T10" fmla="*/ 5 w 44"/>
                  <a:gd name="T11" fmla="*/ 7 h 66"/>
                  <a:gd name="T12" fmla="*/ 4 w 44"/>
                  <a:gd name="T13" fmla="*/ 6 h 66"/>
                  <a:gd name="T14" fmla="*/ 3 w 44"/>
                  <a:gd name="T15" fmla="*/ 4 h 66"/>
                  <a:gd name="T16" fmla="*/ 3 w 44"/>
                  <a:gd name="T17" fmla="*/ 2 h 66"/>
                  <a:gd name="T18" fmla="*/ 3 w 44"/>
                  <a:gd name="T19" fmla="*/ 0 h 66"/>
                  <a:gd name="T20" fmla="*/ 0 w 44"/>
                  <a:gd name="T21" fmla="*/ 0 h 66"/>
                  <a:gd name="T22" fmla="*/ 1 w 44"/>
                  <a:gd name="T23" fmla="*/ 2 h 66"/>
                  <a:gd name="T24" fmla="*/ 1 w 44"/>
                  <a:gd name="T25" fmla="*/ 4 h 66"/>
                  <a:gd name="T26" fmla="*/ 2 w 44"/>
                  <a:gd name="T27" fmla="*/ 6 h 66"/>
                  <a:gd name="T28" fmla="*/ 3 w 44"/>
                  <a:gd name="T29" fmla="*/ 8 h 66"/>
                  <a:gd name="T30" fmla="*/ 4 w 44"/>
                  <a:gd name="T31" fmla="*/ 11 h 66"/>
                  <a:gd name="T32" fmla="*/ 6 w 44"/>
                  <a:gd name="T33" fmla="*/ 13 h 66"/>
                  <a:gd name="T34" fmla="*/ 8 w 44"/>
                  <a:gd name="T35" fmla="*/ 15 h 66"/>
                  <a:gd name="T36" fmla="*/ 11 w 44"/>
                  <a:gd name="T37" fmla="*/ 17 h 66"/>
                  <a:gd name="T38" fmla="*/ 11 w 44"/>
                  <a:gd name="T39" fmla="*/ 17 h 66"/>
                  <a:gd name="T40" fmla="*/ 12 w 44"/>
                  <a:gd name="T41" fmla="*/ 15 h 6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4" h="66">
                    <a:moveTo>
                      <a:pt x="44" y="57"/>
                    </a:moveTo>
                    <a:lnTo>
                      <a:pt x="44" y="57"/>
                    </a:lnTo>
                    <a:lnTo>
                      <a:pt x="36" y="51"/>
                    </a:lnTo>
                    <a:lnTo>
                      <a:pt x="28" y="44"/>
                    </a:lnTo>
                    <a:lnTo>
                      <a:pt x="24" y="37"/>
                    </a:lnTo>
                    <a:lnTo>
                      <a:pt x="18" y="28"/>
                    </a:lnTo>
                    <a:lnTo>
                      <a:pt x="15" y="21"/>
                    </a:lnTo>
                    <a:lnTo>
                      <a:pt x="12" y="13"/>
                    </a:lnTo>
                    <a:lnTo>
                      <a:pt x="10" y="6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1" y="8"/>
                    </a:lnTo>
                    <a:lnTo>
                      <a:pt x="3" y="15"/>
                    </a:lnTo>
                    <a:lnTo>
                      <a:pt x="5" y="23"/>
                    </a:lnTo>
                    <a:lnTo>
                      <a:pt x="9" y="32"/>
                    </a:lnTo>
                    <a:lnTo>
                      <a:pt x="15" y="42"/>
                    </a:lnTo>
                    <a:lnTo>
                      <a:pt x="21" y="51"/>
                    </a:lnTo>
                    <a:lnTo>
                      <a:pt x="29" y="58"/>
                    </a:lnTo>
                    <a:lnTo>
                      <a:pt x="40" y="66"/>
                    </a:lnTo>
                    <a:lnTo>
                      <a:pt x="44" y="5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01" name="Freeform 809"/>
              <p:cNvSpPr>
                <a:spLocks/>
              </p:cNvSpPr>
              <p:nvPr/>
            </p:nvSpPr>
            <p:spPr bwMode="auto">
              <a:xfrm>
                <a:off x="2143" y="3605"/>
                <a:ext cx="52" cy="45"/>
              </a:xfrm>
              <a:custGeom>
                <a:avLst/>
                <a:gdLst>
                  <a:gd name="T0" fmla="*/ 25 w 103"/>
                  <a:gd name="T1" fmla="*/ 20 h 89"/>
                  <a:gd name="T2" fmla="*/ 26 w 103"/>
                  <a:gd name="T3" fmla="*/ 21 h 89"/>
                  <a:gd name="T4" fmla="*/ 25 w 103"/>
                  <a:gd name="T5" fmla="*/ 20 h 89"/>
                  <a:gd name="T6" fmla="*/ 23 w 103"/>
                  <a:gd name="T7" fmla="*/ 18 h 89"/>
                  <a:gd name="T8" fmla="*/ 20 w 103"/>
                  <a:gd name="T9" fmla="*/ 15 h 89"/>
                  <a:gd name="T10" fmla="*/ 16 w 103"/>
                  <a:gd name="T11" fmla="*/ 12 h 89"/>
                  <a:gd name="T12" fmla="*/ 12 w 103"/>
                  <a:gd name="T13" fmla="*/ 8 h 89"/>
                  <a:gd name="T14" fmla="*/ 8 w 103"/>
                  <a:gd name="T15" fmla="*/ 5 h 89"/>
                  <a:gd name="T16" fmla="*/ 4 w 103"/>
                  <a:gd name="T17" fmla="*/ 2 h 89"/>
                  <a:gd name="T18" fmla="*/ 1 w 103"/>
                  <a:gd name="T19" fmla="*/ 0 h 89"/>
                  <a:gd name="T20" fmla="*/ 0 w 103"/>
                  <a:gd name="T21" fmla="*/ 3 h 89"/>
                  <a:gd name="T22" fmla="*/ 3 w 103"/>
                  <a:gd name="T23" fmla="*/ 4 h 89"/>
                  <a:gd name="T24" fmla="*/ 6 w 103"/>
                  <a:gd name="T25" fmla="*/ 7 h 89"/>
                  <a:gd name="T26" fmla="*/ 10 w 103"/>
                  <a:gd name="T27" fmla="*/ 10 h 89"/>
                  <a:gd name="T28" fmla="*/ 14 w 103"/>
                  <a:gd name="T29" fmla="*/ 13 h 89"/>
                  <a:gd name="T30" fmla="*/ 18 w 103"/>
                  <a:gd name="T31" fmla="*/ 17 h 89"/>
                  <a:gd name="T32" fmla="*/ 21 w 103"/>
                  <a:gd name="T33" fmla="*/ 20 h 89"/>
                  <a:gd name="T34" fmla="*/ 23 w 103"/>
                  <a:gd name="T35" fmla="*/ 22 h 89"/>
                  <a:gd name="T36" fmla="*/ 24 w 103"/>
                  <a:gd name="T37" fmla="*/ 22 h 89"/>
                  <a:gd name="T38" fmla="*/ 25 w 103"/>
                  <a:gd name="T39" fmla="*/ 23 h 89"/>
                  <a:gd name="T40" fmla="*/ 24 w 103"/>
                  <a:gd name="T41" fmla="*/ 22 h 89"/>
                  <a:gd name="T42" fmla="*/ 25 w 103"/>
                  <a:gd name="T43" fmla="*/ 23 h 89"/>
                  <a:gd name="T44" fmla="*/ 26 w 103"/>
                  <a:gd name="T45" fmla="*/ 22 h 89"/>
                  <a:gd name="T46" fmla="*/ 26 w 103"/>
                  <a:gd name="T47" fmla="*/ 22 h 89"/>
                  <a:gd name="T48" fmla="*/ 26 w 103"/>
                  <a:gd name="T49" fmla="*/ 21 h 89"/>
                  <a:gd name="T50" fmla="*/ 25 w 103"/>
                  <a:gd name="T51" fmla="*/ 20 h 89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03" h="89">
                    <a:moveTo>
                      <a:pt x="98" y="80"/>
                    </a:moveTo>
                    <a:lnTo>
                      <a:pt x="102" y="81"/>
                    </a:lnTo>
                    <a:lnTo>
                      <a:pt x="99" y="78"/>
                    </a:lnTo>
                    <a:lnTo>
                      <a:pt x="91" y="71"/>
                    </a:lnTo>
                    <a:lnTo>
                      <a:pt x="78" y="59"/>
                    </a:lnTo>
                    <a:lnTo>
                      <a:pt x="63" y="46"/>
                    </a:lnTo>
                    <a:lnTo>
                      <a:pt x="46" y="32"/>
                    </a:lnTo>
                    <a:lnTo>
                      <a:pt x="31" y="19"/>
                    </a:lnTo>
                    <a:lnTo>
                      <a:pt x="15" y="6"/>
                    </a:lnTo>
                    <a:lnTo>
                      <a:pt x="4" y="0"/>
                    </a:lnTo>
                    <a:lnTo>
                      <a:pt x="0" y="9"/>
                    </a:lnTo>
                    <a:lnTo>
                      <a:pt x="10" y="16"/>
                    </a:lnTo>
                    <a:lnTo>
                      <a:pt x="24" y="26"/>
                    </a:lnTo>
                    <a:lnTo>
                      <a:pt x="39" y="39"/>
                    </a:lnTo>
                    <a:lnTo>
                      <a:pt x="56" y="52"/>
                    </a:lnTo>
                    <a:lnTo>
                      <a:pt x="71" y="66"/>
                    </a:lnTo>
                    <a:lnTo>
                      <a:pt x="84" y="78"/>
                    </a:lnTo>
                    <a:lnTo>
                      <a:pt x="92" y="85"/>
                    </a:lnTo>
                    <a:lnTo>
                      <a:pt x="95" y="88"/>
                    </a:lnTo>
                    <a:lnTo>
                      <a:pt x="100" y="89"/>
                    </a:lnTo>
                    <a:lnTo>
                      <a:pt x="95" y="88"/>
                    </a:lnTo>
                    <a:lnTo>
                      <a:pt x="99" y="89"/>
                    </a:lnTo>
                    <a:lnTo>
                      <a:pt x="102" y="88"/>
                    </a:lnTo>
                    <a:lnTo>
                      <a:pt x="103" y="85"/>
                    </a:lnTo>
                    <a:lnTo>
                      <a:pt x="102" y="81"/>
                    </a:lnTo>
                    <a:lnTo>
                      <a:pt x="98" y="8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02" name="Freeform 810"/>
              <p:cNvSpPr>
                <a:spLocks/>
              </p:cNvSpPr>
              <p:nvPr/>
            </p:nvSpPr>
            <p:spPr bwMode="auto">
              <a:xfrm>
                <a:off x="2192" y="3603"/>
                <a:ext cx="36" cy="47"/>
              </a:xfrm>
              <a:custGeom>
                <a:avLst/>
                <a:gdLst>
                  <a:gd name="T0" fmla="*/ 16 w 71"/>
                  <a:gd name="T1" fmla="*/ 2 h 94"/>
                  <a:gd name="T2" fmla="*/ 16 w 71"/>
                  <a:gd name="T3" fmla="*/ 2 h 94"/>
                  <a:gd name="T4" fmla="*/ 16 w 71"/>
                  <a:gd name="T5" fmla="*/ 4 h 94"/>
                  <a:gd name="T6" fmla="*/ 14 w 71"/>
                  <a:gd name="T7" fmla="*/ 7 h 94"/>
                  <a:gd name="T8" fmla="*/ 13 w 71"/>
                  <a:gd name="T9" fmla="*/ 10 h 94"/>
                  <a:gd name="T10" fmla="*/ 11 w 71"/>
                  <a:gd name="T11" fmla="*/ 14 h 94"/>
                  <a:gd name="T12" fmla="*/ 8 w 71"/>
                  <a:gd name="T13" fmla="*/ 16 h 94"/>
                  <a:gd name="T14" fmla="*/ 5 w 71"/>
                  <a:gd name="T15" fmla="*/ 19 h 94"/>
                  <a:gd name="T16" fmla="*/ 3 w 71"/>
                  <a:gd name="T17" fmla="*/ 20 h 94"/>
                  <a:gd name="T18" fmla="*/ 0 w 71"/>
                  <a:gd name="T19" fmla="*/ 22 h 94"/>
                  <a:gd name="T20" fmla="*/ 1 w 71"/>
                  <a:gd name="T21" fmla="*/ 24 h 94"/>
                  <a:gd name="T22" fmla="*/ 4 w 71"/>
                  <a:gd name="T23" fmla="*/ 23 h 94"/>
                  <a:gd name="T24" fmla="*/ 7 w 71"/>
                  <a:gd name="T25" fmla="*/ 20 h 94"/>
                  <a:gd name="T26" fmla="*/ 10 w 71"/>
                  <a:gd name="T27" fmla="*/ 18 h 94"/>
                  <a:gd name="T28" fmla="*/ 13 w 71"/>
                  <a:gd name="T29" fmla="*/ 15 h 94"/>
                  <a:gd name="T30" fmla="*/ 15 w 71"/>
                  <a:gd name="T31" fmla="*/ 11 h 94"/>
                  <a:gd name="T32" fmla="*/ 17 w 71"/>
                  <a:gd name="T33" fmla="*/ 8 h 94"/>
                  <a:gd name="T34" fmla="*/ 18 w 71"/>
                  <a:gd name="T35" fmla="*/ 5 h 94"/>
                  <a:gd name="T36" fmla="*/ 18 w 71"/>
                  <a:gd name="T37" fmla="*/ 2 h 94"/>
                  <a:gd name="T38" fmla="*/ 18 w 71"/>
                  <a:gd name="T39" fmla="*/ 1 h 94"/>
                  <a:gd name="T40" fmla="*/ 18 w 71"/>
                  <a:gd name="T41" fmla="*/ 2 h 94"/>
                  <a:gd name="T42" fmla="*/ 18 w 71"/>
                  <a:gd name="T43" fmla="*/ 1 h 94"/>
                  <a:gd name="T44" fmla="*/ 17 w 71"/>
                  <a:gd name="T45" fmla="*/ 0 h 94"/>
                  <a:gd name="T46" fmla="*/ 16 w 71"/>
                  <a:gd name="T47" fmla="*/ 1 h 94"/>
                  <a:gd name="T48" fmla="*/ 16 w 71"/>
                  <a:gd name="T49" fmla="*/ 2 h 94"/>
                  <a:gd name="T50" fmla="*/ 16 w 71"/>
                  <a:gd name="T51" fmla="*/ 2 h 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71" h="94">
                    <a:moveTo>
                      <a:pt x="63" y="8"/>
                    </a:moveTo>
                    <a:lnTo>
                      <a:pt x="62" y="5"/>
                    </a:lnTo>
                    <a:lnTo>
                      <a:pt x="61" y="15"/>
                    </a:lnTo>
                    <a:lnTo>
                      <a:pt x="56" y="26"/>
                    </a:lnTo>
                    <a:lnTo>
                      <a:pt x="49" y="39"/>
                    </a:lnTo>
                    <a:lnTo>
                      <a:pt x="41" y="53"/>
                    </a:lnTo>
                    <a:lnTo>
                      <a:pt x="32" y="63"/>
                    </a:lnTo>
                    <a:lnTo>
                      <a:pt x="20" y="74"/>
                    </a:lnTo>
                    <a:lnTo>
                      <a:pt x="10" y="80"/>
                    </a:lnTo>
                    <a:lnTo>
                      <a:pt x="0" y="85"/>
                    </a:lnTo>
                    <a:lnTo>
                      <a:pt x="2" y="94"/>
                    </a:lnTo>
                    <a:lnTo>
                      <a:pt x="15" y="90"/>
                    </a:lnTo>
                    <a:lnTo>
                      <a:pt x="27" y="80"/>
                    </a:lnTo>
                    <a:lnTo>
                      <a:pt x="39" y="70"/>
                    </a:lnTo>
                    <a:lnTo>
                      <a:pt x="50" y="57"/>
                    </a:lnTo>
                    <a:lnTo>
                      <a:pt x="58" y="44"/>
                    </a:lnTo>
                    <a:lnTo>
                      <a:pt x="65" y="31"/>
                    </a:lnTo>
                    <a:lnTo>
                      <a:pt x="70" y="17"/>
                    </a:lnTo>
                    <a:lnTo>
                      <a:pt x="71" y="5"/>
                    </a:lnTo>
                    <a:lnTo>
                      <a:pt x="70" y="1"/>
                    </a:lnTo>
                    <a:lnTo>
                      <a:pt x="71" y="5"/>
                    </a:lnTo>
                    <a:lnTo>
                      <a:pt x="70" y="1"/>
                    </a:lnTo>
                    <a:lnTo>
                      <a:pt x="67" y="0"/>
                    </a:lnTo>
                    <a:lnTo>
                      <a:pt x="63" y="1"/>
                    </a:lnTo>
                    <a:lnTo>
                      <a:pt x="62" y="5"/>
                    </a:lnTo>
                    <a:lnTo>
                      <a:pt x="63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03" name="Freeform 811"/>
              <p:cNvSpPr>
                <a:spLocks/>
              </p:cNvSpPr>
              <p:nvPr/>
            </p:nvSpPr>
            <p:spPr bwMode="auto">
              <a:xfrm>
                <a:off x="1567" y="3405"/>
                <a:ext cx="100" cy="74"/>
              </a:xfrm>
              <a:custGeom>
                <a:avLst/>
                <a:gdLst>
                  <a:gd name="T0" fmla="*/ 36 w 199"/>
                  <a:gd name="T1" fmla="*/ 4 h 148"/>
                  <a:gd name="T2" fmla="*/ 40 w 199"/>
                  <a:gd name="T3" fmla="*/ 4 h 148"/>
                  <a:gd name="T4" fmla="*/ 43 w 199"/>
                  <a:gd name="T5" fmla="*/ 6 h 148"/>
                  <a:gd name="T6" fmla="*/ 45 w 199"/>
                  <a:gd name="T7" fmla="*/ 8 h 148"/>
                  <a:gd name="T8" fmla="*/ 47 w 199"/>
                  <a:gd name="T9" fmla="*/ 11 h 148"/>
                  <a:gd name="T10" fmla="*/ 49 w 199"/>
                  <a:gd name="T11" fmla="*/ 14 h 148"/>
                  <a:gd name="T12" fmla="*/ 50 w 199"/>
                  <a:gd name="T13" fmla="*/ 17 h 148"/>
                  <a:gd name="T14" fmla="*/ 50 w 199"/>
                  <a:gd name="T15" fmla="*/ 20 h 148"/>
                  <a:gd name="T16" fmla="*/ 50 w 199"/>
                  <a:gd name="T17" fmla="*/ 24 h 148"/>
                  <a:gd name="T18" fmla="*/ 49 w 199"/>
                  <a:gd name="T19" fmla="*/ 27 h 148"/>
                  <a:gd name="T20" fmla="*/ 47 w 199"/>
                  <a:gd name="T21" fmla="*/ 30 h 148"/>
                  <a:gd name="T22" fmla="*/ 45 w 199"/>
                  <a:gd name="T23" fmla="*/ 33 h 148"/>
                  <a:gd name="T24" fmla="*/ 43 w 199"/>
                  <a:gd name="T25" fmla="*/ 35 h 148"/>
                  <a:gd name="T26" fmla="*/ 40 w 199"/>
                  <a:gd name="T27" fmla="*/ 36 h 148"/>
                  <a:gd name="T28" fmla="*/ 37 w 199"/>
                  <a:gd name="T29" fmla="*/ 37 h 148"/>
                  <a:gd name="T30" fmla="*/ 33 w 199"/>
                  <a:gd name="T31" fmla="*/ 37 h 148"/>
                  <a:gd name="T32" fmla="*/ 30 w 199"/>
                  <a:gd name="T33" fmla="*/ 37 h 148"/>
                  <a:gd name="T34" fmla="*/ 15 w 199"/>
                  <a:gd name="T35" fmla="*/ 34 h 148"/>
                  <a:gd name="T36" fmla="*/ 11 w 199"/>
                  <a:gd name="T37" fmla="*/ 33 h 148"/>
                  <a:gd name="T38" fmla="*/ 8 w 199"/>
                  <a:gd name="T39" fmla="*/ 31 h 148"/>
                  <a:gd name="T40" fmla="*/ 6 w 199"/>
                  <a:gd name="T41" fmla="*/ 29 h 148"/>
                  <a:gd name="T42" fmla="*/ 3 w 199"/>
                  <a:gd name="T43" fmla="*/ 27 h 148"/>
                  <a:gd name="T44" fmla="*/ 2 w 199"/>
                  <a:gd name="T45" fmla="*/ 24 h 148"/>
                  <a:gd name="T46" fmla="*/ 1 w 199"/>
                  <a:gd name="T47" fmla="*/ 21 h 148"/>
                  <a:gd name="T48" fmla="*/ 0 w 199"/>
                  <a:gd name="T49" fmla="*/ 18 h 148"/>
                  <a:gd name="T50" fmla="*/ 1 w 199"/>
                  <a:gd name="T51" fmla="*/ 14 h 148"/>
                  <a:gd name="T52" fmla="*/ 2 w 199"/>
                  <a:gd name="T53" fmla="*/ 11 h 148"/>
                  <a:gd name="T54" fmla="*/ 3 w 199"/>
                  <a:gd name="T55" fmla="*/ 8 h 148"/>
                  <a:gd name="T56" fmla="*/ 6 w 199"/>
                  <a:gd name="T57" fmla="*/ 5 h 148"/>
                  <a:gd name="T58" fmla="*/ 8 w 199"/>
                  <a:gd name="T59" fmla="*/ 3 h 148"/>
                  <a:gd name="T60" fmla="*/ 11 w 199"/>
                  <a:gd name="T61" fmla="*/ 2 h 148"/>
                  <a:gd name="T62" fmla="*/ 14 w 199"/>
                  <a:gd name="T63" fmla="*/ 1 h 148"/>
                  <a:gd name="T64" fmla="*/ 17 w 199"/>
                  <a:gd name="T65" fmla="*/ 0 h 148"/>
                  <a:gd name="T66" fmla="*/ 21 w 199"/>
                  <a:gd name="T67" fmla="*/ 1 h 148"/>
                  <a:gd name="T68" fmla="*/ 36 w 199"/>
                  <a:gd name="T69" fmla="*/ 4 h 14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99" h="148">
                    <a:moveTo>
                      <a:pt x="144" y="13"/>
                    </a:moveTo>
                    <a:lnTo>
                      <a:pt x="157" y="16"/>
                    </a:lnTo>
                    <a:lnTo>
                      <a:pt x="169" y="23"/>
                    </a:lnTo>
                    <a:lnTo>
                      <a:pt x="180" y="31"/>
                    </a:lnTo>
                    <a:lnTo>
                      <a:pt x="188" y="41"/>
                    </a:lnTo>
                    <a:lnTo>
                      <a:pt x="195" y="53"/>
                    </a:lnTo>
                    <a:lnTo>
                      <a:pt x="198" y="66"/>
                    </a:lnTo>
                    <a:lnTo>
                      <a:pt x="199" y="79"/>
                    </a:lnTo>
                    <a:lnTo>
                      <a:pt x="198" y="93"/>
                    </a:lnTo>
                    <a:lnTo>
                      <a:pt x="195" y="106"/>
                    </a:lnTo>
                    <a:lnTo>
                      <a:pt x="188" y="119"/>
                    </a:lnTo>
                    <a:lnTo>
                      <a:pt x="180" y="129"/>
                    </a:lnTo>
                    <a:lnTo>
                      <a:pt x="169" y="137"/>
                    </a:lnTo>
                    <a:lnTo>
                      <a:pt x="158" y="143"/>
                    </a:lnTo>
                    <a:lnTo>
                      <a:pt x="145" y="147"/>
                    </a:lnTo>
                    <a:lnTo>
                      <a:pt x="131" y="148"/>
                    </a:lnTo>
                    <a:lnTo>
                      <a:pt x="118" y="147"/>
                    </a:lnTo>
                    <a:lnTo>
                      <a:pt x="57" y="135"/>
                    </a:lnTo>
                    <a:lnTo>
                      <a:pt x="43" y="131"/>
                    </a:lnTo>
                    <a:lnTo>
                      <a:pt x="31" y="124"/>
                    </a:lnTo>
                    <a:lnTo>
                      <a:pt x="21" y="116"/>
                    </a:lnTo>
                    <a:lnTo>
                      <a:pt x="12" y="107"/>
                    </a:lnTo>
                    <a:lnTo>
                      <a:pt x="6" y="96"/>
                    </a:lnTo>
                    <a:lnTo>
                      <a:pt x="1" y="83"/>
                    </a:lnTo>
                    <a:lnTo>
                      <a:pt x="0" y="69"/>
                    </a:lnTo>
                    <a:lnTo>
                      <a:pt x="1" y="55"/>
                    </a:lnTo>
                    <a:lnTo>
                      <a:pt x="6" y="43"/>
                    </a:lnTo>
                    <a:lnTo>
                      <a:pt x="12" y="30"/>
                    </a:lnTo>
                    <a:lnTo>
                      <a:pt x="21" y="20"/>
                    </a:lnTo>
                    <a:lnTo>
                      <a:pt x="31" y="12"/>
                    </a:lnTo>
                    <a:lnTo>
                      <a:pt x="43" y="5"/>
                    </a:lnTo>
                    <a:lnTo>
                      <a:pt x="55" y="1"/>
                    </a:lnTo>
                    <a:lnTo>
                      <a:pt x="68" y="0"/>
                    </a:lnTo>
                    <a:lnTo>
                      <a:pt x="82" y="1"/>
                    </a:lnTo>
                    <a:lnTo>
                      <a:pt x="144" y="13"/>
                    </a:lnTo>
                    <a:close/>
                  </a:path>
                </a:pathLst>
              </a:custGeom>
              <a:solidFill>
                <a:srgbClr val="E5B2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04" name="Freeform 812"/>
              <p:cNvSpPr>
                <a:spLocks/>
              </p:cNvSpPr>
              <p:nvPr/>
            </p:nvSpPr>
            <p:spPr bwMode="auto">
              <a:xfrm>
                <a:off x="1639" y="3409"/>
                <a:ext cx="31" cy="43"/>
              </a:xfrm>
              <a:custGeom>
                <a:avLst/>
                <a:gdLst>
                  <a:gd name="T0" fmla="*/ 15 w 61"/>
                  <a:gd name="T1" fmla="*/ 22 h 86"/>
                  <a:gd name="T2" fmla="*/ 15 w 61"/>
                  <a:gd name="T3" fmla="*/ 22 h 86"/>
                  <a:gd name="T4" fmla="*/ 16 w 61"/>
                  <a:gd name="T5" fmla="*/ 18 h 86"/>
                  <a:gd name="T6" fmla="*/ 15 w 61"/>
                  <a:gd name="T7" fmla="*/ 15 h 86"/>
                  <a:gd name="T8" fmla="*/ 14 w 61"/>
                  <a:gd name="T9" fmla="*/ 11 h 86"/>
                  <a:gd name="T10" fmla="*/ 12 w 61"/>
                  <a:gd name="T11" fmla="*/ 8 h 86"/>
                  <a:gd name="T12" fmla="*/ 10 w 61"/>
                  <a:gd name="T13" fmla="*/ 5 h 86"/>
                  <a:gd name="T14" fmla="*/ 7 w 61"/>
                  <a:gd name="T15" fmla="*/ 3 h 86"/>
                  <a:gd name="T16" fmla="*/ 4 w 61"/>
                  <a:gd name="T17" fmla="*/ 1 h 86"/>
                  <a:gd name="T18" fmla="*/ 0 w 61"/>
                  <a:gd name="T19" fmla="*/ 0 h 86"/>
                  <a:gd name="T20" fmla="*/ 0 w 61"/>
                  <a:gd name="T21" fmla="*/ 3 h 86"/>
                  <a:gd name="T22" fmla="*/ 3 w 61"/>
                  <a:gd name="T23" fmla="*/ 4 h 86"/>
                  <a:gd name="T24" fmla="*/ 6 w 61"/>
                  <a:gd name="T25" fmla="*/ 5 h 86"/>
                  <a:gd name="T26" fmla="*/ 8 w 61"/>
                  <a:gd name="T27" fmla="*/ 7 h 86"/>
                  <a:gd name="T28" fmla="*/ 10 w 61"/>
                  <a:gd name="T29" fmla="*/ 9 h 86"/>
                  <a:gd name="T30" fmla="*/ 12 w 61"/>
                  <a:gd name="T31" fmla="*/ 12 h 86"/>
                  <a:gd name="T32" fmla="*/ 13 w 61"/>
                  <a:gd name="T33" fmla="*/ 15 h 86"/>
                  <a:gd name="T34" fmla="*/ 13 w 61"/>
                  <a:gd name="T35" fmla="*/ 18 h 86"/>
                  <a:gd name="T36" fmla="*/ 13 w 61"/>
                  <a:gd name="T37" fmla="*/ 21 h 86"/>
                  <a:gd name="T38" fmla="*/ 13 w 61"/>
                  <a:gd name="T39" fmla="*/ 22 h 86"/>
                  <a:gd name="T40" fmla="*/ 15 w 61"/>
                  <a:gd name="T41" fmla="*/ 22 h 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1" h="86">
                    <a:moveTo>
                      <a:pt x="59" y="85"/>
                    </a:moveTo>
                    <a:lnTo>
                      <a:pt x="59" y="86"/>
                    </a:lnTo>
                    <a:lnTo>
                      <a:pt x="61" y="71"/>
                    </a:lnTo>
                    <a:lnTo>
                      <a:pt x="59" y="58"/>
                    </a:lnTo>
                    <a:lnTo>
                      <a:pt x="55" y="44"/>
                    </a:lnTo>
                    <a:lnTo>
                      <a:pt x="48" y="31"/>
                    </a:lnTo>
                    <a:lnTo>
                      <a:pt x="39" y="20"/>
                    </a:lnTo>
                    <a:lnTo>
                      <a:pt x="28" y="10"/>
                    </a:lnTo>
                    <a:lnTo>
                      <a:pt x="14" y="4"/>
                    </a:lnTo>
                    <a:lnTo>
                      <a:pt x="0" y="0"/>
                    </a:lnTo>
                    <a:lnTo>
                      <a:pt x="0" y="9"/>
                    </a:lnTo>
                    <a:lnTo>
                      <a:pt x="12" y="13"/>
                    </a:lnTo>
                    <a:lnTo>
                      <a:pt x="23" y="20"/>
                    </a:lnTo>
                    <a:lnTo>
                      <a:pt x="32" y="27"/>
                    </a:lnTo>
                    <a:lnTo>
                      <a:pt x="39" y="36"/>
                    </a:lnTo>
                    <a:lnTo>
                      <a:pt x="46" y="46"/>
                    </a:lnTo>
                    <a:lnTo>
                      <a:pt x="50" y="58"/>
                    </a:lnTo>
                    <a:lnTo>
                      <a:pt x="50" y="71"/>
                    </a:lnTo>
                    <a:lnTo>
                      <a:pt x="50" y="84"/>
                    </a:lnTo>
                    <a:lnTo>
                      <a:pt x="50" y="85"/>
                    </a:lnTo>
                    <a:lnTo>
                      <a:pt x="59" y="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05" name="Freeform 813"/>
              <p:cNvSpPr>
                <a:spLocks/>
              </p:cNvSpPr>
              <p:nvPr/>
            </p:nvSpPr>
            <p:spPr bwMode="auto">
              <a:xfrm>
                <a:off x="1624" y="3451"/>
                <a:ext cx="44" cy="31"/>
              </a:xfrm>
              <a:custGeom>
                <a:avLst/>
                <a:gdLst>
                  <a:gd name="T0" fmla="*/ 0 w 90"/>
                  <a:gd name="T1" fmla="*/ 15 h 61"/>
                  <a:gd name="T2" fmla="*/ 1 w 90"/>
                  <a:gd name="T3" fmla="*/ 15 h 61"/>
                  <a:gd name="T4" fmla="*/ 4 w 90"/>
                  <a:gd name="T5" fmla="*/ 16 h 61"/>
                  <a:gd name="T6" fmla="*/ 8 w 90"/>
                  <a:gd name="T7" fmla="*/ 15 h 61"/>
                  <a:gd name="T8" fmla="*/ 11 w 90"/>
                  <a:gd name="T9" fmla="*/ 14 h 61"/>
                  <a:gd name="T10" fmla="*/ 14 w 90"/>
                  <a:gd name="T11" fmla="*/ 13 h 61"/>
                  <a:gd name="T12" fmla="*/ 17 w 90"/>
                  <a:gd name="T13" fmla="*/ 10 h 61"/>
                  <a:gd name="T14" fmla="*/ 19 w 90"/>
                  <a:gd name="T15" fmla="*/ 7 h 61"/>
                  <a:gd name="T16" fmla="*/ 21 w 90"/>
                  <a:gd name="T17" fmla="*/ 4 h 61"/>
                  <a:gd name="T18" fmla="*/ 22 w 90"/>
                  <a:gd name="T19" fmla="*/ 0 h 61"/>
                  <a:gd name="T20" fmla="*/ 20 w 90"/>
                  <a:gd name="T21" fmla="*/ 0 h 61"/>
                  <a:gd name="T22" fmla="*/ 19 w 90"/>
                  <a:gd name="T23" fmla="*/ 3 h 61"/>
                  <a:gd name="T24" fmla="*/ 17 w 90"/>
                  <a:gd name="T25" fmla="*/ 6 h 61"/>
                  <a:gd name="T26" fmla="*/ 15 w 90"/>
                  <a:gd name="T27" fmla="*/ 8 h 61"/>
                  <a:gd name="T28" fmla="*/ 13 w 90"/>
                  <a:gd name="T29" fmla="*/ 10 h 61"/>
                  <a:gd name="T30" fmla="*/ 11 w 90"/>
                  <a:gd name="T31" fmla="*/ 12 h 61"/>
                  <a:gd name="T32" fmla="*/ 7 w 90"/>
                  <a:gd name="T33" fmla="*/ 13 h 61"/>
                  <a:gd name="T34" fmla="*/ 4 w 90"/>
                  <a:gd name="T35" fmla="*/ 13 h 61"/>
                  <a:gd name="T36" fmla="*/ 1 w 90"/>
                  <a:gd name="T37" fmla="*/ 13 h 61"/>
                  <a:gd name="T38" fmla="*/ 1 w 90"/>
                  <a:gd name="T39" fmla="*/ 13 h 61"/>
                  <a:gd name="T40" fmla="*/ 1 w 90"/>
                  <a:gd name="T41" fmla="*/ 13 h 61"/>
                  <a:gd name="T42" fmla="*/ 0 w 90"/>
                  <a:gd name="T43" fmla="*/ 13 h 61"/>
                  <a:gd name="T44" fmla="*/ 0 w 90"/>
                  <a:gd name="T45" fmla="*/ 14 h 61"/>
                  <a:gd name="T46" fmla="*/ 0 w 90"/>
                  <a:gd name="T47" fmla="*/ 15 h 61"/>
                  <a:gd name="T48" fmla="*/ 1 w 90"/>
                  <a:gd name="T49" fmla="*/ 15 h 61"/>
                  <a:gd name="T50" fmla="*/ 0 w 90"/>
                  <a:gd name="T51" fmla="*/ 15 h 6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90" h="61">
                    <a:moveTo>
                      <a:pt x="3" y="59"/>
                    </a:moveTo>
                    <a:lnTo>
                      <a:pt x="5" y="59"/>
                    </a:lnTo>
                    <a:lnTo>
                      <a:pt x="18" y="61"/>
                    </a:lnTo>
                    <a:lnTo>
                      <a:pt x="33" y="59"/>
                    </a:lnTo>
                    <a:lnTo>
                      <a:pt x="46" y="54"/>
                    </a:lnTo>
                    <a:lnTo>
                      <a:pt x="59" y="49"/>
                    </a:lnTo>
                    <a:lnTo>
                      <a:pt x="70" y="39"/>
                    </a:lnTo>
                    <a:lnTo>
                      <a:pt x="79" y="28"/>
                    </a:lnTo>
                    <a:lnTo>
                      <a:pt x="86" y="14"/>
                    </a:lnTo>
                    <a:lnTo>
                      <a:pt x="90" y="0"/>
                    </a:lnTo>
                    <a:lnTo>
                      <a:pt x="81" y="0"/>
                    </a:lnTo>
                    <a:lnTo>
                      <a:pt x="77" y="12"/>
                    </a:lnTo>
                    <a:lnTo>
                      <a:pt x="70" y="23"/>
                    </a:lnTo>
                    <a:lnTo>
                      <a:pt x="63" y="32"/>
                    </a:lnTo>
                    <a:lnTo>
                      <a:pt x="54" y="39"/>
                    </a:lnTo>
                    <a:lnTo>
                      <a:pt x="44" y="45"/>
                    </a:lnTo>
                    <a:lnTo>
                      <a:pt x="31" y="50"/>
                    </a:lnTo>
                    <a:lnTo>
                      <a:pt x="18" y="50"/>
                    </a:lnTo>
                    <a:lnTo>
                      <a:pt x="5" y="50"/>
                    </a:lnTo>
                    <a:lnTo>
                      <a:pt x="6" y="50"/>
                    </a:lnTo>
                    <a:lnTo>
                      <a:pt x="5" y="50"/>
                    </a:lnTo>
                    <a:lnTo>
                      <a:pt x="1" y="51"/>
                    </a:lnTo>
                    <a:lnTo>
                      <a:pt x="0" y="54"/>
                    </a:lnTo>
                    <a:lnTo>
                      <a:pt x="1" y="58"/>
                    </a:lnTo>
                    <a:lnTo>
                      <a:pt x="5" y="59"/>
                    </a:lnTo>
                    <a:lnTo>
                      <a:pt x="3" y="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1" name="Freeform 815"/>
            <p:cNvSpPr>
              <a:spLocks/>
            </p:cNvSpPr>
            <p:nvPr/>
          </p:nvSpPr>
          <p:spPr bwMode="auto">
            <a:xfrm>
              <a:off x="1593" y="3470"/>
              <a:ext cx="33" cy="10"/>
            </a:xfrm>
            <a:custGeom>
              <a:avLst/>
              <a:gdLst>
                <a:gd name="T0" fmla="*/ 1 w 67"/>
                <a:gd name="T1" fmla="*/ 2 h 22"/>
                <a:gd name="T2" fmla="*/ 0 w 67"/>
                <a:gd name="T3" fmla="*/ 2 h 22"/>
                <a:gd name="T4" fmla="*/ 16 w 67"/>
                <a:gd name="T5" fmla="*/ 5 h 22"/>
                <a:gd name="T6" fmla="*/ 16 w 67"/>
                <a:gd name="T7" fmla="*/ 3 h 22"/>
                <a:gd name="T8" fmla="*/ 1 w 67"/>
                <a:gd name="T9" fmla="*/ 0 h 22"/>
                <a:gd name="T10" fmla="*/ 1 w 67"/>
                <a:gd name="T11" fmla="*/ 0 h 22"/>
                <a:gd name="T12" fmla="*/ 1 w 67"/>
                <a:gd name="T13" fmla="*/ 0 h 22"/>
                <a:gd name="T14" fmla="*/ 0 w 67"/>
                <a:gd name="T15" fmla="*/ 0 h 22"/>
                <a:gd name="T16" fmla="*/ 0 w 67"/>
                <a:gd name="T17" fmla="*/ 0 h 22"/>
                <a:gd name="T18" fmla="*/ 0 w 67"/>
                <a:gd name="T19" fmla="*/ 1 h 22"/>
                <a:gd name="T20" fmla="*/ 0 w 67"/>
                <a:gd name="T21" fmla="*/ 2 h 22"/>
                <a:gd name="T22" fmla="*/ 1 w 67"/>
                <a:gd name="T23" fmla="*/ 2 h 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7" h="22">
                  <a:moveTo>
                    <a:pt x="5" y="9"/>
                  </a:moveTo>
                  <a:lnTo>
                    <a:pt x="3" y="9"/>
                  </a:lnTo>
                  <a:lnTo>
                    <a:pt x="64" y="22"/>
                  </a:lnTo>
                  <a:lnTo>
                    <a:pt x="67" y="13"/>
                  </a:lnTo>
                  <a:lnTo>
                    <a:pt x="6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1" y="7"/>
                  </a:lnTo>
                  <a:lnTo>
                    <a:pt x="3" y="9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Freeform 816"/>
            <p:cNvSpPr>
              <a:spLocks/>
            </p:cNvSpPr>
            <p:nvPr/>
          </p:nvSpPr>
          <p:spPr bwMode="auto">
            <a:xfrm>
              <a:off x="1564" y="3432"/>
              <a:ext cx="31" cy="42"/>
            </a:xfrm>
            <a:custGeom>
              <a:avLst/>
              <a:gdLst>
                <a:gd name="T0" fmla="*/ 0 w 63"/>
                <a:gd name="T1" fmla="*/ 0 h 85"/>
                <a:gd name="T2" fmla="*/ 0 w 63"/>
                <a:gd name="T3" fmla="*/ 0 h 85"/>
                <a:gd name="T4" fmla="*/ 0 w 63"/>
                <a:gd name="T5" fmla="*/ 3 h 85"/>
                <a:gd name="T6" fmla="*/ 0 w 63"/>
                <a:gd name="T7" fmla="*/ 7 h 85"/>
                <a:gd name="T8" fmla="*/ 1 w 63"/>
                <a:gd name="T9" fmla="*/ 10 h 85"/>
                <a:gd name="T10" fmla="*/ 3 w 63"/>
                <a:gd name="T11" fmla="*/ 13 h 85"/>
                <a:gd name="T12" fmla="*/ 5 w 63"/>
                <a:gd name="T13" fmla="*/ 16 h 85"/>
                <a:gd name="T14" fmla="*/ 8 w 63"/>
                <a:gd name="T15" fmla="*/ 18 h 85"/>
                <a:gd name="T16" fmla="*/ 12 w 63"/>
                <a:gd name="T17" fmla="*/ 20 h 85"/>
                <a:gd name="T18" fmla="*/ 15 w 63"/>
                <a:gd name="T19" fmla="*/ 21 h 85"/>
                <a:gd name="T20" fmla="*/ 15 w 63"/>
                <a:gd name="T21" fmla="*/ 19 h 85"/>
                <a:gd name="T22" fmla="*/ 12 w 63"/>
                <a:gd name="T23" fmla="*/ 18 h 85"/>
                <a:gd name="T24" fmla="*/ 10 w 63"/>
                <a:gd name="T25" fmla="*/ 16 h 85"/>
                <a:gd name="T26" fmla="*/ 7 w 63"/>
                <a:gd name="T27" fmla="*/ 14 h 85"/>
                <a:gd name="T28" fmla="*/ 5 w 63"/>
                <a:gd name="T29" fmla="*/ 12 h 85"/>
                <a:gd name="T30" fmla="*/ 4 w 63"/>
                <a:gd name="T31" fmla="*/ 10 h 85"/>
                <a:gd name="T32" fmla="*/ 3 w 63"/>
                <a:gd name="T33" fmla="*/ 7 h 85"/>
                <a:gd name="T34" fmla="*/ 3 w 63"/>
                <a:gd name="T35" fmla="*/ 3 h 85"/>
                <a:gd name="T36" fmla="*/ 3 w 63"/>
                <a:gd name="T37" fmla="*/ 0 h 85"/>
                <a:gd name="T38" fmla="*/ 3 w 63"/>
                <a:gd name="T39" fmla="*/ 0 h 85"/>
                <a:gd name="T40" fmla="*/ 0 w 63"/>
                <a:gd name="T41" fmla="*/ 0 h 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3" h="85">
                  <a:moveTo>
                    <a:pt x="3" y="0"/>
                  </a:moveTo>
                  <a:lnTo>
                    <a:pt x="3" y="1"/>
                  </a:lnTo>
                  <a:lnTo>
                    <a:pt x="0" y="15"/>
                  </a:lnTo>
                  <a:lnTo>
                    <a:pt x="3" y="30"/>
                  </a:lnTo>
                  <a:lnTo>
                    <a:pt x="7" y="43"/>
                  </a:lnTo>
                  <a:lnTo>
                    <a:pt x="13" y="55"/>
                  </a:lnTo>
                  <a:lnTo>
                    <a:pt x="23" y="66"/>
                  </a:lnTo>
                  <a:lnTo>
                    <a:pt x="35" y="75"/>
                  </a:lnTo>
                  <a:lnTo>
                    <a:pt x="48" y="82"/>
                  </a:lnTo>
                  <a:lnTo>
                    <a:pt x="63" y="85"/>
                  </a:lnTo>
                  <a:lnTo>
                    <a:pt x="63" y="76"/>
                  </a:lnTo>
                  <a:lnTo>
                    <a:pt x="50" y="73"/>
                  </a:lnTo>
                  <a:lnTo>
                    <a:pt x="40" y="66"/>
                  </a:lnTo>
                  <a:lnTo>
                    <a:pt x="30" y="59"/>
                  </a:lnTo>
                  <a:lnTo>
                    <a:pt x="22" y="51"/>
                  </a:lnTo>
                  <a:lnTo>
                    <a:pt x="17" y="40"/>
                  </a:lnTo>
                  <a:lnTo>
                    <a:pt x="12" y="28"/>
                  </a:lnTo>
                  <a:lnTo>
                    <a:pt x="12" y="15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Freeform 817"/>
            <p:cNvSpPr>
              <a:spLocks/>
            </p:cNvSpPr>
            <p:nvPr/>
          </p:nvSpPr>
          <p:spPr bwMode="auto">
            <a:xfrm>
              <a:off x="1565" y="3402"/>
              <a:ext cx="45" cy="31"/>
            </a:xfrm>
            <a:custGeom>
              <a:avLst/>
              <a:gdLst>
                <a:gd name="T0" fmla="*/ 22 w 90"/>
                <a:gd name="T1" fmla="*/ 1 h 62"/>
                <a:gd name="T2" fmla="*/ 22 w 90"/>
                <a:gd name="T3" fmla="*/ 1 h 62"/>
                <a:gd name="T4" fmla="*/ 18 w 90"/>
                <a:gd name="T5" fmla="*/ 0 h 62"/>
                <a:gd name="T6" fmla="*/ 15 w 90"/>
                <a:gd name="T7" fmla="*/ 1 h 62"/>
                <a:gd name="T8" fmla="*/ 12 w 90"/>
                <a:gd name="T9" fmla="*/ 2 h 62"/>
                <a:gd name="T10" fmla="*/ 8 w 90"/>
                <a:gd name="T11" fmla="*/ 4 h 62"/>
                <a:gd name="T12" fmla="*/ 5 w 90"/>
                <a:gd name="T13" fmla="*/ 6 h 62"/>
                <a:gd name="T14" fmla="*/ 3 w 90"/>
                <a:gd name="T15" fmla="*/ 9 h 62"/>
                <a:gd name="T16" fmla="*/ 1 w 90"/>
                <a:gd name="T17" fmla="*/ 12 h 62"/>
                <a:gd name="T18" fmla="*/ 0 w 90"/>
                <a:gd name="T19" fmla="*/ 15 h 62"/>
                <a:gd name="T20" fmla="*/ 3 w 90"/>
                <a:gd name="T21" fmla="*/ 16 h 62"/>
                <a:gd name="T22" fmla="*/ 4 w 90"/>
                <a:gd name="T23" fmla="*/ 13 h 62"/>
                <a:gd name="T24" fmla="*/ 5 w 90"/>
                <a:gd name="T25" fmla="*/ 10 h 62"/>
                <a:gd name="T26" fmla="*/ 7 w 90"/>
                <a:gd name="T27" fmla="*/ 8 h 62"/>
                <a:gd name="T28" fmla="*/ 10 w 90"/>
                <a:gd name="T29" fmla="*/ 6 h 62"/>
                <a:gd name="T30" fmla="*/ 12 w 90"/>
                <a:gd name="T31" fmla="*/ 4 h 62"/>
                <a:gd name="T32" fmla="*/ 15 w 90"/>
                <a:gd name="T33" fmla="*/ 3 h 62"/>
                <a:gd name="T34" fmla="*/ 18 w 90"/>
                <a:gd name="T35" fmla="*/ 3 h 62"/>
                <a:gd name="T36" fmla="*/ 21 w 90"/>
                <a:gd name="T37" fmla="*/ 3 h 62"/>
                <a:gd name="T38" fmla="*/ 22 w 90"/>
                <a:gd name="T39" fmla="*/ 3 h 62"/>
                <a:gd name="T40" fmla="*/ 21 w 90"/>
                <a:gd name="T41" fmla="*/ 3 h 62"/>
                <a:gd name="T42" fmla="*/ 22 w 90"/>
                <a:gd name="T43" fmla="*/ 3 h 62"/>
                <a:gd name="T44" fmla="*/ 23 w 90"/>
                <a:gd name="T45" fmla="*/ 2 h 62"/>
                <a:gd name="T46" fmla="*/ 23 w 90"/>
                <a:gd name="T47" fmla="*/ 2 h 62"/>
                <a:gd name="T48" fmla="*/ 22 w 90"/>
                <a:gd name="T49" fmla="*/ 1 h 62"/>
                <a:gd name="T50" fmla="*/ 22 w 90"/>
                <a:gd name="T51" fmla="*/ 1 h 6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0" h="62">
                  <a:moveTo>
                    <a:pt x="85" y="3"/>
                  </a:moveTo>
                  <a:lnTo>
                    <a:pt x="86" y="3"/>
                  </a:lnTo>
                  <a:lnTo>
                    <a:pt x="71" y="0"/>
                  </a:lnTo>
                  <a:lnTo>
                    <a:pt x="58" y="3"/>
                  </a:lnTo>
                  <a:lnTo>
                    <a:pt x="45" y="6"/>
                  </a:lnTo>
                  <a:lnTo>
                    <a:pt x="32" y="13"/>
                  </a:lnTo>
                  <a:lnTo>
                    <a:pt x="20" y="22"/>
                  </a:lnTo>
                  <a:lnTo>
                    <a:pt x="10" y="34"/>
                  </a:lnTo>
                  <a:lnTo>
                    <a:pt x="4" y="47"/>
                  </a:lnTo>
                  <a:lnTo>
                    <a:pt x="0" y="60"/>
                  </a:lnTo>
                  <a:lnTo>
                    <a:pt x="9" y="62"/>
                  </a:lnTo>
                  <a:lnTo>
                    <a:pt x="14" y="50"/>
                  </a:lnTo>
                  <a:lnTo>
                    <a:pt x="19" y="38"/>
                  </a:lnTo>
                  <a:lnTo>
                    <a:pt x="27" y="29"/>
                  </a:lnTo>
                  <a:lnTo>
                    <a:pt x="37" y="22"/>
                  </a:lnTo>
                  <a:lnTo>
                    <a:pt x="47" y="15"/>
                  </a:lnTo>
                  <a:lnTo>
                    <a:pt x="58" y="12"/>
                  </a:lnTo>
                  <a:lnTo>
                    <a:pt x="71" y="12"/>
                  </a:lnTo>
                  <a:lnTo>
                    <a:pt x="84" y="12"/>
                  </a:lnTo>
                  <a:lnTo>
                    <a:pt x="85" y="12"/>
                  </a:lnTo>
                  <a:lnTo>
                    <a:pt x="84" y="12"/>
                  </a:lnTo>
                  <a:lnTo>
                    <a:pt x="87" y="11"/>
                  </a:lnTo>
                  <a:lnTo>
                    <a:pt x="90" y="8"/>
                  </a:lnTo>
                  <a:lnTo>
                    <a:pt x="90" y="5"/>
                  </a:lnTo>
                  <a:lnTo>
                    <a:pt x="86" y="3"/>
                  </a:lnTo>
                  <a:lnTo>
                    <a:pt x="8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Freeform 818"/>
            <p:cNvSpPr>
              <a:spLocks/>
            </p:cNvSpPr>
            <p:nvPr/>
          </p:nvSpPr>
          <p:spPr bwMode="auto">
            <a:xfrm>
              <a:off x="1608" y="3403"/>
              <a:ext cx="33" cy="10"/>
            </a:xfrm>
            <a:custGeom>
              <a:avLst/>
              <a:gdLst>
                <a:gd name="T0" fmla="*/ 15 w 67"/>
                <a:gd name="T1" fmla="*/ 3 h 20"/>
                <a:gd name="T2" fmla="*/ 15 w 67"/>
                <a:gd name="T3" fmla="*/ 3 h 20"/>
                <a:gd name="T4" fmla="*/ 0 w 67"/>
                <a:gd name="T5" fmla="*/ 0 h 20"/>
                <a:gd name="T6" fmla="*/ 0 w 67"/>
                <a:gd name="T7" fmla="*/ 3 h 20"/>
                <a:gd name="T8" fmla="*/ 15 w 67"/>
                <a:gd name="T9" fmla="*/ 5 h 20"/>
                <a:gd name="T10" fmla="*/ 15 w 67"/>
                <a:gd name="T11" fmla="*/ 5 h 20"/>
                <a:gd name="T12" fmla="*/ 15 w 67"/>
                <a:gd name="T13" fmla="*/ 5 h 20"/>
                <a:gd name="T14" fmla="*/ 16 w 67"/>
                <a:gd name="T15" fmla="*/ 5 h 20"/>
                <a:gd name="T16" fmla="*/ 16 w 67"/>
                <a:gd name="T17" fmla="*/ 4 h 20"/>
                <a:gd name="T18" fmla="*/ 16 w 67"/>
                <a:gd name="T19" fmla="*/ 3 h 20"/>
                <a:gd name="T20" fmla="*/ 15 w 67"/>
                <a:gd name="T21" fmla="*/ 3 h 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" h="20">
                  <a:moveTo>
                    <a:pt x="62" y="11"/>
                  </a:moveTo>
                  <a:lnTo>
                    <a:pt x="62" y="11"/>
                  </a:lnTo>
                  <a:lnTo>
                    <a:pt x="0" y="0"/>
                  </a:lnTo>
                  <a:lnTo>
                    <a:pt x="0" y="9"/>
                  </a:lnTo>
                  <a:lnTo>
                    <a:pt x="62" y="20"/>
                  </a:lnTo>
                  <a:lnTo>
                    <a:pt x="66" y="19"/>
                  </a:lnTo>
                  <a:lnTo>
                    <a:pt x="67" y="16"/>
                  </a:lnTo>
                  <a:lnTo>
                    <a:pt x="66" y="12"/>
                  </a:lnTo>
                  <a:lnTo>
                    <a:pt x="6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Freeform 819"/>
            <p:cNvSpPr>
              <a:spLocks/>
            </p:cNvSpPr>
            <p:nvPr/>
          </p:nvSpPr>
          <p:spPr bwMode="auto">
            <a:xfrm>
              <a:off x="1666" y="3395"/>
              <a:ext cx="279" cy="88"/>
            </a:xfrm>
            <a:custGeom>
              <a:avLst/>
              <a:gdLst>
                <a:gd name="T0" fmla="*/ 16 w 559"/>
                <a:gd name="T1" fmla="*/ 13 h 176"/>
                <a:gd name="T2" fmla="*/ 9 w 559"/>
                <a:gd name="T3" fmla="*/ 15 h 176"/>
                <a:gd name="T4" fmla="*/ 3 w 559"/>
                <a:gd name="T5" fmla="*/ 19 h 176"/>
                <a:gd name="T6" fmla="*/ 0 w 559"/>
                <a:gd name="T7" fmla="*/ 25 h 176"/>
                <a:gd name="T8" fmla="*/ 0 w 559"/>
                <a:gd name="T9" fmla="*/ 32 h 176"/>
                <a:gd name="T10" fmla="*/ 2 w 559"/>
                <a:gd name="T11" fmla="*/ 38 h 176"/>
                <a:gd name="T12" fmla="*/ 6 w 559"/>
                <a:gd name="T13" fmla="*/ 42 h 176"/>
                <a:gd name="T14" fmla="*/ 12 w 559"/>
                <a:gd name="T15" fmla="*/ 44 h 176"/>
                <a:gd name="T16" fmla="*/ 18 w 559"/>
                <a:gd name="T17" fmla="*/ 44 h 176"/>
                <a:gd name="T18" fmla="*/ 27 w 559"/>
                <a:gd name="T19" fmla="*/ 44 h 176"/>
                <a:gd name="T20" fmla="*/ 40 w 559"/>
                <a:gd name="T21" fmla="*/ 44 h 176"/>
                <a:gd name="T22" fmla="*/ 55 w 559"/>
                <a:gd name="T23" fmla="*/ 44 h 176"/>
                <a:gd name="T24" fmla="*/ 70 w 559"/>
                <a:gd name="T25" fmla="*/ 43 h 176"/>
                <a:gd name="T26" fmla="*/ 84 w 559"/>
                <a:gd name="T27" fmla="*/ 43 h 176"/>
                <a:gd name="T28" fmla="*/ 96 w 559"/>
                <a:gd name="T29" fmla="*/ 42 h 176"/>
                <a:gd name="T30" fmla="*/ 103 w 559"/>
                <a:gd name="T31" fmla="*/ 42 h 176"/>
                <a:gd name="T32" fmla="*/ 108 w 559"/>
                <a:gd name="T33" fmla="*/ 42 h 176"/>
                <a:gd name="T34" fmla="*/ 116 w 559"/>
                <a:gd name="T35" fmla="*/ 42 h 176"/>
                <a:gd name="T36" fmla="*/ 125 w 559"/>
                <a:gd name="T37" fmla="*/ 42 h 176"/>
                <a:gd name="T38" fmla="*/ 133 w 559"/>
                <a:gd name="T39" fmla="*/ 42 h 176"/>
                <a:gd name="T40" fmla="*/ 136 w 559"/>
                <a:gd name="T41" fmla="*/ 40 h 176"/>
                <a:gd name="T42" fmla="*/ 138 w 559"/>
                <a:gd name="T43" fmla="*/ 30 h 176"/>
                <a:gd name="T44" fmla="*/ 139 w 559"/>
                <a:gd name="T45" fmla="*/ 16 h 176"/>
                <a:gd name="T46" fmla="*/ 138 w 559"/>
                <a:gd name="T47" fmla="*/ 4 h 176"/>
                <a:gd name="T48" fmla="*/ 133 w 559"/>
                <a:gd name="T49" fmla="*/ 2 h 176"/>
                <a:gd name="T50" fmla="*/ 128 w 559"/>
                <a:gd name="T51" fmla="*/ 6 h 176"/>
                <a:gd name="T52" fmla="*/ 125 w 559"/>
                <a:gd name="T53" fmla="*/ 9 h 176"/>
                <a:gd name="T54" fmla="*/ 123 w 559"/>
                <a:gd name="T55" fmla="*/ 12 h 176"/>
                <a:gd name="T56" fmla="*/ 120 w 559"/>
                <a:gd name="T57" fmla="*/ 13 h 176"/>
                <a:gd name="T58" fmla="*/ 110 w 559"/>
                <a:gd name="T59" fmla="*/ 13 h 176"/>
                <a:gd name="T60" fmla="*/ 96 w 559"/>
                <a:gd name="T61" fmla="*/ 13 h 176"/>
                <a:gd name="T62" fmla="*/ 78 w 559"/>
                <a:gd name="T63" fmla="*/ 13 h 176"/>
                <a:gd name="T64" fmla="*/ 60 w 559"/>
                <a:gd name="T65" fmla="*/ 13 h 176"/>
                <a:gd name="T66" fmla="*/ 43 w 559"/>
                <a:gd name="T67" fmla="*/ 13 h 176"/>
                <a:gd name="T68" fmla="*/ 29 w 559"/>
                <a:gd name="T69" fmla="*/ 13 h 176"/>
                <a:gd name="T70" fmla="*/ 21 w 559"/>
                <a:gd name="T71" fmla="*/ 13 h 17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59" h="176">
                  <a:moveTo>
                    <a:pt x="79" y="49"/>
                  </a:moveTo>
                  <a:lnTo>
                    <a:pt x="65" y="50"/>
                  </a:lnTo>
                  <a:lnTo>
                    <a:pt x="51" y="52"/>
                  </a:lnTo>
                  <a:lnTo>
                    <a:pt x="38" y="58"/>
                  </a:lnTo>
                  <a:lnTo>
                    <a:pt x="26" y="65"/>
                  </a:lnTo>
                  <a:lnTo>
                    <a:pt x="15" y="74"/>
                  </a:lnTo>
                  <a:lnTo>
                    <a:pt x="7" y="84"/>
                  </a:lnTo>
                  <a:lnTo>
                    <a:pt x="3" y="98"/>
                  </a:lnTo>
                  <a:lnTo>
                    <a:pt x="0" y="113"/>
                  </a:lnTo>
                  <a:lnTo>
                    <a:pt x="1" y="128"/>
                  </a:lnTo>
                  <a:lnTo>
                    <a:pt x="5" y="141"/>
                  </a:lnTo>
                  <a:lnTo>
                    <a:pt x="9" y="151"/>
                  </a:lnTo>
                  <a:lnTo>
                    <a:pt x="16" y="159"/>
                  </a:lnTo>
                  <a:lnTo>
                    <a:pt x="24" y="165"/>
                  </a:lnTo>
                  <a:lnTo>
                    <a:pt x="36" y="170"/>
                  </a:lnTo>
                  <a:lnTo>
                    <a:pt x="49" y="173"/>
                  </a:lnTo>
                  <a:lnTo>
                    <a:pt x="64" y="175"/>
                  </a:lnTo>
                  <a:lnTo>
                    <a:pt x="75" y="176"/>
                  </a:lnTo>
                  <a:lnTo>
                    <a:pt x="91" y="176"/>
                  </a:lnTo>
                  <a:lnTo>
                    <a:pt x="111" y="176"/>
                  </a:lnTo>
                  <a:lnTo>
                    <a:pt x="135" y="175"/>
                  </a:lnTo>
                  <a:lnTo>
                    <a:pt x="161" y="175"/>
                  </a:lnTo>
                  <a:lnTo>
                    <a:pt x="190" y="174"/>
                  </a:lnTo>
                  <a:lnTo>
                    <a:pt x="220" y="173"/>
                  </a:lnTo>
                  <a:lnTo>
                    <a:pt x="251" y="172"/>
                  </a:lnTo>
                  <a:lnTo>
                    <a:pt x="281" y="172"/>
                  </a:lnTo>
                  <a:lnTo>
                    <a:pt x="310" y="171"/>
                  </a:lnTo>
                  <a:lnTo>
                    <a:pt x="338" y="170"/>
                  </a:lnTo>
                  <a:lnTo>
                    <a:pt x="362" y="168"/>
                  </a:lnTo>
                  <a:lnTo>
                    <a:pt x="384" y="167"/>
                  </a:lnTo>
                  <a:lnTo>
                    <a:pt x="401" y="167"/>
                  </a:lnTo>
                  <a:lnTo>
                    <a:pt x="415" y="166"/>
                  </a:lnTo>
                  <a:lnTo>
                    <a:pt x="422" y="166"/>
                  </a:lnTo>
                  <a:lnTo>
                    <a:pt x="433" y="166"/>
                  </a:lnTo>
                  <a:lnTo>
                    <a:pt x="448" y="166"/>
                  </a:lnTo>
                  <a:lnTo>
                    <a:pt x="465" y="167"/>
                  </a:lnTo>
                  <a:lnTo>
                    <a:pt x="485" y="167"/>
                  </a:lnTo>
                  <a:lnTo>
                    <a:pt x="503" y="167"/>
                  </a:lnTo>
                  <a:lnTo>
                    <a:pt x="520" y="168"/>
                  </a:lnTo>
                  <a:lnTo>
                    <a:pt x="532" y="168"/>
                  </a:lnTo>
                  <a:lnTo>
                    <a:pt x="539" y="168"/>
                  </a:lnTo>
                  <a:lnTo>
                    <a:pt x="544" y="159"/>
                  </a:lnTo>
                  <a:lnTo>
                    <a:pt x="550" y="141"/>
                  </a:lnTo>
                  <a:lnTo>
                    <a:pt x="554" y="118"/>
                  </a:lnTo>
                  <a:lnTo>
                    <a:pt x="558" y="90"/>
                  </a:lnTo>
                  <a:lnTo>
                    <a:pt x="559" y="63"/>
                  </a:lnTo>
                  <a:lnTo>
                    <a:pt x="559" y="37"/>
                  </a:lnTo>
                  <a:lnTo>
                    <a:pt x="554" y="15"/>
                  </a:lnTo>
                  <a:lnTo>
                    <a:pt x="546" y="0"/>
                  </a:lnTo>
                  <a:lnTo>
                    <a:pt x="535" y="6"/>
                  </a:lnTo>
                  <a:lnTo>
                    <a:pt x="525" y="13"/>
                  </a:lnTo>
                  <a:lnTo>
                    <a:pt x="515" y="21"/>
                  </a:lnTo>
                  <a:lnTo>
                    <a:pt x="507" y="29"/>
                  </a:lnTo>
                  <a:lnTo>
                    <a:pt x="500" y="36"/>
                  </a:lnTo>
                  <a:lnTo>
                    <a:pt x="495" y="43"/>
                  </a:lnTo>
                  <a:lnTo>
                    <a:pt x="492" y="48"/>
                  </a:lnTo>
                  <a:lnTo>
                    <a:pt x="491" y="49"/>
                  </a:lnTo>
                  <a:lnTo>
                    <a:pt x="480" y="49"/>
                  </a:lnTo>
                  <a:lnTo>
                    <a:pt x="464" y="49"/>
                  </a:lnTo>
                  <a:lnTo>
                    <a:pt x="442" y="49"/>
                  </a:lnTo>
                  <a:lnTo>
                    <a:pt x="415" y="49"/>
                  </a:lnTo>
                  <a:lnTo>
                    <a:pt x="384" y="49"/>
                  </a:lnTo>
                  <a:lnTo>
                    <a:pt x="350" y="49"/>
                  </a:lnTo>
                  <a:lnTo>
                    <a:pt x="315" y="49"/>
                  </a:lnTo>
                  <a:lnTo>
                    <a:pt x="278" y="49"/>
                  </a:lnTo>
                  <a:lnTo>
                    <a:pt x="242" y="49"/>
                  </a:lnTo>
                  <a:lnTo>
                    <a:pt x="206" y="49"/>
                  </a:lnTo>
                  <a:lnTo>
                    <a:pt x="174" y="49"/>
                  </a:lnTo>
                  <a:lnTo>
                    <a:pt x="144" y="49"/>
                  </a:lnTo>
                  <a:lnTo>
                    <a:pt x="119" y="49"/>
                  </a:lnTo>
                  <a:lnTo>
                    <a:pt x="99" y="49"/>
                  </a:lnTo>
                  <a:lnTo>
                    <a:pt x="85" y="49"/>
                  </a:lnTo>
                  <a:lnTo>
                    <a:pt x="79" y="49"/>
                  </a:lnTo>
                  <a:close/>
                </a:path>
              </a:pathLst>
            </a:custGeom>
            <a:solidFill>
              <a:srgbClr val="003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Freeform 820"/>
            <p:cNvSpPr>
              <a:spLocks/>
            </p:cNvSpPr>
            <p:nvPr/>
          </p:nvSpPr>
          <p:spPr bwMode="auto">
            <a:xfrm>
              <a:off x="1663" y="3416"/>
              <a:ext cx="42" cy="35"/>
            </a:xfrm>
            <a:custGeom>
              <a:avLst/>
              <a:gdLst>
                <a:gd name="T0" fmla="*/ 2 w 85"/>
                <a:gd name="T1" fmla="*/ 18 h 70"/>
                <a:gd name="T2" fmla="*/ 3 w 85"/>
                <a:gd name="T3" fmla="*/ 18 h 70"/>
                <a:gd name="T4" fmla="*/ 3 w 85"/>
                <a:gd name="T5" fmla="*/ 14 h 70"/>
                <a:gd name="T6" fmla="*/ 4 w 85"/>
                <a:gd name="T7" fmla="*/ 11 h 70"/>
                <a:gd name="T8" fmla="*/ 6 w 85"/>
                <a:gd name="T9" fmla="*/ 9 h 70"/>
                <a:gd name="T10" fmla="*/ 8 w 85"/>
                <a:gd name="T11" fmla="*/ 7 h 70"/>
                <a:gd name="T12" fmla="*/ 11 w 85"/>
                <a:gd name="T13" fmla="*/ 5 h 70"/>
                <a:gd name="T14" fmla="*/ 14 w 85"/>
                <a:gd name="T15" fmla="*/ 4 h 70"/>
                <a:gd name="T16" fmla="*/ 17 w 85"/>
                <a:gd name="T17" fmla="*/ 3 h 70"/>
                <a:gd name="T18" fmla="*/ 21 w 85"/>
                <a:gd name="T19" fmla="*/ 3 h 70"/>
                <a:gd name="T20" fmla="*/ 21 w 85"/>
                <a:gd name="T21" fmla="*/ 0 h 70"/>
                <a:gd name="T22" fmla="*/ 17 w 85"/>
                <a:gd name="T23" fmla="*/ 1 h 70"/>
                <a:gd name="T24" fmla="*/ 14 w 85"/>
                <a:gd name="T25" fmla="*/ 2 h 70"/>
                <a:gd name="T26" fmla="*/ 10 w 85"/>
                <a:gd name="T27" fmla="*/ 3 h 70"/>
                <a:gd name="T28" fmla="*/ 7 w 85"/>
                <a:gd name="T29" fmla="*/ 5 h 70"/>
                <a:gd name="T30" fmla="*/ 4 w 85"/>
                <a:gd name="T31" fmla="*/ 7 h 70"/>
                <a:gd name="T32" fmla="*/ 2 w 85"/>
                <a:gd name="T33" fmla="*/ 10 h 70"/>
                <a:gd name="T34" fmla="*/ 1 w 85"/>
                <a:gd name="T35" fmla="*/ 14 h 70"/>
                <a:gd name="T36" fmla="*/ 0 w 85"/>
                <a:gd name="T37" fmla="*/ 18 h 70"/>
                <a:gd name="T38" fmla="*/ 0 w 85"/>
                <a:gd name="T39" fmla="*/ 18 h 70"/>
                <a:gd name="T40" fmla="*/ 2 w 85"/>
                <a:gd name="T41" fmla="*/ 18 h 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5" h="70">
                  <a:moveTo>
                    <a:pt x="11" y="70"/>
                  </a:moveTo>
                  <a:lnTo>
                    <a:pt x="12" y="70"/>
                  </a:lnTo>
                  <a:lnTo>
                    <a:pt x="13" y="56"/>
                  </a:lnTo>
                  <a:lnTo>
                    <a:pt x="18" y="44"/>
                  </a:lnTo>
                  <a:lnTo>
                    <a:pt x="25" y="35"/>
                  </a:lnTo>
                  <a:lnTo>
                    <a:pt x="34" y="26"/>
                  </a:lnTo>
                  <a:lnTo>
                    <a:pt x="47" y="20"/>
                  </a:lnTo>
                  <a:lnTo>
                    <a:pt x="58" y="14"/>
                  </a:lnTo>
                  <a:lnTo>
                    <a:pt x="71" y="12"/>
                  </a:lnTo>
                  <a:lnTo>
                    <a:pt x="85" y="12"/>
                  </a:lnTo>
                  <a:lnTo>
                    <a:pt x="85" y="0"/>
                  </a:lnTo>
                  <a:lnTo>
                    <a:pt x="71" y="2"/>
                  </a:lnTo>
                  <a:lnTo>
                    <a:pt x="56" y="5"/>
                  </a:lnTo>
                  <a:lnTo>
                    <a:pt x="42" y="10"/>
                  </a:lnTo>
                  <a:lnTo>
                    <a:pt x="29" y="17"/>
                  </a:lnTo>
                  <a:lnTo>
                    <a:pt x="18" y="28"/>
                  </a:lnTo>
                  <a:lnTo>
                    <a:pt x="9" y="39"/>
                  </a:lnTo>
                  <a:lnTo>
                    <a:pt x="4" y="54"/>
                  </a:lnTo>
                  <a:lnTo>
                    <a:pt x="0" y="70"/>
                  </a:lnTo>
                  <a:lnTo>
                    <a:pt x="2" y="70"/>
                  </a:lnTo>
                  <a:lnTo>
                    <a:pt x="11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Freeform 821"/>
            <p:cNvSpPr>
              <a:spLocks/>
            </p:cNvSpPr>
            <p:nvPr/>
          </p:nvSpPr>
          <p:spPr bwMode="auto">
            <a:xfrm>
              <a:off x="1664" y="3451"/>
              <a:ext cx="34" cy="33"/>
            </a:xfrm>
            <a:custGeom>
              <a:avLst/>
              <a:gdLst>
                <a:gd name="T0" fmla="*/ 17 w 68"/>
                <a:gd name="T1" fmla="*/ 14 h 67"/>
                <a:gd name="T2" fmla="*/ 17 w 68"/>
                <a:gd name="T3" fmla="*/ 14 h 67"/>
                <a:gd name="T4" fmla="*/ 14 w 68"/>
                <a:gd name="T5" fmla="*/ 13 h 67"/>
                <a:gd name="T6" fmla="*/ 11 w 68"/>
                <a:gd name="T7" fmla="*/ 13 h 67"/>
                <a:gd name="T8" fmla="*/ 8 w 68"/>
                <a:gd name="T9" fmla="*/ 11 h 67"/>
                <a:gd name="T10" fmla="*/ 6 w 68"/>
                <a:gd name="T11" fmla="*/ 10 h 67"/>
                <a:gd name="T12" fmla="*/ 5 w 68"/>
                <a:gd name="T13" fmla="*/ 9 h 67"/>
                <a:gd name="T14" fmla="*/ 4 w 68"/>
                <a:gd name="T15" fmla="*/ 6 h 67"/>
                <a:gd name="T16" fmla="*/ 3 w 68"/>
                <a:gd name="T17" fmla="*/ 3 h 67"/>
                <a:gd name="T18" fmla="*/ 3 w 68"/>
                <a:gd name="T19" fmla="*/ 0 h 67"/>
                <a:gd name="T20" fmla="*/ 0 w 68"/>
                <a:gd name="T21" fmla="*/ 0 h 67"/>
                <a:gd name="T22" fmla="*/ 1 w 68"/>
                <a:gd name="T23" fmla="*/ 3 h 67"/>
                <a:gd name="T24" fmla="*/ 1 w 68"/>
                <a:gd name="T25" fmla="*/ 7 h 67"/>
                <a:gd name="T26" fmla="*/ 3 w 68"/>
                <a:gd name="T27" fmla="*/ 10 h 67"/>
                <a:gd name="T28" fmla="*/ 5 w 68"/>
                <a:gd name="T29" fmla="*/ 12 h 67"/>
                <a:gd name="T30" fmla="*/ 7 w 68"/>
                <a:gd name="T31" fmla="*/ 14 h 67"/>
                <a:gd name="T32" fmla="*/ 10 w 68"/>
                <a:gd name="T33" fmla="*/ 15 h 67"/>
                <a:gd name="T34" fmla="*/ 13 w 68"/>
                <a:gd name="T35" fmla="*/ 16 h 67"/>
                <a:gd name="T36" fmla="*/ 17 w 68"/>
                <a:gd name="T37" fmla="*/ 16 h 67"/>
                <a:gd name="T38" fmla="*/ 17 w 68"/>
                <a:gd name="T39" fmla="*/ 16 h 67"/>
                <a:gd name="T40" fmla="*/ 17 w 68"/>
                <a:gd name="T41" fmla="*/ 14 h 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8" h="67">
                  <a:moveTo>
                    <a:pt x="68" y="58"/>
                  </a:moveTo>
                  <a:lnTo>
                    <a:pt x="68" y="58"/>
                  </a:lnTo>
                  <a:lnTo>
                    <a:pt x="54" y="55"/>
                  </a:lnTo>
                  <a:lnTo>
                    <a:pt x="41" y="52"/>
                  </a:lnTo>
                  <a:lnTo>
                    <a:pt x="31" y="47"/>
                  </a:lnTo>
                  <a:lnTo>
                    <a:pt x="24" y="43"/>
                  </a:lnTo>
                  <a:lnTo>
                    <a:pt x="18" y="36"/>
                  </a:lnTo>
                  <a:lnTo>
                    <a:pt x="13" y="27"/>
                  </a:lnTo>
                  <a:lnTo>
                    <a:pt x="10" y="15"/>
                  </a:lnTo>
                  <a:lnTo>
                    <a:pt x="9" y="0"/>
                  </a:lnTo>
                  <a:lnTo>
                    <a:pt x="0" y="0"/>
                  </a:lnTo>
                  <a:lnTo>
                    <a:pt x="1" y="15"/>
                  </a:lnTo>
                  <a:lnTo>
                    <a:pt x="4" y="29"/>
                  </a:lnTo>
                  <a:lnTo>
                    <a:pt x="9" y="40"/>
                  </a:lnTo>
                  <a:lnTo>
                    <a:pt x="17" y="50"/>
                  </a:lnTo>
                  <a:lnTo>
                    <a:pt x="26" y="57"/>
                  </a:lnTo>
                  <a:lnTo>
                    <a:pt x="39" y="61"/>
                  </a:lnTo>
                  <a:lnTo>
                    <a:pt x="51" y="65"/>
                  </a:lnTo>
                  <a:lnTo>
                    <a:pt x="68" y="67"/>
                  </a:lnTo>
                  <a:lnTo>
                    <a:pt x="68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Freeform 822"/>
            <p:cNvSpPr>
              <a:spLocks/>
            </p:cNvSpPr>
            <p:nvPr/>
          </p:nvSpPr>
          <p:spPr bwMode="auto">
            <a:xfrm>
              <a:off x="1698" y="3475"/>
              <a:ext cx="179" cy="11"/>
            </a:xfrm>
            <a:custGeom>
              <a:avLst/>
              <a:gdLst>
                <a:gd name="T0" fmla="*/ 90 w 358"/>
                <a:gd name="T1" fmla="*/ 0 h 22"/>
                <a:gd name="T2" fmla="*/ 90 w 358"/>
                <a:gd name="T3" fmla="*/ 0 h 22"/>
                <a:gd name="T4" fmla="*/ 88 w 358"/>
                <a:gd name="T5" fmla="*/ 0 h 22"/>
                <a:gd name="T6" fmla="*/ 85 w 358"/>
                <a:gd name="T7" fmla="*/ 1 h 22"/>
                <a:gd name="T8" fmla="*/ 80 w 358"/>
                <a:gd name="T9" fmla="*/ 1 h 22"/>
                <a:gd name="T10" fmla="*/ 75 w 358"/>
                <a:gd name="T11" fmla="*/ 1 h 22"/>
                <a:gd name="T12" fmla="*/ 69 w 358"/>
                <a:gd name="T13" fmla="*/ 2 h 22"/>
                <a:gd name="T14" fmla="*/ 62 w 358"/>
                <a:gd name="T15" fmla="*/ 2 h 22"/>
                <a:gd name="T16" fmla="*/ 55 w 358"/>
                <a:gd name="T17" fmla="*/ 2 h 22"/>
                <a:gd name="T18" fmla="*/ 47 w 358"/>
                <a:gd name="T19" fmla="*/ 2 h 22"/>
                <a:gd name="T20" fmla="*/ 39 w 358"/>
                <a:gd name="T21" fmla="*/ 2 h 22"/>
                <a:gd name="T22" fmla="*/ 32 w 358"/>
                <a:gd name="T23" fmla="*/ 3 h 22"/>
                <a:gd name="T24" fmla="*/ 25 w 358"/>
                <a:gd name="T25" fmla="*/ 3 h 22"/>
                <a:gd name="T26" fmla="*/ 18 w 358"/>
                <a:gd name="T27" fmla="*/ 3 h 22"/>
                <a:gd name="T28" fmla="*/ 12 w 358"/>
                <a:gd name="T29" fmla="*/ 3 h 22"/>
                <a:gd name="T30" fmla="*/ 7 w 358"/>
                <a:gd name="T31" fmla="*/ 3 h 22"/>
                <a:gd name="T32" fmla="*/ 3 w 358"/>
                <a:gd name="T33" fmla="*/ 3 h 22"/>
                <a:gd name="T34" fmla="*/ 0 w 358"/>
                <a:gd name="T35" fmla="*/ 3 h 22"/>
                <a:gd name="T36" fmla="*/ 0 w 358"/>
                <a:gd name="T37" fmla="*/ 5 h 22"/>
                <a:gd name="T38" fmla="*/ 3 w 358"/>
                <a:gd name="T39" fmla="*/ 6 h 22"/>
                <a:gd name="T40" fmla="*/ 7 w 358"/>
                <a:gd name="T41" fmla="*/ 6 h 22"/>
                <a:gd name="T42" fmla="*/ 12 w 358"/>
                <a:gd name="T43" fmla="*/ 6 h 22"/>
                <a:gd name="T44" fmla="*/ 18 w 358"/>
                <a:gd name="T45" fmla="*/ 6 h 22"/>
                <a:gd name="T46" fmla="*/ 25 w 358"/>
                <a:gd name="T47" fmla="*/ 6 h 22"/>
                <a:gd name="T48" fmla="*/ 32 w 358"/>
                <a:gd name="T49" fmla="*/ 5 h 22"/>
                <a:gd name="T50" fmla="*/ 39 w 358"/>
                <a:gd name="T51" fmla="*/ 5 h 22"/>
                <a:gd name="T52" fmla="*/ 47 w 358"/>
                <a:gd name="T53" fmla="*/ 5 h 22"/>
                <a:gd name="T54" fmla="*/ 55 w 358"/>
                <a:gd name="T55" fmla="*/ 5 h 22"/>
                <a:gd name="T56" fmla="*/ 62 w 358"/>
                <a:gd name="T57" fmla="*/ 4 h 22"/>
                <a:gd name="T58" fmla="*/ 69 w 358"/>
                <a:gd name="T59" fmla="*/ 4 h 22"/>
                <a:gd name="T60" fmla="*/ 75 w 358"/>
                <a:gd name="T61" fmla="*/ 4 h 22"/>
                <a:gd name="T62" fmla="*/ 80 w 358"/>
                <a:gd name="T63" fmla="*/ 4 h 22"/>
                <a:gd name="T64" fmla="*/ 85 w 358"/>
                <a:gd name="T65" fmla="*/ 4 h 22"/>
                <a:gd name="T66" fmla="*/ 88 w 358"/>
                <a:gd name="T67" fmla="*/ 3 h 22"/>
                <a:gd name="T68" fmla="*/ 90 w 358"/>
                <a:gd name="T69" fmla="*/ 3 h 22"/>
                <a:gd name="T70" fmla="*/ 90 w 358"/>
                <a:gd name="T71" fmla="*/ 3 h 22"/>
                <a:gd name="T72" fmla="*/ 90 w 358"/>
                <a:gd name="T73" fmla="*/ 0 h 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58" h="22">
                  <a:moveTo>
                    <a:pt x="358" y="0"/>
                  </a:moveTo>
                  <a:lnTo>
                    <a:pt x="358" y="0"/>
                  </a:lnTo>
                  <a:lnTo>
                    <a:pt x="351" y="0"/>
                  </a:lnTo>
                  <a:lnTo>
                    <a:pt x="337" y="2"/>
                  </a:lnTo>
                  <a:lnTo>
                    <a:pt x="320" y="2"/>
                  </a:lnTo>
                  <a:lnTo>
                    <a:pt x="298" y="4"/>
                  </a:lnTo>
                  <a:lnTo>
                    <a:pt x="274" y="5"/>
                  </a:lnTo>
                  <a:lnTo>
                    <a:pt x="246" y="6"/>
                  </a:lnTo>
                  <a:lnTo>
                    <a:pt x="217" y="6"/>
                  </a:lnTo>
                  <a:lnTo>
                    <a:pt x="187" y="6"/>
                  </a:lnTo>
                  <a:lnTo>
                    <a:pt x="156" y="8"/>
                  </a:lnTo>
                  <a:lnTo>
                    <a:pt x="126" y="10"/>
                  </a:lnTo>
                  <a:lnTo>
                    <a:pt x="97" y="10"/>
                  </a:lnTo>
                  <a:lnTo>
                    <a:pt x="71" y="10"/>
                  </a:lnTo>
                  <a:lnTo>
                    <a:pt x="47" y="11"/>
                  </a:lnTo>
                  <a:lnTo>
                    <a:pt x="27" y="11"/>
                  </a:lnTo>
                  <a:lnTo>
                    <a:pt x="11" y="11"/>
                  </a:lnTo>
                  <a:lnTo>
                    <a:pt x="0" y="11"/>
                  </a:lnTo>
                  <a:lnTo>
                    <a:pt x="0" y="20"/>
                  </a:lnTo>
                  <a:lnTo>
                    <a:pt x="11" y="22"/>
                  </a:lnTo>
                  <a:lnTo>
                    <a:pt x="27" y="22"/>
                  </a:lnTo>
                  <a:lnTo>
                    <a:pt x="47" y="22"/>
                  </a:lnTo>
                  <a:lnTo>
                    <a:pt x="71" y="21"/>
                  </a:lnTo>
                  <a:lnTo>
                    <a:pt x="97" y="21"/>
                  </a:lnTo>
                  <a:lnTo>
                    <a:pt x="126" y="19"/>
                  </a:lnTo>
                  <a:lnTo>
                    <a:pt x="156" y="18"/>
                  </a:lnTo>
                  <a:lnTo>
                    <a:pt x="187" y="18"/>
                  </a:lnTo>
                  <a:lnTo>
                    <a:pt x="217" y="18"/>
                  </a:lnTo>
                  <a:lnTo>
                    <a:pt x="246" y="15"/>
                  </a:lnTo>
                  <a:lnTo>
                    <a:pt x="274" y="14"/>
                  </a:lnTo>
                  <a:lnTo>
                    <a:pt x="298" y="13"/>
                  </a:lnTo>
                  <a:lnTo>
                    <a:pt x="320" y="13"/>
                  </a:lnTo>
                  <a:lnTo>
                    <a:pt x="337" y="13"/>
                  </a:lnTo>
                  <a:lnTo>
                    <a:pt x="351" y="12"/>
                  </a:lnTo>
                  <a:lnTo>
                    <a:pt x="358" y="12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Freeform 823"/>
            <p:cNvSpPr>
              <a:spLocks/>
            </p:cNvSpPr>
            <p:nvPr/>
          </p:nvSpPr>
          <p:spPr bwMode="auto">
            <a:xfrm>
              <a:off x="1877" y="3475"/>
              <a:ext cx="61" cy="7"/>
            </a:xfrm>
            <a:custGeom>
              <a:avLst/>
              <a:gdLst>
                <a:gd name="T0" fmla="*/ 28 w 123"/>
                <a:gd name="T1" fmla="*/ 2 h 14"/>
                <a:gd name="T2" fmla="*/ 29 w 123"/>
                <a:gd name="T3" fmla="*/ 1 h 14"/>
                <a:gd name="T4" fmla="*/ 27 w 123"/>
                <a:gd name="T5" fmla="*/ 1 h 14"/>
                <a:gd name="T6" fmla="*/ 24 w 123"/>
                <a:gd name="T7" fmla="*/ 1 h 14"/>
                <a:gd name="T8" fmla="*/ 20 w 123"/>
                <a:gd name="T9" fmla="*/ 1 h 14"/>
                <a:gd name="T10" fmla="*/ 15 w 123"/>
                <a:gd name="T11" fmla="*/ 1 h 14"/>
                <a:gd name="T12" fmla="*/ 10 w 123"/>
                <a:gd name="T13" fmla="*/ 1 h 14"/>
                <a:gd name="T14" fmla="*/ 6 w 123"/>
                <a:gd name="T15" fmla="*/ 0 h 14"/>
                <a:gd name="T16" fmla="*/ 2 w 123"/>
                <a:gd name="T17" fmla="*/ 0 h 14"/>
                <a:gd name="T18" fmla="*/ 0 w 123"/>
                <a:gd name="T19" fmla="*/ 0 h 14"/>
                <a:gd name="T20" fmla="*/ 0 w 123"/>
                <a:gd name="T21" fmla="*/ 3 h 14"/>
                <a:gd name="T22" fmla="*/ 2 w 123"/>
                <a:gd name="T23" fmla="*/ 3 h 14"/>
                <a:gd name="T24" fmla="*/ 6 w 123"/>
                <a:gd name="T25" fmla="*/ 3 h 14"/>
                <a:gd name="T26" fmla="*/ 10 w 123"/>
                <a:gd name="T27" fmla="*/ 4 h 14"/>
                <a:gd name="T28" fmla="*/ 15 w 123"/>
                <a:gd name="T29" fmla="*/ 4 h 14"/>
                <a:gd name="T30" fmla="*/ 20 w 123"/>
                <a:gd name="T31" fmla="*/ 4 h 14"/>
                <a:gd name="T32" fmla="*/ 24 w 123"/>
                <a:gd name="T33" fmla="*/ 4 h 14"/>
                <a:gd name="T34" fmla="*/ 27 w 123"/>
                <a:gd name="T35" fmla="*/ 4 h 14"/>
                <a:gd name="T36" fmla="*/ 29 w 123"/>
                <a:gd name="T37" fmla="*/ 4 h 14"/>
                <a:gd name="T38" fmla="*/ 30 w 123"/>
                <a:gd name="T39" fmla="*/ 3 h 14"/>
                <a:gd name="T40" fmla="*/ 29 w 123"/>
                <a:gd name="T41" fmla="*/ 4 h 14"/>
                <a:gd name="T42" fmla="*/ 30 w 123"/>
                <a:gd name="T43" fmla="*/ 3 h 14"/>
                <a:gd name="T44" fmla="*/ 30 w 123"/>
                <a:gd name="T45" fmla="*/ 2 h 14"/>
                <a:gd name="T46" fmla="*/ 30 w 123"/>
                <a:gd name="T47" fmla="*/ 2 h 14"/>
                <a:gd name="T48" fmla="*/ 29 w 123"/>
                <a:gd name="T49" fmla="*/ 1 h 14"/>
                <a:gd name="T50" fmla="*/ 28 w 123"/>
                <a:gd name="T51" fmla="*/ 2 h 1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3" h="14">
                  <a:moveTo>
                    <a:pt x="114" y="5"/>
                  </a:moveTo>
                  <a:lnTo>
                    <a:pt x="117" y="3"/>
                  </a:lnTo>
                  <a:lnTo>
                    <a:pt x="110" y="3"/>
                  </a:lnTo>
                  <a:lnTo>
                    <a:pt x="98" y="3"/>
                  </a:lnTo>
                  <a:lnTo>
                    <a:pt x="81" y="2"/>
                  </a:lnTo>
                  <a:lnTo>
                    <a:pt x="63" y="2"/>
                  </a:lnTo>
                  <a:lnTo>
                    <a:pt x="43" y="2"/>
                  </a:lnTo>
                  <a:lnTo>
                    <a:pt x="26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1" y="12"/>
                  </a:lnTo>
                  <a:lnTo>
                    <a:pt x="26" y="12"/>
                  </a:lnTo>
                  <a:lnTo>
                    <a:pt x="43" y="13"/>
                  </a:lnTo>
                  <a:lnTo>
                    <a:pt x="63" y="13"/>
                  </a:lnTo>
                  <a:lnTo>
                    <a:pt x="81" y="13"/>
                  </a:lnTo>
                  <a:lnTo>
                    <a:pt x="98" y="14"/>
                  </a:lnTo>
                  <a:lnTo>
                    <a:pt x="110" y="14"/>
                  </a:lnTo>
                  <a:lnTo>
                    <a:pt x="117" y="14"/>
                  </a:lnTo>
                  <a:lnTo>
                    <a:pt x="121" y="12"/>
                  </a:lnTo>
                  <a:lnTo>
                    <a:pt x="117" y="14"/>
                  </a:lnTo>
                  <a:lnTo>
                    <a:pt x="121" y="12"/>
                  </a:lnTo>
                  <a:lnTo>
                    <a:pt x="123" y="8"/>
                  </a:lnTo>
                  <a:lnTo>
                    <a:pt x="121" y="5"/>
                  </a:lnTo>
                  <a:lnTo>
                    <a:pt x="117" y="3"/>
                  </a:lnTo>
                  <a:lnTo>
                    <a:pt x="11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Freeform 824"/>
            <p:cNvSpPr>
              <a:spLocks/>
            </p:cNvSpPr>
            <p:nvPr/>
          </p:nvSpPr>
          <p:spPr bwMode="auto">
            <a:xfrm>
              <a:off x="1934" y="3392"/>
              <a:ext cx="14" cy="88"/>
            </a:xfrm>
            <a:custGeom>
              <a:avLst/>
              <a:gdLst>
                <a:gd name="T0" fmla="*/ 3 w 28"/>
                <a:gd name="T1" fmla="*/ 3 h 176"/>
                <a:gd name="T2" fmla="*/ 2 w 28"/>
                <a:gd name="T3" fmla="*/ 2 h 176"/>
                <a:gd name="T4" fmla="*/ 4 w 28"/>
                <a:gd name="T5" fmla="*/ 6 h 176"/>
                <a:gd name="T6" fmla="*/ 5 w 28"/>
                <a:gd name="T7" fmla="*/ 11 h 176"/>
                <a:gd name="T8" fmla="*/ 5 w 28"/>
                <a:gd name="T9" fmla="*/ 17 h 176"/>
                <a:gd name="T10" fmla="*/ 5 w 28"/>
                <a:gd name="T11" fmla="*/ 24 h 176"/>
                <a:gd name="T12" fmla="*/ 4 w 28"/>
                <a:gd name="T13" fmla="*/ 31 h 176"/>
                <a:gd name="T14" fmla="*/ 3 w 28"/>
                <a:gd name="T15" fmla="*/ 36 h 176"/>
                <a:gd name="T16" fmla="*/ 1 w 28"/>
                <a:gd name="T17" fmla="*/ 41 h 176"/>
                <a:gd name="T18" fmla="*/ 0 w 28"/>
                <a:gd name="T19" fmla="*/ 43 h 176"/>
                <a:gd name="T20" fmla="*/ 2 w 28"/>
                <a:gd name="T21" fmla="*/ 44 h 176"/>
                <a:gd name="T22" fmla="*/ 3 w 28"/>
                <a:gd name="T23" fmla="*/ 41 h 176"/>
                <a:gd name="T24" fmla="*/ 5 w 28"/>
                <a:gd name="T25" fmla="*/ 37 h 176"/>
                <a:gd name="T26" fmla="*/ 6 w 28"/>
                <a:gd name="T27" fmla="*/ 31 h 176"/>
                <a:gd name="T28" fmla="*/ 7 w 28"/>
                <a:gd name="T29" fmla="*/ 24 h 176"/>
                <a:gd name="T30" fmla="*/ 7 w 28"/>
                <a:gd name="T31" fmla="*/ 17 h 176"/>
                <a:gd name="T32" fmla="*/ 7 w 28"/>
                <a:gd name="T33" fmla="*/ 11 h 176"/>
                <a:gd name="T34" fmla="*/ 6 w 28"/>
                <a:gd name="T35" fmla="*/ 5 h 176"/>
                <a:gd name="T36" fmla="*/ 4 w 28"/>
                <a:gd name="T37" fmla="*/ 1 h 176"/>
                <a:gd name="T38" fmla="*/ 3 w 28"/>
                <a:gd name="T39" fmla="*/ 0 h 176"/>
                <a:gd name="T40" fmla="*/ 4 w 28"/>
                <a:gd name="T41" fmla="*/ 1 h 176"/>
                <a:gd name="T42" fmla="*/ 3 w 28"/>
                <a:gd name="T43" fmla="*/ 0 h 176"/>
                <a:gd name="T44" fmla="*/ 2 w 28"/>
                <a:gd name="T45" fmla="*/ 1 h 176"/>
                <a:gd name="T46" fmla="*/ 2 w 28"/>
                <a:gd name="T47" fmla="*/ 1 h 176"/>
                <a:gd name="T48" fmla="*/ 2 w 28"/>
                <a:gd name="T49" fmla="*/ 2 h 176"/>
                <a:gd name="T50" fmla="*/ 3 w 28"/>
                <a:gd name="T51" fmla="*/ 3 h 17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8" h="176">
                  <a:moveTo>
                    <a:pt x="11" y="9"/>
                  </a:moveTo>
                  <a:lnTo>
                    <a:pt x="7" y="8"/>
                  </a:lnTo>
                  <a:lnTo>
                    <a:pt x="14" y="21"/>
                  </a:lnTo>
                  <a:lnTo>
                    <a:pt x="18" y="41"/>
                  </a:lnTo>
                  <a:lnTo>
                    <a:pt x="17" y="67"/>
                  </a:lnTo>
                  <a:lnTo>
                    <a:pt x="17" y="94"/>
                  </a:lnTo>
                  <a:lnTo>
                    <a:pt x="14" y="122"/>
                  </a:lnTo>
                  <a:lnTo>
                    <a:pt x="9" y="144"/>
                  </a:lnTo>
                  <a:lnTo>
                    <a:pt x="3" y="162"/>
                  </a:lnTo>
                  <a:lnTo>
                    <a:pt x="0" y="169"/>
                  </a:lnTo>
                  <a:lnTo>
                    <a:pt x="7" y="176"/>
                  </a:lnTo>
                  <a:lnTo>
                    <a:pt x="12" y="164"/>
                  </a:lnTo>
                  <a:lnTo>
                    <a:pt x="18" y="146"/>
                  </a:lnTo>
                  <a:lnTo>
                    <a:pt x="23" y="122"/>
                  </a:lnTo>
                  <a:lnTo>
                    <a:pt x="26" y="94"/>
                  </a:lnTo>
                  <a:lnTo>
                    <a:pt x="28" y="67"/>
                  </a:lnTo>
                  <a:lnTo>
                    <a:pt x="27" y="41"/>
                  </a:lnTo>
                  <a:lnTo>
                    <a:pt x="23" y="18"/>
                  </a:lnTo>
                  <a:lnTo>
                    <a:pt x="14" y="1"/>
                  </a:lnTo>
                  <a:lnTo>
                    <a:pt x="9" y="0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Freeform 825"/>
            <p:cNvSpPr>
              <a:spLocks/>
            </p:cNvSpPr>
            <p:nvPr/>
          </p:nvSpPr>
          <p:spPr bwMode="auto">
            <a:xfrm>
              <a:off x="1909" y="3392"/>
              <a:ext cx="31" cy="30"/>
            </a:xfrm>
            <a:custGeom>
              <a:avLst/>
              <a:gdLst>
                <a:gd name="T0" fmla="*/ 2 w 61"/>
                <a:gd name="T1" fmla="*/ 15 h 59"/>
                <a:gd name="T2" fmla="*/ 3 w 61"/>
                <a:gd name="T3" fmla="*/ 14 h 59"/>
                <a:gd name="T4" fmla="*/ 3 w 61"/>
                <a:gd name="T5" fmla="*/ 14 h 59"/>
                <a:gd name="T6" fmla="*/ 4 w 61"/>
                <a:gd name="T7" fmla="*/ 13 h 59"/>
                <a:gd name="T8" fmla="*/ 5 w 61"/>
                <a:gd name="T9" fmla="*/ 11 h 59"/>
                <a:gd name="T10" fmla="*/ 6 w 61"/>
                <a:gd name="T11" fmla="*/ 10 h 59"/>
                <a:gd name="T12" fmla="*/ 8 w 61"/>
                <a:gd name="T13" fmla="*/ 8 h 59"/>
                <a:gd name="T14" fmla="*/ 11 w 61"/>
                <a:gd name="T15" fmla="*/ 6 h 59"/>
                <a:gd name="T16" fmla="*/ 13 w 61"/>
                <a:gd name="T17" fmla="*/ 4 h 59"/>
                <a:gd name="T18" fmla="*/ 16 w 61"/>
                <a:gd name="T19" fmla="*/ 3 h 59"/>
                <a:gd name="T20" fmla="*/ 15 w 61"/>
                <a:gd name="T21" fmla="*/ 0 h 59"/>
                <a:gd name="T22" fmla="*/ 12 w 61"/>
                <a:gd name="T23" fmla="*/ 2 h 59"/>
                <a:gd name="T24" fmla="*/ 9 w 61"/>
                <a:gd name="T25" fmla="*/ 4 h 59"/>
                <a:gd name="T26" fmla="*/ 7 w 61"/>
                <a:gd name="T27" fmla="*/ 6 h 59"/>
                <a:gd name="T28" fmla="*/ 5 w 61"/>
                <a:gd name="T29" fmla="*/ 8 h 59"/>
                <a:gd name="T30" fmla="*/ 3 w 61"/>
                <a:gd name="T31" fmla="*/ 10 h 59"/>
                <a:gd name="T32" fmla="*/ 2 w 61"/>
                <a:gd name="T33" fmla="*/ 12 h 59"/>
                <a:gd name="T34" fmla="*/ 1 w 61"/>
                <a:gd name="T35" fmla="*/ 12 h 59"/>
                <a:gd name="T36" fmla="*/ 0 w 61"/>
                <a:gd name="T37" fmla="*/ 13 h 59"/>
                <a:gd name="T38" fmla="*/ 2 w 61"/>
                <a:gd name="T39" fmla="*/ 12 h 59"/>
                <a:gd name="T40" fmla="*/ 0 w 61"/>
                <a:gd name="T41" fmla="*/ 13 h 59"/>
                <a:gd name="T42" fmla="*/ 0 w 61"/>
                <a:gd name="T43" fmla="*/ 14 h 59"/>
                <a:gd name="T44" fmla="*/ 1 w 61"/>
                <a:gd name="T45" fmla="*/ 15 h 59"/>
                <a:gd name="T46" fmla="*/ 2 w 61"/>
                <a:gd name="T47" fmla="*/ 15 h 59"/>
                <a:gd name="T48" fmla="*/ 3 w 61"/>
                <a:gd name="T49" fmla="*/ 14 h 59"/>
                <a:gd name="T50" fmla="*/ 2 w 61"/>
                <a:gd name="T51" fmla="*/ 15 h 5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1" h="59">
                  <a:moveTo>
                    <a:pt x="5" y="59"/>
                  </a:moveTo>
                  <a:lnTo>
                    <a:pt x="9" y="55"/>
                  </a:lnTo>
                  <a:lnTo>
                    <a:pt x="14" y="49"/>
                  </a:lnTo>
                  <a:lnTo>
                    <a:pt x="17" y="44"/>
                  </a:lnTo>
                  <a:lnTo>
                    <a:pt x="24" y="37"/>
                  </a:lnTo>
                  <a:lnTo>
                    <a:pt x="32" y="29"/>
                  </a:lnTo>
                  <a:lnTo>
                    <a:pt x="43" y="21"/>
                  </a:lnTo>
                  <a:lnTo>
                    <a:pt x="51" y="15"/>
                  </a:lnTo>
                  <a:lnTo>
                    <a:pt x="61" y="9"/>
                  </a:lnTo>
                  <a:lnTo>
                    <a:pt x="59" y="0"/>
                  </a:lnTo>
                  <a:lnTo>
                    <a:pt x="46" y="6"/>
                  </a:lnTo>
                  <a:lnTo>
                    <a:pt x="36" y="14"/>
                  </a:lnTo>
                  <a:lnTo>
                    <a:pt x="26" y="22"/>
                  </a:lnTo>
                  <a:lnTo>
                    <a:pt x="17" y="30"/>
                  </a:lnTo>
                  <a:lnTo>
                    <a:pt x="11" y="37"/>
                  </a:lnTo>
                  <a:lnTo>
                    <a:pt x="5" y="45"/>
                  </a:lnTo>
                  <a:lnTo>
                    <a:pt x="2" y="48"/>
                  </a:lnTo>
                  <a:lnTo>
                    <a:pt x="0" y="50"/>
                  </a:lnTo>
                  <a:lnTo>
                    <a:pt x="5" y="47"/>
                  </a:lnTo>
                  <a:lnTo>
                    <a:pt x="0" y="50"/>
                  </a:lnTo>
                  <a:lnTo>
                    <a:pt x="0" y="54"/>
                  </a:lnTo>
                  <a:lnTo>
                    <a:pt x="4" y="57"/>
                  </a:lnTo>
                  <a:lnTo>
                    <a:pt x="7" y="57"/>
                  </a:lnTo>
                  <a:lnTo>
                    <a:pt x="9" y="55"/>
                  </a:lnTo>
                  <a:lnTo>
                    <a:pt x="5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Freeform 826"/>
            <p:cNvSpPr>
              <a:spLocks/>
            </p:cNvSpPr>
            <p:nvPr/>
          </p:nvSpPr>
          <p:spPr bwMode="auto">
            <a:xfrm>
              <a:off x="1703" y="3416"/>
              <a:ext cx="208" cy="6"/>
            </a:xfrm>
            <a:custGeom>
              <a:avLst/>
              <a:gdLst>
                <a:gd name="T0" fmla="*/ 1 w 417"/>
                <a:gd name="T1" fmla="*/ 3 h 12"/>
                <a:gd name="T2" fmla="*/ 1 w 417"/>
                <a:gd name="T3" fmla="*/ 3 h 12"/>
                <a:gd name="T4" fmla="*/ 2 w 417"/>
                <a:gd name="T5" fmla="*/ 3 h 12"/>
                <a:gd name="T6" fmla="*/ 6 w 417"/>
                <a:gd name="T7" fmla="*/ 3 h 12"/>
                <a:gd name="T8" fmla="*/ 11 w 417"/>
                <a:gd name="T9" fmla="*/ 3 h 12"/>
                <a:gd name="T10" fmla="*/ 17 w 417"/>
                <a:gd name="T11" fmla="*/ 3 h 12"/>
                <a:gd name="T12" fmla="*/ 25 w 417"/>
                <a:gd name="T13" fmla="*/ 3 h 12"/>
                <a:gd name="T14" fmla="*/ 33 w 417"/>
                <a:gd name="T15" fmla="*/ 3 h 12"/>
                <a:gd name="T16" fmla="*/ 42 w 417"/>
                <a:gd name="T17" fmla="*/ 3 h 12"/>
                <a:gd name="T18" fmla="*/ 51 w 417"/>
                <a:gd name="T19" fmla="*/ 3 h 12"/>
                <a:gd name="T20" fmla="*/ 60 w 417"/>
                <a:gd name="T21" fmla="*/ 3 h 12"/>
                <a:gd name="T22" fmla="*/ 69 w 417"/>
                <a:gd name="T23" fmla="*/ 3 h 12"/>
                <a:gd name="T24" fmla="*/ 77 w 417"/>
                <a:gd name="T25" fmla="*/ 3 h 12"/>
                <a:gd name="T26" fmla="*/ 85 w 417"/>
                <a:gd name="T27" fmla="*/ 3 h 12"/>
                <a:gd name="T28" fmla="*/ 92 w 417"/>
                <a:gd name="T29" fmla="*/ 3 h 12"/>
                <a:gd name="T30" fmla="*/ 97 w 417"/>
                <a:gd name="T31" fmla="*/ 3 h 12"/>
                <a:gd name="T32" fmla="*/ 101 w 417"/>
                <a:gd name="T33" fmla="*/ 3 h 12"/>
                <a:gd name="T34" fmla="*/ 104 w 417"/>
                <a:gd name="T35" fmla="*/ 3 h 12"/>
                <a:gd name="T36" fmla="*/ 104 w 417"/>
                <a:gd name="T37" fmla="*/ 0 h 12"/>
                <a:gd name="T38" fmla="*/ 101 w 417"/>
                <a:gd name="T39" fmla="*/ 0 h 12"/>
                <a:gd name="T40" fmla="*/ 97 w 417"/>
                <a:gd name="T41" fmla="*/ 0 h 12"/>
                <a:gd name="T42" fmla="*/ 92 w 417"/>
                <a:gd name="T43" fmla="*/ 0 h 12"/>
                <a:gd name="T44" fmla="*/ 85 w 417"/>
                <a:gd name="T45" fmla="*/ 0 h 12"/>
                <a:gd name="T46" fmla="*/ 77 w 417"/>
                <a:gd name="T47" fmla="*/ 0 h 12"/>
                <a:gd name="T48" fmla="*/ 69 w 417"/>
                <a:gd name="T49" fmla="*/ 0 h 12"/>
                <a:gd name="T50" fmla="*/ 60 w 417"/>
                <a:gd name="T51" fmla="*/ 0 h 12"/>
                <a:gd name="T52" fmla="*/ 51 w 417"/>
                <a:gd name="T53" fmla="*/ 0 h 12"/>
                <a:gd name="T54" fmla="*/ 42 w 417"/>
                <a:gd name="T55" fmla="*/ 0 h 12"/>
                <a:gd name="T56" fmla="*/ 33 w 417"/>
                <a:gd name="T57" fmla="*/ 0 h 12"/>
                <a:gd name="T58" fmla="*/ 25 w 417"/>
                <a:gd name="T59" fmla="*/ 0 h 12"/>
                <a:gd name="T60" fmla="*/ 17 w 417"/>
                <a:gd name="T61" fmla="*/ 0 h 12"/>
                <a:gd name="T62" fmla="*/ 11 w 417"/>
                <a:gd name="T63" fmla="*/ 0 h 12"/>
                <a:gd name="T64" fmla="*/ 6 w 417"/>
                <a:gd name="T65" fmla="*/ 0 h 12"/>
                <a:gd name="T66" fmla="*/ 2 w 417"/>
                <a:gd name="T67" fmla="*/ 0 h 12"/>
                <a:gd name="T68" fmla="*/ 1 w 417"/>
                <a:gd name="T69" fmla="*/ 0 h 12"/>
                <a:gd name="T70" fmla="*/ 1 w 417"/>
                <a:gd name="T71" fmla="*/ 0 h 12"/>
                <a:gd name="T72" fmla="*/ 1 w 417"/>
                <a:gd name="T73" fmla="*/ 0 h 12"/>
                <a:gd name="T74" fmla="*/ 0 w 417"/>
                <a:gd name="T75" fmla="*/ 1 h 12"/>
                <a:gd name="T76" fmla="*/ 0 w 417"/>
                <a:gd name="T77" fmla="*/ 2 h 12"/>
                <a:gd name="T78" fmla="*/ 0 w 417"/>
                <a:gd name="T79" fmla="*/ 3 h 12"/>
                <a:gd name="T80" fmla="*/ 1 w 417"/>
                <a:gd name="T81" fmla="*/ 3 h 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17" h="12">
                  <a:moveTo>
                    <a:pt x="5" y="12"/>
                  </a:moveTo>
                  <a:lnTo>
                    <a:pt x="5" y="12"/>
                  </a:lnTo>
                  <a:lnTo>
                    <a:pt x="11" y="12"/>
                  </a:lnTo>
                  <a:lnTo>
                    <a:pt x="25" y="12"/>
                  </a:lnTo>
                  <a:lnTo>
                    <a:pt x="45" y="12"/>
                  </a:lnTo>
                  <a:lnTo>
                    <a:pt x="70" y="12"/>
                  </a:lnTo>
                  <a:lnTo>
                    <a:pt x="100" y="12"/>
                  </a:lnTo>
                  <a:lnTo>
                    <a:pt x="132" y="12"/>
                  </a:lnTo>
                  <a:lnTo>
                    <a:pt x="168" y="12"/>
                  </a:lnTo>
                  <a:lnTo>
                    <a:pt x="204" y="12"/>
                  </a:lnTo>
                  <a:lnTo>
                    <a:pt x="241" y="12"/>
                  </a:lnTo>
                  <a:lnTo>
                    <a:pt x="276" y="12"/>
                  </a:lnTo>
                  <a:lnTo>
                    <a:pt x="310" y="12"/>
                  </a:lnTo>
                  <a:lnTo>
                    <a:pt x="341" y="12"/>
                  </a:lnTo>
                  <a:lnTo>
                    <a:pt x="368" y="12"/>
                  </a:lnTo>
                  <a:lnTo>
                    <a:pt x="390" y="12"/>
                  </a:lnTo>
                  <a:lnTo>
                    <a:pt x="406" y="12"/>
                  </a:lnTo>
                  <a:lnTo>
                    <a:pt x="417" y="12"/>
                  </a:lnTo>
                  <a:lnTo>
                    <a:pt x="417" y="0"/>
                  </a:lnTo>
                  <a:lnTo>
                    <a:pt x="406" y="0"/>
                  </a:lnTo>
                  <a:lnTo>
                    <a:pt x="390" y="0"/>
                  </a:lnTo>
                  <a:lnTo>
                    <a:pt x="368" y="0"/>
                  </a:lnTo>
                  <a:lnTo>
                    <a:pt x="341" y="0"/>
                  </a:lnTo>
                  <a:lnTo>
                    <a:pt x="310" y="0"/>
                  </a:lnTo>
                  <a:lnTo>
                    <a:pt x="276" y="0"/>
                  </a:lnTo>
                  <a:lnTo>
                    <a:pt x="241" y="0"/>
                  </a:lnTo>
                  <a:lnTo>
                    <a:pt x="204" y="0"/>
                  </a:lnTo>
                  <a:lnTo>
                    <a:pt x="168" y="0"/>
                  </a:lnTo>
                  <a:lnTo>
                    <a:pt x="132" y="0"/>
                  </a:lnTo>
                  <a:lnTo>
                    <a:pt x="100" y="0"/>
                  </a:lnTo>
                  <a:lnTo>
                    <a:pt x="70" y="0"/>
                  </a:lnTo>
                  <a:lnTo>
                    <a:pt x="45" y="0"/>
                  </a:lnTo>
                  <a:lnTo>
                    <a:pt x="25" y="0"/>
                  </a:lnTo>
                  <a:lnTo>
                    <a:pt x="11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1" y="9"/>
                  </a:lnTo>
                  <a:lnTo>
                    <a:pt x="5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Freeform 827"/>
            <p:cNvSpPr>
              <a:spLocks/>
            </p:cNvSpPr>
            <p:nvPr/>
          </p:nvSpPr>
          <p:spPr bwMode="auto">
            <a:xfrm>
              <a:off x="1541" y="3470"/>
              <a:ext cx="411" cy="48"/>
            </a:xfrm>
            <a:custGeom>
              <a:avLst/>
              <a:gdLst>
                <a:gd name="T0" fmla="*/ 205 w 822"/>
                <a:gd name="T1" fmla="*/ 24 h 96"/>
                <a:gd name="T2" fmla="*/ 1 w 822"/>
                <a:gd name="T3" fmla="*/ 24 h 96"/>
                <a:gd name="T4" fmla="*/ 1 w 822"/>
                <a:gd name="T5" fmla="*/ 20 h 96"/>
                <a:gd name="T6" fmla="*/ 0 w 822"/>
                <a:gd name="T7" fmla="*/ 16 h 96"/>
                <a:gd name="T8" fmla="*/ 1 w 822"/>
                <a:gd name="T9" fmla="*/ 11 h 96"/>
                <a:gd name="T10" fmla="*/ 3 w 822"/>
                <a:gd name="T11" fmla="*/ 7 h 96"/>
                <a:gd name="T12" fmla="*/ 5 w 822"/>
                <a:gd name="T13" fmla="*/ 4 h 96"/>
                <a:gd name="T14" fmla="*/ 9 w 822"/>
                <a:gd name="T15" fmla="*/ 2 h 96"/>
                <a:gd name="T16" fmla="*/ 15 w 822"/>
                <a:gd name="T17" fmla="*/ 1 h 96"/>
                <a:gd name="T18" fmla="*/ 21 w 822"/>
                <a:gd name="T19" fmla="*/ 1 h 96"/>
                <a:gd name="T20" fmla="*/ 23 w 822"/>
                <a:gd name="T21" fmla="*/ 1 h 96"/>
                <a:gd name="T22" fmla="*/ 26 w 822"/>
                <a:gd name="T23" fmla="*/ 1 h 96"/>
                <a:gd name="T24" fmla="*/ 30 w 822"/>
                <a:gd name="T25" fmla="*/ 2 h 96"/>
                <a:gd name="T26" fmla="*/ 36 w 822"/>
                <a:gd name="T27" fmla="*/ 2 h 96"/>
                <a:gd name="T28" fmla="*/ 42 w 822"/>
                <a:gd name="T29" fmla="*/ 2 h 96"/>
                <a:gd name="T30" fmla="*/ 48 w 822"/>
                <a:gd name="T31" fmla="*/ 2 h 96"/>
                <a:gd name="T32" fmla="*/ 55 w 822"/>
                <a:gd name="T33" fmla="*/ 2 h 96"/>
                <a:gd name="T34" fmla="*/ 63 w 822"/>
                <a:gd name="T35" fmla="*/ 2 h 96"/>
                <a:gd name="T36" fmla="*/ 70 w 822"/>
                <a:gd name="T37" fmla="*/ 3 h 96"/>
                <a:gd name="T38" fmla="*/ 78 w 822"/>
                <a:gd name="T39" fmla="*/ 3 h 96"/>
                <a:gd name="T40" fmla="*/ 85 w 822"/>
                <a:gd name="T41" fmla="*/ 3 h 96"/>
                <a:gd name="T42" fmla="*/ 91 w 822"/>
                <a:gd name="T43" fmla="*/ 3 h 96"/>
                <a:gd name="T44" fmla="*/ 97 w 822"/>
                <a:gd name="T45" fmla="*/ 3 h 96"/>
                <a:gd name="T46" fmla="*/ 102 w 822"/>
                <a:gd name="T47" fmla="*/ 3 h 96"/>
                <a:gd name="T48" fmla="*/ 105 w 822"/>
                <a:gd name="T49" fmla="*/ 3 h 96"/>
                <a:gd name="T50" fmla="*/ 108 w 822"/>
                <a:gd name="T51" fmla="*/ 3 h 96"/>
                <a:gd name="T52" fmla="*/ 110 w 822"/>
                <a:gd name="T53" fmla="*/ 3 h 96"/>
                <a:gd name="T54" fmla="*/ 113 w 822"/>
                <a:gd name="T55" fmla="*/ 3 h 96"/>
                <a:gd name="T56" fmla="*/ 117 w 822"/>
                <a:gd name="T57" fmla="*/ 3 h 96"/>
                <a:gd name="T58" fmla="*/ 122 w 822"/>
                <a:gd name="T59" fmla="*/ 3 h 96"/>
                <a:gd name="T60" fmla="*/ 127 w 822"/>
                <a:gd name="T61" fmla="*/ 2 h 96"/>
                <a:gd name="T62" fmla="*/ 133 w 822"/>
                <a:gd name="T63" fmla="*/ 2 h 96"/>
                <a:gd name="T64" fmla="*/ 139 w 822"/>
                <a:gd name="T65" fmla="*/ 2 h 96"/>
                <a:gd name="T66" fmla="*/ 145 w 822"/>
                <a:gd name="T67" fmla="*/ 2 h 96"/>
                <a:gd name="T68" fmla="*/ 151 w 822"/>
                <a:gd name="T69" fmla="*/ 2 h 96"/>
                <a:gd name="T70" fmla="*/ 157 w 822"/>
                <a:gd name="T71" fmla="*/ 2 h 96"/>
                <a:gd name="T72" fmla="*/ 163 w 822"/>
                <a:gd name="T73" fmla="*/ 2 h 96"/>
                <a:gd name="T74" fmla="*/ 169 w 822"/>
                <a:gd name="T75" fmla="*/ 2 h 96"/>
                <a:gd name="T76" fmla="*/ 173 w 822"/>
                <a:gd name="T77" fmla="*/ 2 h 96"/>
                <a:gd name="T78" fmla="*/ 177 w 822"/>
                <a:gd name="T79" fmla="*/ 1 h 96"/>
                <a:gd name="T80" fmla="*/ 181 w 822"/>
                <a:gd name="T81" fmla="*/ 1 h 96"/>
                <a:gd name="T82" fmla="*/ 183 w 822"/>
                <a:gd name="T83" fmla="*/ 1 h 96"/>
                <a:gd name="T84" fmla="*/ 187 w 822"/>
                <a:gd name="T85" fmla="*/ 0 h 96"/>
                <a:gd name="T86" fmla="*/ 191 w 822"/>
                <a:gd name="T87" fmla="*/ 1 h 96"/>
                <a:gd name="T88" fmla="*/ 195 w 822"/>
                <a:gd name="T89" fmla="*/ 2 h 96"/>
                <a:gd name="T90" fmla="*/ 199 w 822"/>
                <a:gd name="T91" fmla="*/ 4 h 96"/>
                <a:gd name="T92" fmla="*/ 202 w 822"/>
                <a:gd name="T93" fmla="*/ 7 h 96"/>
                <a:gd name="T94" fmla="*/ 205 w 822"/>
                <a:gd name="T95" fmla="*/ 11 h 96"/>
                <a:gd name="T96" fmla="*/ 206 w 822"/>
                <a:gd name="T97" fmla="*/ 17 h 96"/>
                <a:gd name="T98" fmla="*/ 205 w 822"/>
                <a:gd name="T99" fmla="*/ 24 h 9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822" h="96">
                  <a:moveTo>
                    <a:pt x="820" y="96"/>
                  </a:moveTo>
                  <a:lnTo>
                    <a:pt x="4" y="96"/>
                  </a:lnTo>
                  <a:lnTo>
                    <a:pt x="1" y="78"/>
                  </a:lnTo>
                  <a:lnTo>
                    <a:pt x="0" y="61"/>
                  </a:lnTo>
                  <a:lnTo>
                    <a:pt x="3" y="44"/>
                  </a:lnTo>
                  <a:lnTo>
                    <a:pt x="9" y="28"/>
                  </a:lnTo>
                  <a:lnTo>
                    <a:pt x="20" y="15"/>
                  </a:lnTo>
                  <a:lnTo>
                    <a:pt x="35" y="6"/>
                  </a:lnTo>
                  <a:lnTo>
                    <a:pt x="57" y="1"/>
                  </a:lnTo>
                  <a:lnTo>
                    <a:pt x="84" y="2"/>
                  </a:lnTo>
                  <a:lnTo>
                    <a:pt x="90" y="2"/>
                  </a:lnTo>
                  <a:lnTo>
                    <a:pt x="103" y="4"/>
                  </a:lnTo>
                  <a:lnTo>
                    <a:pt x="119" y="5"/>
                  </a:lnTo>
                  <a:lnTo>
                    <a:pt x="141" y="5"/>
                  </a:lnTo>
                  <a:lnTo>
                    <a:pt x="165" y="6"/>
                  </a:lnTo>
                  <a:lnTo>
                    <a:pt x="191" y="7"/>
                  </a:lnTo>
                  <a:lnTo>
                    <a:pt x="220" y="7"/>
                  </a:lnTo>
                  <a:lnTo>
                    <a:pt x="250" y="8"/>
                  </a:lnTo>
                  <a:lnTo>
                    <a:pt x="280" y="9"/>
                  </a:lnTo>
                  <a:lnTo>
                    <a:pt x="310" y="9"/>
                  </a:lnTo>
                  <a:lnTo>
                    <a:pt x="338" y="11"/>
                  </a:lnTo>
                  <a:lnTo>
                    <a:pt x="363" y="11"/>
                  </a:lnTo>
                  <a:lnTo>
                    <a:pt x="386" y="11"/>
                  </a:lnTo>
                  <a:lnTo>
                    <a:pt x="406" y="11"/>
                  </a:lnTo>
                  <a:lnTo>
                    <a:pt x="419" y="11"/>
                  </a:lnTo>
                  <a:lnTo>
                    <a:pt x="429" y="11"/>
                  </a:lnTo>
                  <a:lnTo>
                    <a:pt x="437" y="11"/>
                  </a:lnTo>
                  <a:lnTo>
                    <a:pt x="449" y="9"/>
                  </a:lnTo>
                  <a:lnTo>
                    <a:pt x="465" y="9"/>
                  </a:lnTo>
                  <a:lnTo>
                    <a:pt x="485" y="9"/>
                  </a:lnTo>
                  <a:lnTo>
                    <a:pt x="506" y="8"/>
                  </a:lnTo>
                  <a:lnTo>
                    <a:pt x="529" y="8"/>
                  </a:lnTo>
                  <a:lnTo>
                    <a:pt x="554" y="8"/>
                  </a:lnTo>
                  <a:lnTo>
                    <a:pt x="578" y="7"/>
                  </a:lnTo>
                  <a:lnTo>
                    <a:pt x="604" y="7"/>
                  </a:lnTo>
                  <a:lnTo>
                    <a:pt x="628" y="7"/>
                  </a:lnTo>
                  <a:lnTo>
                    <a:pt x="652" y="6"/>
                  </a:lnTo>
                  <a:lnTo>
                    <a:pt x="673" y="5"/>
                  </a:lnTo>
                  <a:lnTo>
                    <a:pt x="692" y="5"/>
                  </a:lnTo>
                  <a:lnTo>
                    <a:pt x="708" y="4"/>
                  </a:lnTo>
                  <a:lnTo>
                    <a:pt x="721" y="2"/>
                  </a:lnTo>
                  <a:lnTo>
                    <a:pt x="730" y="1"/>
                  </a:lnTo>
                  <a:lnTo>
                    <a:pt x="745" y="0"/>
                  </a:lnTo>
                  <a:lnTo>
                    <a:pt x="761" y="1"/>
                  </a:lnTo>
                  <a:lnTo>
                    <a:pt x="779" y="5"/>
                  </a:lnTo>
                  <a:lnTo>
                    <a:pt x="795" y="13"/>
                  </a:lnTo>
                  <a:lnTo>
                    <a:pt x="807" y="25"/>
                  </a:lnTo>
                  <a:lnTo>
                    <a:pt x="818" y="43"/>
                  </a:lnTo>
                  <a:lnTo>
                    <a:pt x="822" y="66"/>
                  </a:lnTo>
                  <a:lnTo>
                    <a:pt x="820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Freeform 828"/>
            <p:cNvSpPr>
              <a:spLocks/>
            </p:cNvSpPr>
            <p:nvPr/>
          </p:nvSpPr>
          <p:spPr bwMode="auto">
            <a:xfrm>
              <a:off x="1540" y="3515"/>
              <a:ext cx="411" cy="6"/>
            </a:xfrm>
            <a:custGeom>
              <a:avLst/>
              <a:gdLst>
                <a:gd name="T0" fmla="*/ 0 w 821"/>
                <a:gd name="T1" fmla="*/ 2 h 11"/>
                <a:gd name="T2" fmla="*/ 2 w 821"/>
                <a:gd name="T3" fmla="*/ 3 h 11"/>
                <a:gd name="T4" fmla="*/ 206 w 821"/>
                <a:gd name="T5" fmla="*/ 3 h 11"/>
                <a:gd name="T6" fmla="*/ 206 w 821"/>
                <a:gd name="T7" fmla="*/ 0 h 11"/>
                <a:gd name="T8" fmla="*/ 2 w 821"/>
                <a:gd name="T9" fmla="*/ 0 h 11"/>
                <a:gd name="T10" fmla="*/ 3 w 821"/>
                <a:gd name="T11" fmla="*/ 2 h 11"/>
                <a:gd name="T12" fmla="*/ 2 w 821"/>
                <a:gd name="T13" fmla="*/ 0 h 11"/>
                <a:gd name="T14" fmla="*/ 1 w 821"/>
                <a:gd name="T15" fmla="*/ 1 h 11"/>
                <a:gd name="T16" fmla="*/ 0 w 821"/>
                <a:gd name="T17" fmla="*/ 2 h 11"/>
                <a:gd name="T18" fmla="*/ 1 w 821"/>
                <a:gd name="T19" fmla="*/ 3 h 11"/>
                <a:gd name="T20" fmla="*/ 2 w 821"/>
                <a:gd name="T21" fmla="*/ 3 h 11"/>
                <a:gd name="T22" fmla="*/ 0 w 821"/>
                <a:gd name="T23" fmla="*/ 2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1" h="11">
                  <a:moveTo>
                    <a:pt x="0" y="7"/>
                  </a:moveTo>
                  <a:lnTo>
                    <a:pt x="5" y="11"/>
                  </a:lnTo>
                  <a:lnTo>
                    <a:pt x="821" y="11"/>
                  </a:lnTo>
                  <a:lnTo>
                    <a:pt x="821" y="0"/>
                  </a:lnTo>
                  <a:lnTo>
                    <a:pt x="5" y="0"/>
                  </a:lnTo>
                  <a:lnTo>
                    <a:pt x="9" y="5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1" y="9"/>
                  </a:lnTo>
                  <a:lnTo>
                    <a:pt x="5" y="11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Freeform 829"/>
            <p:cNvSpPr>
              <a:spLocks/>
            </p:cNvSpPr>
            <p:nvPr/>
          </p:nvSpPr>
          <p:spPr bwMode="auto">
            <a:xfrm>
              <a:off x="1538" y="3468"/>
              <a:ext cx="45" cy="50"/>
            </a:xfrm>
            <a:custGeom>
              <a:avLst/>
              <a:gdLst>
                <a:gd name="T0" fmla="*/ 23 w 90"/>
                <a:gd name="T1" fmla="*/ 1 h 100"/>
                <a:gd name="T2" fmla="*/ 23 w 90"/>
                <a:gd name="T3" fmla="*/ 1 h 100"/>
                <a:gd name="T4" fmla="*/ 16 w 90"/>
                <a:gd name="T5" fmla="*/ 0 h 100"/>
                <a:gd name="T6" fmla="*/ 10 w 90"/>
                <a:gd name="T7" fmla="*/ 1 h 100"/>
                <a:gd name="T8" fmla="*/ 6 w 90"/>
                <a:gd name="T9" fmla="*/ 4 h 100"/>
                <a:gd name="T10" fmla="*/ 3 w 90"/>
                <a:gd name="T11" fmla="*/ 7 h 100"/>
                <a:gd name="T12" fmla="*/ 1 w 90"/>
                <a:gd name="T13" fmla="*/ 12 h 100"/>
                <a:gd name="T14" fmla="*/ 0 w 90"/>
                <a:gd name="T15" fmla="*/ 16 h 100"/>
                <a:gd name="T16" fmla="*/ 1 w 90"/>
                <a:gd name="T17" fmla="*/ 21 h 100"/>
                <a:gd name="T18" fmla="*/ 2 w 90"/>
                <a:gd name="T19" fmla="*/ 25 h 100"/>
                <a:gd name="T20" fmla="*/ 4 w 90"/>
                <a:gd name="T21" fmla="*/ 25 h 100"/>
                <a:gd name="T22" fmla="*/ 3 w 90"/>
                <a:gd name="T23" fmla="*/ 21 h 100"/>
                <a:gd name="T24" fmla="*/ 3 w 90"/>
                <a:gd name="T25" fmla="*/ 16 h 100"/>
                <a:gd name="T26" fmla="*/ 4 w 90"/>
                <a:gd name="T27" fmla="*/ 12 h 100"/>
                <a:gd name="T28" fmla="*/ 5 w 90"/>
                <a:gd name="T29" fmla="*/ 9 h 100"/>
                <a:gd name="T30" fmla="*/ 8 w 90"/>
                <a:gd name="T31" fmla="*/ 6 h 100"/>
                <a:gd name="T32" fmla="*/ 11 w 90"/>
                <a:gd name="T33" fmla="*/ 4 h 100"/>
                <a:gd name="T34" fmla="*/ 16 w 90"/>
                <a:gd name="T35" fmla="*/ 3 h 100"/>
                <a:gd name="T36" fmla="*/ 23 w 90"/>
                <a:gd name="T37" fmla="*/ 3 h 100"/>
                <a:gd name="T38" fmla="*/ 23 w 90"/>
                <a:gd name="T39" fmla="*/ 3 h 100"/>
                <a:gd name="T40" fmla="*/ 23 w 90"/>
                <a:gd name="T41" fmla="*/ 1 h 10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0" h="100">
                  <a:moveTo>
                    <a:pt x="90" y="1"/>
                  </a:moveTo>
                  <a:lnTo>
                    <a:pt x="90" y="1"/>
                  </a:lnTo>
                  <a:lnTo>
                    <a:pt x="63" y="0"/>
                  </a:lnTo>
                  <a:lnTo>
                    <a:pt x="40" y="4"/>
                  </a:lnTo>
                  <a:lnTo>
                    <a:pt x="22" y="15"/>
                  </a:lnTo>
                  <a:lnTo>
                    <a:pt x="11" y="28"/>
                  </a:lnTo>
                  <a:lnTo>
                    <a:pt x="4" y="46"/>
                  </a:lnTo>
                  <a:lnTo>
                    <a:pt x="0" y="64"/>
                  </a:lnTo>
                  <a:lnTo>
                    <a:pt x="3" y="81"/>
                  </a:lnTo>
                  <a:lnTo>
                    <a:pt x="5" y="100"/>
                  </a:lnTo>
                  <a:lnTo>
                    <a:pt x="14" y="98"/>
                  </a:lnTo>
                  <a:lnTo>
                    <a:pt x="12" y="81"/>
                  </a:lnTo>
                  <a:lnTo>
                    <a:pt x="12" y="64"/>
                  </a:lnTo>
                  <a:lnTo>
                    <a:pt x="13" y="48"/>
                  </a:lnTo>
                  <a:lnTo>
                    <a:pt x="20" y="33"/>
                  </a:lnTo>
                  <a:lnTo>
                    <a:pt x="29" y="22"/>
                  </a:lnTo>
                  <a:lnTo>
                    <a:pt x="42" y="14"/>
                  </a:lnTo>
                  <a:lnTo>
                    <a:pt x="63" y="9"/>
                  </a:lnTo>
                  <a:lnTo>
                    <a:pt x="90" y="10"/>
                  </a:lnTo>
                  <a:lnTo>
                    <a:pt x="9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Freeform 830"/>
            <p:cNvSpPr>
              <a:spLocks/>
            </p:cNvSpPr>
            <p:nvPr/>
          </p:nvSpPr>
          <p:spPr bwMode="auto">
            <a:xfrm>
              <a:off x="1583" y="3469"/>
              <a:ext cx="172" cy="9"/>
            </a:xfrm>
            <a:custGeom>
              <a:avLst/>
              <a:gdLst>
                <a:gd name="T0" fmla="*/ 86 w 345"/>
                <a:gd name="T1" fmla="*/ 2 h 18"/>
                <a:gd name="T2" fmla="*/ 86 w 345"/>
                <a:gd name="T3" fmla="*/ 2 h 18"/>
                <a:gd name="T4" fmla="*/ 83 w 345"/>
                <a:gd name="T5" fmla="*/ 2 h 18"/>
                <a:gd name="T6" fmla="*/ 80 w 345"/>
                <a:gd name="T7" fmla="*/ 2 h 18"/>
                <a:gd name="T8" fmla="*/ 75 w 345"/>
                <a:gd name="T9" fmla="*/ 2 h 18"/>
                <a:gd name="T10" fmla="*/ 69 w 345"/>
                <a:gd name="T11" fmla="*/ 2 h 18"/>
                <a:gd name="T12" fmla="*/ 63 w 345"/>
                <a:gd name="T13" fmla="*/ 2 h 18"/>
                <a:gd name="T14" fmla="*/ 56 w 345"/>
                <a:gd name="T15" fmla="*/ 2 h 18"/>
                <a:gd name="T16" fmla="*/ 49 w 345"/>
                <a:gd name="T17" fmla="*/ 2 h 18"/>
                <a:gd name="T18" fmla="*/ 41 w 345"/>
                <a:gd name="T19" fmla="*/ 2 h 18"/>
                <a:gd name="T20" fmla="*/ 34 w 345"/>
                <a:gd name="T21" fmla="*/ 1 h 18"/>
                <a:gd name="T22" fmla="*/ 26 w 345"/>
                <a:gd name="T23" fmla="*/ 1 h 18"/>
                <a:gd name="T24" fmla="*/ 20 w 345"/>
                <a:gd name="T25" fmla="*/ 1 h 18"/>
                <a:gd name="T26" fmla="*/ 14 w 345"/>
                <a:gd name="T27" fmla="*/ 1 h 18"/>
                <a:gd name="T28" fmla="*/ 8 w 345"/>
                <a:gd name="T29" fmla="*/ 1 h 18"/>
                <a:gd name="T30" fmla="*/ 4 w 345"/>
                <a:gd name="T31" fmla="*/ 1 h 18"/>
                <a:gd name="T32" fmla="*/ 1 w 345"/>
                <a:gd name="T33" fmla="*/ 0 h 18"/>
                <a:gd name="T34" fmla="*/ 0 w 345"/>
                <a:gd name="T35" fmla="*/ 0 h 18"/>
                <a:gd name="T36" fmla="*/ 0 w 345"/>
                <a:gd name="T37" fmla="*/ 3 h 18"/>
                <a:gd name="T38" fmla="*/ 1 w 345"/>
                <a:gd name="T39" fmla="*/ 3 h 18"/>
                <a:gd name="T40" fmla="*/ 4 w 345"/>
                <a:gd name="T41" fmla="*/ 3 h 18"/>
                <a:gd name="T42" fmla="*/ 8 w 345"/>
                <a:gd name="T43" fmla="*/ 4 h 18"/>
                <a:gd name="T44" fmla="*/ 14 w 345"/>
                <a:gd name="T45" fmla="*/ 4 h 18"/>
                <a:gd name="T46" fmla="*/ 20 w 345"/>
                <a:gd name="T47" fmla="*/ 4 h 18"/>
                <a:gd name="T48" fmla="*/ 26 w 345"/>
                <a:gd name="T49" fmla="*/ 4 h 18"/>
                <a:gd name="T50" fmla="*/ 34 w 345"/>
                <a:gd name="T51" fmla="*/ 4 h 18"/>
                <a:gd name="T52" fmla="*/ 41 w 345"/>
                <a:gd name="T53" fmla="*/ 4 h 18"/>
                <a:gd name="T54" fmla="*/ 49 w 345"/>
                <a:gd name="T55" fmla="*/ 5 h 18"/>
                <a:gd name="T56" fmla="*/ 56 w 345"/>
                <a:gd name="T57" fmla="*/ 5 h 18"/>
                <a:gd name="T58" fmla="*/ 63 w 345"/>
                <a:gd name="T59" fmla="*/ 5 h 18"/>
                <a:gd name="T60" fmla="*/ 69 w 345"/>
                <a:gd name="T61" fmla="*/ 5 h 18"/>
                <a:gd name="T62" fmla="*/ 75 w 345"/>
                <a:gd name="T63" fmla="*/ 5 h 18"/>
                <a:gd name="T64" fmla="*/ 80 w 345"/>
                <a:gd name="T65" fmla="*/ 5 h 18"/>
                <a:gd name="T66" fmla="*/ 83 w 345"/>
                <a:gd name="T67" fmla="*/ 5 h 18"/>
                <a:gd name="T68" fmla="*/ 86 w 345"/>
                <a:gd name="T69" fmla="*/ 5 h 18"/>
                <a:gd name="T70" fmla="*/ 86 w 345"/>
                <a:gd name="T71" fmla="*/ 5 h 18"/>
                <a:gd name="T72" fmla="*/ 86 w 345"/>
                <a:gd name="T73" fmla="*/ 2 h 1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45" h="18">
                  <a:moveTo>
                    <a:pt x="345" y="8"/>
                  </a:moveTo>
                  <a:lnTo>
                    <a:pt x="345" y="8"/>
                  </a:lnTo>
                  <a:lnTo>
                    <a:pt x="335" y="7"/>
                  </a:lnTo>
                  <a:lnTo>
                    <a:pt x="322" y="7"/>
                  </a:lnTo>
                  <a:lnTo>
                    <a:pt x="302" y="7"/>
                  </a:lnTo>
                  <a:lnTo>
                    <a:pt x="279" y="7"/>
                  </a:lnTo>
                  <a:lnTo>
                    <a:pt x="254" y="7"/>
                  </a:lnTo>
                  <a:lnTo>
                    <a:pt x="226" y="6"/>
                  </a:lnTo>
                  <a:lnTo>
                    <a:pt x="196" y="6"/>
                  </a:lnTo>
                  <a:lnTo>
                    <a:pt x="166" y="6"/>
                  </a:lnTo>
                  <a:lnTo>
                    <a:pt x="136" y="3"/>
                  </a:lnTo>
                  <a:lnTo>
                    <a:pt x="107" y="3"/>
                  </a:lnTo>
                  <a:lnTo>
                    <a:pt x="81" y="3"/>
                  </a:lnTo>
                  <a:lnTo>
                    <a:pt x="57" y="1"/>
                  </a:lnTo>
                  <a:lnTo>
                    <a:pt x="35" y="1"/>
                  </a:lnTo>
                  <a:lnTo>
                    <a:pt x="19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" y="9"/>
                  </a:lnTo>
                  <a:lnTo>
                    <a:pt x="19" y="10"/>
                  </a:lnTo>
                  <a:lnTo>
                    <a:pt x="35" y="13"/>
                  </a:lnTo>
                  <a:lnTo>
                    <a:pt x="57" y="13"/>
                  </a:lnTo>
                  <a:lnTo>
                    <a:pt x="81" y="13"/>
                  </a:lnTo>
                  <a:lnTo>
                    <a:pt x="107" y="15"/>
                  </a:lnTo>
                  <a:lnTo>
                    <a:pt x="136" y="15"/>
                  </a:lnTo>
                  <a:lnTo>
                    <a:pt x="166" y="15"/>
                  </a:lnTo>
                  <a:lnTo>
                    <a:pt x="196" y="17"/>
                  </a:lnTo>
                  <a:lnTo>
                    <a:pt x="226" y="17"/>
                  </a:lnTo>
                  <a:lnTo>
                    <a:pt x="254" y="18"/>
                  </a:lnTo>
                  <a:lnTo>
                    <a:pt x="279" y="18"/>
                  </a:lnTo>
                  <a:lnTo>
                    <a:pt x="302" y="18"/>
                  </a:lnTo>
                  <a:lnTo>
                    <a:pt x="322" y="18"/>
                  </a:lnTo>
                  <a:lnTo>
                    <a:pt x="335" y="18"/>
                  </a:lnTo>
                  <a:lnTo>
                    <a:pt x="345" y="17"/>
                  </a:lnTo>
                  <a:lnTo>
                    <a:pt x="34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Freeform 831"/>
            <p:cNvSpPr>
              <a:spLocks/>
            </p:cNvSpPr>
            <p:nvPr/>
          </p:nvSpPr>
          <p:spPr bwMode="auto">
            <a:xfrm>
              <a:off x="1755" y="3468"/>
              <a:ext cx="151" cy="10"/>
            </a:xfrm>
            <a:custGeom>
              <a:avLst/>
              <a:gdLst>
                <a:gd name="T0" fmla="*/ 76 w 301"/>
                <a:gd name="T1" fmla="*/ 0 h 19"/>
                <a:gd name="T2" fmla="*/ 76 w 301"/>
                <a:gd name="T3" fmla="*/ 0 h 19"/>
                <a:gd name="T4" fmla="*/ 73 w 301"/>
                <a:gd name="T5" fmla="*/ 1 h 19"/>
                <a:gd name="T6" fmla="*/ 70 w 301"/>
                <a:gd name="T7" fmla="*/ 1 h 19"/>
                <a:gd name="T8" fmla="*/ 66 w 301"/>
                <a:gd name="T9" fmla="*/ 1 h 19"/>
                <a:gd name="T10" fmla="*/ 61 w 301"/>
                <a:gd name="T11" fmla="*/ 1 h 19"/>
                <a:gd name="T12" fmla="*/ 56 w 301"/>
                <a:gd name="T13" fmla="*/ 1 h 19"/>
                <a:gd name="T14" fmla="*/ 50 w 301"/>
                <a:gd name="T15" fmla="*/ 1 h 19"/>
                <a:gd name="T16" fmla="*/ 44 w 301"/>
                <a:gd name="T17" fmla="*/ 1 h 19"/>
                <a:gd name="T18" fmla="*/ 38 w 301"/>
                <a:gd name="T19" fmla="*/ 1 h 19"/>
                <a:gd name="T20" fmla="*/ 32 w 301"/>
                <a:gd name="T21" fmla="*/ 2 h 19"/>
                <a:gd name="T22" fmla="*/ 25 w 301"/>
                <a:gd name="T23" fmla="*/ 2 h 19"/>
                <a:gd name="T24" fmla="*/ 20 w 301"/>
                <a:gd name="T25" fmla="*/ 2 h 19"/>
                <a:gd name="T26" fmla="*/ 14 w 301"/>
                <a:gd name="T27" fmla="*/ 2 h 19"/>
                <a:gd name="T28" fmla="*/ 9 w 301"/>
                <a:gd name="T29" fmla="*/ 2 h 19"/>
                <a:gd name="T30" fmla="*/ 5 w 301"/>
                <a:gd name="T31" fmla="*/ 2 h 19"/>
                <a:gd name="T32" fmla="*/ 2 w 301"/>
                <a:gd name="T33" fmla="*/ 2 h 19"/>
                <a:gd name="T34" fmla="*/ 0 w 301"/>
                <a:gd name="T35" fmla="*/ 3 h 19"/>
                <a:gd name="T36" fmla="*/ 0 w 301"/>
                <a:gd name="T37" fmla="*/ 5 h 19"/>
                <a:gd name="T38" fmla="*/ 2 w 301"/>
                <a:gd name="T39" fmla="*/ 5 h 19"/>
                <a:gd name="T40" fmla="*/ 5 w 301"/>
                <a:gd name="T41" fmla="*/ 5 h 19"/>
                <a:gd name="T42" fmla="*/ 9 w 301"/>
                <a:gd name="T43" fmla="*/ 5 h 19"/>
                <a:gd name="T44" fmla="*/ 14 w 301"/>
                <a:gd name="T45" fmla="*/ 5 h 19"/>
                <a:gd name="T46" fmla="*/ 20 w 301"/>
                <a:gd name="T47" fmla="*/ 5 h 19"/>
                <a:gd name="T48" fmla="*/ 25 w 301"/>
                <a:gd name="T49" fmla="*/ 5 h 19"/>
                <a:gd name="T50" fmla="*/ 32 w 301"/>
                <a:gd name="T51" fmla="*/ 5 h 19"/>
                <a:gd name="T52" fmla="*/ 38 w 301"/>
                <a:gd name="T53" fmla="*/ 4 h 19"/>
                <a:gd name="T54" fmla="*/ 44 w 301"/>
                <a:gd name="T55" fmla="*/ 4 h 19"/>
                <a:gd name="T56" fmla="*/ 50 w 301"/>
                <a:gd name="T57" fmla="*/ 4 h 19"/>
                <a:gd name="T58" fmla="*/ 56 w 301"/>
                <a:gd name="T59" fmla="*/ 4 h 19"/>
                <a:gd name="T60" fmla="*/ 61 w 301"/>
                <a:gd name="T61" fmla="*/ 4 h 19"/>
                <a:gd name="T62" fmla="*/ 66 w 301"/>
                <a:gd name="T63" fmla="*/ 4 h 19"/>
                <a:gd name="T64" fmla="*/ 70 w 301"/>
                <a:gd name="T65" fmla="*/ 3 h 19"/>
                <a:gd name="T66" fmla="*/ 73 w 301"/>
                <a:gd name="T67" fmla="*/ 3 h 19"/>
                <a:gd name="T68" fmla="*/ 76 w 301"/>
                <a:gd name="T69" fmla="*/ 3 h 19"/>
                <a:gd name="T70" fmla="*/ 76 w 301"/>
                <a:gd name="T71" fmla="*/ 3 h 19"/>
                <a:gd name="T72" fmla="*/ 76 w 301"/>
                <a:gd name="T73" fmla="*/ 0 h 1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01" h="19">
                  <a:moveTo>
                    <a:pt x="301" y="0"/>
                  </a:moveTo>
                  <a:lnTo>
                    <a:pt x="301" y="0"/>
                  </a:lnTo>
                  <a:lnTo>
                    <a:pt x="292" y="1"/>
                  </a:lnTo>
                  <a:lnTo>
                    <a:pt x="279" y="2"/>
                  </a:lnTo>
                  <a:lnTo>
                    <a:pt x="263" y="2"/>
                  </a:lnTo>
                  <a:lnTo>
                    <a:pt x="244" y="2"/>
                  </a:lnTo>
                  <a:lnTo>
                    <a:pt x="223" y="4"/>
                  </a:lnTo>
                  <a:lnTo>
                    <a:pt x="199" y="4"/>
                  </a:lnTo>
                  <a:lnTo>
                    <a:pt x="175" y="4"/>
                  </a:lnTo>
                  <a:lnTo>
                    <a:pt x="149" y="4"/>
                  </a:lnTo>
                  <a:lnTo>
                    <a:pt x="125" y="5"/>
                  </a:lnTo>
                  <a:lnTo>
                    <a:pt x="100" y="5"/>
                  </a:lnTo>
                  <a:lnTo>
                    <a:pt x="77" y="5"/>
                  </a:lnTo>
                  <a:lnTo>
                    <a:pt x="56" y="7"/>
                  </a:lnTo>
                  <a:lnTo>
                    <a:pt x="36" y="7"/>
                  </a:lnTo>
                  <a:lnTo>
                    <a:pt x="20" y="7"/>
                  </a:lnTo>
                  <a:lnTo>
                    <a:pt x="8" y="8"/>
                  </a:lnTo>
                  <a:lnTo>
                    <a:pt x="0" y="9"/>
                  </a:lnTo>
                  <a:lnTo>
                    <a:pt x="0" y="18"/>
                  </a:lnTo>
                  <a:lnTo>
                    <a:pt x="8" y="19"/>
                  </a:lnTo>
                  <a:lnTo>
                    <a:pt x="20" y="18"/>
                  </a:lnTo>
                  <a:lnTo>
                    <a:pt x="36" y="18"/>
                  </a:lnTo>
                  <a:lnTo>
                    <a:pt x="56" y="18"/>
                  </a:lnTo>
                  <a:lnTo>
                    <a:pt x="77" y="17"/>
                  </a:lnTo>
                  <a:lnTo>
                    <a:pt x="100" y="17"/>
                  </a:lnTo>
                  <a:lnTo>
                    <a:pt x="125" y="17"/>
                  </a:lnTo>
                  <a:lnTo>
                    <a:pt x="149" y="16"/>
                  </a:lnTo>
                  <a:lnTo>
                    <a:pt x="175" y="16"/>
                  </a:lnTo>
                  <a:lnTo>
                    <a:pt x="199" y="16"/>
                  </a:lnTo>
                  <a:lnTo>
                    <a:pt x="223" y="14"/>
                  </a:lnTo>
                  <a:lnTo>
                    <a:pt x="244" y="14"/>
                  </a:lnTo>
                  <a:lnTo>
                    <a:pt x="263" y="14"/>
                  </a:lnTo>
                  <a:lnTo>
                    <a:pt x="279" y="11"/>
                  </a:lnTo>
                  <a:lnTo>
                    <a:pt x="292" y="10"/>
                  </a:lnTo>
                  <a:lnTo>
                    <a:pt x="301" y="9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Freeform 832"/>
            <p:cNvSpPr>
              <a:spLocks/>
            </p:cNvSpPr>
            <p:nvPr/>
          </p:nvSpPr>
          <p:spPr bwMode="auto">
            <a:xfrm>
              <a:off x="1906" y="3467"/>
              <a:ext cx="48" cy="54"/>
            </a:xfrm>
            <a:custGeom>
              <a:avLst/>
              <a:gdLst>
                <a:gd name="T0" fmla="*/ 22 w 97"/>
                <a:gd name="T1" fmla="*/ 27 h 107"/>
                <a:gd name="T2" fmla="*/ 23 w 97"/>
                <a:gd name="T3" fmla="*/ 26 h 107"/>
                <a:gd name="T4" fmla="*/ 24 w 97"/>
                <a:gd name="T5" fmla="*/ 18 h 107"/>
                <a:gd name="T6" fmla="*/ 23 w 97"/>
                <a:gd name="T7" fmla="*/ 12 h 107"/>
                <a:gd name="T8" fmla="*/ 20 w 97"/>
                <a:gd name="T9" fmla="*/ 7 h 107"/>
                <a:gd name="T10" fmla="*/ 16 w 97"/>
                <a:gd name="T11" fmla="*/ 4 h 107"/>
                <a:gd name="T12" fmla="*/ 12 w 97"/>
                <a:gd name="T13" fmla="*/ 2 h 107"/>
                <a:gd name="T14" fmla="*/ 7 w 97"/>
                <a:gd name="T15" fmla="*/ 1 h 107"/>
                <a:gd name="T16" fmla="*/ 3 w 97"/>
                <a:gd name="T17" fmla="*/ 0 h 107"/>
                <a:gd name="T18" fmla="*/ 0 w 97"/>
                <a:gd name="T19" fmla="*/ 1 h 107"/>
                <a:gd name="T20" fmla="*/ 0 w 97"/>
                <a:gd name="T21" fmla="*/ 3 h 107"/>
                <a:gd name="T22" fmla="*/ 3 w 97"/>
                <a:gd name="T23" fmla="*/ 3 h 107"/>
                <a:gd name="T24" fmla="*/ 7 w 97"/>
                <a:gd name="T25" fmla="*/ 3 h 107"/>
                <a:gd name="T26" fmla="*/ 11 w 97"/>
                <a:gd name="T27" fmla="*/ 4 h 107"/>
                <a:gd name="T28" fmla="*/ 15 w 97"/>
                <a:gd name="T29" fmla="*/ 6 h 107"/>
                <a:gd name="T30" fmla="*/ 18 w 97"/>
                <a:gd name="T31" fmla="*/ 9 h 107"/>
                <a:gd name="T32" fmla="*/ 20 w 97"/>
                <a:gd name="T33" fmla="*/ 13 h 107"/>
                <a:gd name="T34" fmla="*/ 22 w 97"/>
                <a:gd name="T35" fmla="*/ 18 h 107"/>
                <a:gd name="T36" fmla="*/ 21 w 97"/>
                <a:gd name="T37" fmla="*/ 26 h 107"/>
                <a:gd name="T38" fmla="*/ 22 w 97"/>
                <a:gd name="T39" fmla="*/ 24 h 107"/>
                <a:gd name="T40" fmla="*/ 21 w 97"/>
                <a:gd name="T41" fmla="*/ 26 h 107"/>
                <a:gd name="T42" fmla="*/ 21 w 97"/>
                <a:gd name="T43" fmla="*/ 27 h 107"/>
                <a:gd name="T44" fmla="*/ 22 w 97"/>
                <a:gd name="T45" fmla="*/ 27 h 107"/>
                <a:gd name="T46" fmla="*/ 23 w 97"/>
                <a:gd name="T47" fmla="*/ 27 h 107"/>
                <a:gd name="T48" fmla="*/ 23 w 97"/>
                <a:gd name="T49" fmla="*/ 26 h 107"/>
                <a:gd name="T50" fmla="*/ 22 w 97"/>
                <a:gd name="T51" fmla="*/ 27 h 10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7" h="107">
                  <a:moveTo>
                    <a:pt x="90" y="107"/>
                  </a:moveTo>
                  <a:lnTo>
                    <a:pt x="95" y="102"/>
                  </a:lnTo>
                  <a:lnTo>
                    <a:pt x="97" y="72"/>
                  </a:lnTo>
                  <a:lnTo>
                    <a:pt x="92" y="48"/>
                  </a:lnTo>
                  <a:lnTo>
                    <a:pt x="81" y="28"/>
                  </a:lnTo>
                  <a:lnTo>
                    <a:pt x="67" y="14"/>
                  </a:lnTo>
                  <a:lnTo>
                    <a:pt x="50" y="6"/>
                  </a:lnTo>
                  <a:lnTo>
                    <a:pt x="31" y="3"/>
                  </a:lnTo>
                  <a:lnTo>
                    <a:pt x="15" y="0"/>
                  </a:lnTo>
                  <a:lnTo>
                    <a:pt x="0" y="3"/>
                  </a:lnTo>
                  <a:lnTo>
                    <a:pt x="0" y="12"/>
                  </a:lnTo>
                  <a:lnTo>
                    <a:pt x="15" y="12"/>
                  </a:lnTo>
                  <a:lnTo>
                    <a:pt x="31" y="12"/>
                  </a:lnTo>
                  <a:lnTo>
                    <a:pt x="47" y="15"/>
                  </a:lnTo>
                  <a:lnTo>
                    <a:pt x="62" y="23"/>
                  </a:lnTo>
                  <a:lnTo>
                    <a:pt x="74" y="35"/>
                  </a:lnTo>
                  <a:lnTo>
                    <a:pt x="83" y="50"/>
                  </a:lnTo>
                  <a:lnTo>
                    <a:pt x="88" y="72"/>
                  </a:lnTo>
                  <a:lnTo>
                    <a:pt x="85" y="102"/>
                  </a:lnTo>
                  <a:lnTo>
                    <a:pt x="90" y="96"/>
                  </a:lnTo>
                  <a:lnTo>
                    <a:pt x="85" y="102"/>
                  </a:lnTo>
                  <a:lnTo>
                    <a:pt x="87" y="105"/>
                  </a:lnTo>
                  <a:lnTo>
                    <a:pt x="90" y="106"/>
                  </a:lnTo>
                  <a:lnTo>
                    <a:pt x="94" y="105"/>
                  </a:lnTo>
                  <a:lnTo>
                    <a:pt x="95" y="102"/>
                  </a:lnTo>
                  <a:lnTo>
                    <a:pt x="90" y="1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Rectangle 833"/>
            <p:cNvSpPr>
              <a:spLocks noChangeArrowheads="1"/>
            </p:cNvSpPr>
            <p:nvPr/>
          </p:nvSpPr>
          <p:spPr bwMode="auto">
            <a:xfrm>
              <a:off x="1712" y="3412"/>
              <a:ext cx="30" cy="148"/>
            </a:xfrm>
            <a:prstGeom prst="rect">
              <a:avLst/>
            </a:prstGeom>
            <a:solidFill>
              <a:srgbClr val="BF7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Freeform 834"/>
            <p:cNvSpPr>
              <a:spLocks/>
            </p:cNvSpPr>
            <p:nvPr/>
          </p:nvSpPr>
          <p:spPr bwMode="auto">
            <a:xfrm>
              <a:off x="1709" y="3412"/>
              <a:ext cx="6" cy="151"/>
            </a:xfrm>
            <a:custGeom>
              <a:avLst/>
              <a:gdLst>
                <a:gd name="T0" fmla="*/ 2 w 11"/>
                <a:gd name="T1" fmla="*/ 73 h 301"/>
                <a:gd name="T2" fmla="*/ 3 w 11"/>
                <a:gd name="T3" fmla="*/ 74 h 301"/>
                <a:gd name="T4" fmla="*/ 3 w 11"/>
                <a:gd name="T5" fmla="*/ 0 h 301"/>
                <a:gd name="T6" fmla="*/ 0 w 11"/>
                <a:gd name="T7" fmla="*/ 0 h 301"/>
                <a:gd name="T8" fmla="*/ 0 w 11"/>
                <a:gd name="T9" fmla="*/ 74 h 301"/>
                <a:gd name="T10" fmla="*/ 2 w 11"/>
                <a:gd name="T11" fmla="*/ 76 h 301"/>
                <a:gd name="T12" fmla="*/ 0 w 11"/>
                <a:gd name="T13" fmla="*/ 74 h 301"/>
                <a:gd name="T14" fmla="*/ 1 w 11"/>
                <a:gd name="T15" fmla="*/ 75 h 301"/>
                <a:gd name="T16" fmla="*/ 2 w 11"/>
                <a:gd name="T17" fmla="*/ 75 h 301"/>
                <a:gd name="T18" fmla="*/ 3 w 11"/>
                <a:gd name="T19" fmla="*/ 75 h 301"/>
                <a:gd name="T20" fmla="*/ 3 w 11"/>
                <a:gd name="T21" fmla="*/ 74 h 301"/>
                <a:gd name="T22" fmla="*/ 2 w 11"/>
                <a:gd name="T23" fmla="*/ 73 h 30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" h="301">
                  <a:moveTo>
                    <a:pt x="5" y="290"/>
                  </a:moveTo>
                  <a:lnTo>
                    <a:pt x="11" y="296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96"/>
                  </a:lnTo>
                  <a:lnTo>
                    <a:pt x="5" y="301"/>
                  </a:lnTo>
                  <a:lnTo>
                    <a:pt x="0" y="296"/>
                  </a:lnTo>
                  <a:lnTo>
                    <a:pt x="2" y="299"/>
                  </a:lnTo>
                  <a:lnTo>
                    <a:pt x="5" y="300"/>
                  </a:lnTo>
                  <a:lnTo>
                    <a:pt x="9" y="299"/>
                  </a:lnTo>
                  <a:lnTo>
                    <a:pt x="11" y="296"/>
                  </a:lnTo>
                  <a:lnTo>
                    <a:pt x="5" y="2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Freeform 835"/>
            <p:cNvSpPr>
              <a:spLocks/>
            </p:cNvSpPr>
            <p:nvPr/>
          </p:nvSpPr>
          <p:spPr bwMode="auto">
            <a:xfrm>
              <a:off x="1712" y="3557"/>
              <a:ext cx="33" cy="6"/>
            </a:xfrm>
            <a:custGeom>
              <a:avLst/>
              <a:gdLst>
                <a:gd name="T0" fmla="*/ 14 w 66"/>
                <a:gd name="T1" fmla="*/ 2 h 11"/>
                <a:gd name="T2" fmla="*/ 15 w 66"/>
                <a:gd name="T3" fmla="*/ 0 h 11"/>
                <a:gd name="T4" fmla="*/ 0 w 66"/>
                <a:gd name="T5" fmla="*/ 0 h 11"/>
                <a:gd name="T6" fmla="*/ 0 w 66"/>
                <a:gd name="T7" fmla="*/ 3 h 11"/>
                <a:gd name="T8" fmla="*/ 15 w 66"/>
                <a:gd name="T9" fmla="*/ 3 h 11"/>
                <a:gd name="T10" fmla="*/ 17 w 66"/>
                <a:gd name="T11" fmla="*/ 2 h 11"/>
                <a:gd name="T12" fmla="*/ 15 w 66"/>
                <a:gd name="T13" fmla="*/ 3 h 11"/>
                <a:gd name="T14" fmla="*/ 16 w 66"/>
                <a:gd name="T15" fmla="*/ 3 h 11"/>
                <a:gd name="T16" fmla="*/ 17 w 66"/>
                <a:gd name="T17" fmla="*/ 2 h 11"/>
                <a:gd name="T18" fmla="*/ 16 w 66"/>
                <a:gd name="T19" fmla="*/ 1 h 11"/>
                <a:gd name="T20" fmla="*/ 15 w 66"/>
                <a:gd name="T21" fmla="*/ 0 h 11"/>
                <a:gd name="T22" fmla="*/ 14 w 66"/>
                <a:gd name="T23" fmla="*/ 2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6" h="11">
                  <a:moveTo>
                    <a:pt x="54" y="6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60" y="11"/>
                  </a:lnTo>
                  <a:lnTo>
                    <a:pt x="66" y="6"/>
                  </a:lnTo>
                  <a:lnTo>
                    <a:pt x="60" y="11"/>
                  </a:lnTo>
                  <a:lnTo>
                    <a:pt x="64" y="9"/>
                  </a:lnTo>
                  <a:lnTo>
                    <a:pt x="66" y="6"/>
                  </a:lnTo>
                  <a:lnTo>
                    <a:pt x="64" y="2"/>
                  </a:lnTo>
                  <a:lnTo>
                    <a:pt x="60" y="0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Freeform 836"/>
            <p:cNvSpPr>
              <a:spLocks/>
            </p:cNvSpPr>
            <p:nvPr/>
          </p:nvSpPr>
          <p:spPr bwMode="auto">
            <a:xfrm>
              <a:off x="1739" y="3409"/>
              <a:ext cx="6" cy="151"/>
            </a:xfrm>
            <a:custGeom>
              <a:avLst/>
              <a:gdLst>
                <a:gd name="T0" fmla="*/ 2 w 12"/>
                <a:gd name="T1" fmla="*/ 3 h 302"/>
                <a:gd name="T2" fmla="*/ 0 w 12"/>
                <a:gd name="T3" fmla="*/ 2 h 302"/>
                <a:gd name="T4" fmla="*/ 0 w 12"/>
                <a:gd name="T5" fmla="*/ 76 h 302"/>
                <a:gd name="T6" fmla="*/ 3 w 12"/>
                <a:gd name="T7" fmla="*/ 76 h 302"/>
                <a:gd name="T8" fmla="*/ 3 w 12"/>
                <a:gd name="T9" fmla="*/ 2 h 302"/>
                <a:gd name="T10" fmla="*/ 2 w 12"/>
                <a:gd name="T11" fmla="*/ 0 h 302"/>
                <a:gd name="T12" fmla="*/ 3 w 12"/>
                <a:gd name="T13" fmla="*/ 2 h 302"/>
                <a:gd name="T14" fmla="*/ 3 w 12"/>
                <a:gd name="T15" fmla="*/ 1 h 302"/>
                <a:gd name="T16" fmla="*/ 2 w 12"/>
                <a:gd name="T17" fmla="*/ 0 h 302"/>
                <a:gd name="T18" fmla="*/ 1 w 12"/>
                <a:gd name="T19" fmla="*/ 1 h 302"/>
                <a:gd name="T20" fmla="*/ 0 w 12"/>
                <a:gd name="T21" fmla="*/ 2 h 302"/>
                <a:gd name="T22" fmla="*/ 2 w 12"/>
                <a:gd name="T23" fmla="*/ 3 h 3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" h="302">
                  <a:moveTo>
                    <a:pt x="6" y="12"/>
                  </a:moveTo>
                  <a:lnTo>
                    <a:pt x="0" y="6"/>
                  </a:lnTo>
                  <a:lnTo>
                    <a:pt x="0" y="302"/>
                  </a:lnTo>
                  <a:lnTo>
                    <a:pt x="12" y="30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0" y="3"/>
                  </a:lnTo>
                  <a:lnTo>
                    <a:pt x="6" y="0"/>
                  </a:lnTo>
                  <a:lnTo>
                    <a:pt x="3" y="3"/>
                  </a:lnTo>
                  <a:lnTo>
                    <a:pt x="0" y="6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Freeform 837"/>
            <p:cNvSpPr>
              <a:spLocks/>
            </p:cNvSpPr>
            <p:nvPr/>
          </p:nvSpPr>
          <p:spPr bwMode="auto">
            <a:xfrm>
              <a:off x="1709" y="3409"/>
              <a:ext cx="33" cy="6"/>
            </a:xfrm>
            <a:custGeom>
              <a:avLst/>
              <a:gdLst>
                <a:gd name="T0" fmla="*/ 3 w 65"/>
                <a:gd name="T1" fmla="*/ 2 h 12"/>
                <a:gd name="T2" fmla="*/ 2 w 65"/>
                <a:gd name="T3" fmla="*/ 3 h 12"/>
                <a:gd name="T4" fmla="*/ 17 w 65"/>
                <a:gd name="T5" fmla="*/ 3 h 12"/>
                <a:gd name="T6" fmla="*/ 17 w 65"/>
                <a:gd name="T7" fmla="*/ 0 h 12"/>
                <a:gd name="T8" fmla="*/ 2 w 65"/>
                <a:gd name="T9" fmla="*/ 0 h 12"/>
                <a:gd name="T10" fmla="*/ 0 w 65"/>
                <a:gd name="T11" fmla="*/ 2 h 12"/>
                <a:gd name="T12" fmla="*/ 2 w 65"/>
                <a:gd name="T13" fmla="*/ 0 h 12"/>
                <a:gd name="T14" fmla="*/ 1 w 65"/>
                <a:gd name="T15" fmla="*/ 1 h 12"/>
                <a:gd name="T16" fmla="*/ 1 w 65"/>
                <a:gd name="T17" fmla="*/ 2 h 12"/>
                <a:gd name="T18" fmla="*/ 1 w 65"/>
                <a:gd name="T19" fmla="*/ 3 h 12"/>
                <a:gd name="T20" fmla="*/ 2 w 65"/>
                <a:gd name="T21" fmla="*/ 3 h 12"/>
                <a:gd name="T22" fmla="*/ 3 w 65"/>
                <a:gd name="T23" fmla="*/ 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5" h="12">
                  <a:moveTo>
                    <a:pt x="11" y="6"/>
                  </a:moveTo>
                  <a:lnTo>
                    <a:pt x="5" y="12"/>
                  </a:lnTo>
                  <a:lnTo>
                    <a:pt x="65" y="12"/>
                  </a:lnTo>
                  <a:lnTo>
                    <a:pt x="65" y="0"/>
                  </a:lnTo>
                  <a:lnTo>
                    <a:pt x="5" y="0"/>
                  </a:lnTo>
                  <a:lnTo>
                    <a:pt x="0" y="6"/>
                  </a:lnTo>
                  <a:lnTo>
                    <a:pt x="5" y="0"/>
                  </a:lnTo>
                  <a:lnTo>
                    <a:pt x="2" y="3"/>
                  </a:lnTo>
                  <a:lnTo>
                    <a:pt x="1" y="6"/>
                  </a:lnTo>
                  <a:lnTo>
                    <a:pt x="2" y="9"/>
                  </a:lnTo>
                  <a:lnTo>
                    <a:pt x="5" y="12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Rectangle 838"/>
            <p:cNvSpPr>
              <a:spLocks noChangeArrowheads="1"/>
            </p:cNvSpPr>
            <p:nvPr/>
          </p:nvSpPr>
          <p:spPr bwMode="auto">
            <a:xfrm>
              <a:off x="1865" y="3412"/>
              <a:ext cx="30" cy="148"/>
            </a:xfrm>
            <a:prstGeom prst="rect">
              <a:avLst/>
            </a:prstGeom>
            <a:solidFill>
              <a:srgbClr val="BF72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Freeform 839"/>
            <p:cNvSpPr>
              <a:spLocks/>
            </p:cNvSpPr>
            <p:nvPr/>
          </p:nvSpPr>
          <p:spPr bwMode="auto">
            <a:xfrm>
              <a:off x="1862" y="3412"/>
              <a:ext cx="6" cy="151"/>
            </a:xfrm>
            <a:custGeom>
              <a:avLst/>
              <a:gdLst>
                <a:gd name="T0" fmla="*/ 2 w 11"/>
                <a:gd name="T1" fmla="*/ 73 h 301"/>
                <a:gd name="T2" fmla="*/ 3 w 11"/>
                <a:gd name="T3" fmla="*/ 74 h 301"/>
                <a:gd name="T4" fmla="*/ 3 w 11"/>
                <a:gd name="T5" fmla="*/ 0 h 301"/>
                <a:gd name="T6" fmla="*/ 0 w 11"/>
                <a:gd name="T7" fmla="*/ 0 h 301"/>
                <a:gd name="T8" fmla="*/ 0 w 11"/>
                <a:gd name="T9" fmla="*/ 74 h 301"/>
                <a:gd name="T10" fmla="*/ 2 w 11"/>
                <a:gd name="T11" fmla="*/ 76 h 301"/>
                <a:gd name="T12" fmla="*/ 0 w 11"/>
                <a:gd name="T13" fmla="*/ 74 h 301"/>
                <a:gd name="T14" fmla="*/ 1 w 11"/>
                <a:gd name="T15" fmla="*/ 75 h 301"/>
                <a:gd name="T16" fmla="*/ 2 w 11"/>
                <a:gd name="T17" fmla="*/ 75 h 301"/>
                <a:gd name="T18" fmla="*/ 3 w 11"/>
                <a:gd name="T19" fmla="*/ 75 h 301"/>
                <a:gd name="T20" fmla="*/ 3 w 11"/>
                <a:gd name="T21" fmla="*/ 74 h 301"/>
                <a:gd name="T22" fmla="*/ 2 w 11"/>
                <a:gd name="T23" fmla="*/ 73 h 30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" h="301">
                  <a:moveTo>
                    <a:pt x="6" y="290"/>
                  </a:moveTo>
                  <a:lnTo>
                    <a:pt x="11" y="296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96"/>
                  </a:lnTo>
                  <a:lnTo>
                    <a:pt x="6" y="301"/>
                  </a:lnTo>
                  <a:lnTo>
                    <a:pt x="0" y="296"/>
                  </a:lnTo>
                  <a:lnTo>
                    <a:pt x="2" y="299"/>
                  </a:lnTo>
                  <a:lnTo>
                    <a:pt x="6" y="300"/>
                  </a:lnTo>
                  <a:lnTo>
                    <a:pt x="9" y="299"/>
                  </a:lnTo>
                  <a:lnTo>
                    <a:pt x="11" y="296"/>
                  </a:lnTo>
                  <a:lnTo>
                    <a:pt x="6" y="2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Freeform 840"/>
            <p:cNvSpPr>
              <a:spLocks/>
            </p:cNvSpPr>
            <p:nvPr/>
          </p:nvSpPr>
          <p:spPr bwMode="auto">
            <a:xfrm>
              <a:off x="1865" y="3557"/>
              <a:ext cx="33" cy="6"/>
            </a:xfrm>
            <a:custGeom>
              <a:avLst/>
              <a:gdLst>
                <a:gd name="T0" fmla="*/ 14 w 65"/>
                <a:gd name="T1" fmla="*/ 2 h 11"/>
                <a:gd name="T2" fmla="*/ 15 w 65"/>
                <a:gd name="T3" fmla="*/ 0 h 11"/>
                <a:gd name="T4" fmla="*/ 0 w 65"/>
                <a:gd name="T5" fmla="*/ 0 h 11"/>
                <a:gd name="T6" fmla="*/ 0 w 65"/>
                <a:gd name="T7" fmla="*/ 3 h 11"/>
                <a:gd name="T8" fmla="*/ 15 w 65"/>
                <a:gd name="T9" fmla="*/ 3 h 11"/>
                <a:gd name="T10" fmla="*/ 17 w 65"/>
                <a:gd name="T11" fmla="*/ 2 h 11"/>
                <a:gd name="T12" fmla="*/ 15 w 65"/>
                <a:gd name="T13" fmla="*/ 3 h 11"/>
                <a:gd name="T14" fmla="*/ 16 w 65"/>
                <a:gd name="T15" fmla="*/ 3 h 11"/>
                <a:gd name="T16" fmla="*/ 17 w 65"/>
                <a:gd name="T17" fmla="*/ 2 h 11"/>
                <a:gd name="T18" fmla="*/ 16 w 65"/>
                <a:gd name="T19" fmla="*/ 1 h 11"/>
                <a:gd name="T20" fmla="*/ 15 w 65"/>
                <a:gd name="T21" fmla="*/ 0 h 11"/>
                <a:gd name="T22" fmla="*/ 14 w 65"/>
                <a:gd name="T23" fmla="*/ 2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5" h="11">
                  <a:moveTo>
                    <a:pt x="54" y="6"/>
                  </a:moveTo>
                  <a:lnTo>
                    <a:pt x="60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60" y="11"/>
                  </a:lnTo>
                  <a:lnTo>
                    <a:pt x="63" y="9"/>
                  </a:lnTo>
                  <a:lnTo>
                    <a:pt x="65" y="6"/>
                  </a:lnTo>
                  <a:lnTo>
                    <a:pt x="63" y="2"/>
                  </a:lnTo>
                  <a:lnTo>
                    <a:pt x="60" y="0"/>
                  </a:lnTo>
                  <a:lnTo>
                    <a:pt x="5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Freeform 841"/>
            <p:cNvSpPr>
              <a:spLocks/>
            </p:cNvSpPr>
            <p:nvPr/>
          </p:nvSpPr>
          <p:spPr bwMode="auto">
            <a:xfrm>
              <a:off x="1892" y="3409"/>
              <a:ext cx="6" cy="151"/>
            </a:xfrm>
            <a:custGeom>
              <a:avLst/>
              <a:gdLst>
                <a:gd name="T0" fmla="*/ 2 w 11"/>
                <a:gd name="T1" fmla="*/ 3 h 302"/>
                <a:gd name="T2" fmla="*/ 0 w 11"/>
                <a:gd name="T3" fmla="*/ 2 h 302"/>
                <a:gd name="T4" fmla="*/ 0 w 11"/>
                <a:gd name="T5" fmla="*/ 76 h 302"/>
                <a:gd name="T6" fmla="*/ 3 w 11"/>
                <a:gd name="T7" fmla="*/ 76 h 302"/>
                <a:gd name="T8" fmla="*/ 3 w 11"/>
                <a:gd name="T9" fmla="*/ 2 h 302"/>
                <a:gd name="T10" fmla="*/ 2 w 11"/>
                <a:gd name="T11" fmla="*/ 0 h 302"/>
                <a:gd name="T12" fmla="*/ 3 w 11"/>
                <a:gd name="T13" fmla="*/ 2 h 302"/>
                <a:gd name="T14" fmla="*/ 3 w 11"/>
                <a:gd name="T15" fmla="*/ 1 h 302"/>
                <a:gd name="T16" fmla="*/ 2 w 11"/>
                <a:gd name="T17" fmla="*/ 0 h 302"/>
                <a:gd name="T18" fmla="*/ 1 w 11"/>
                <a:gd name="T19" fmla="*/ 1 h 302"/>
                <a:gd name="T20" fmla="*/ 0 w 11"/>
                <a:gd name="T21" fmla="*/ 2 h 302"/>
                <a:gd name="T22" fmla="*/ 2 w 11"/>
                <a:gd name="T23" fmla="*/ 3 h 3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" h="302">
                  <a:moveTo>
                    <a:pt x="6" y="12"/>
                  </a:moveTo>
                  <a:lnTo>
                    <a:pt x="0" y="6"/>
                  </a:lnTo>
                  <a:lnTo>
                    <a:pt x="0" y="302"/>
                  </a:lnTo>
                  <a:lnTo>
                    <a:pt x="11" y="302"/>
                  </a:lnTo>
                  <a:lnTo>
                    <a:pt x="11" y="6"/>
                  </a:lnTo>
                  <a:lnTo>
                    <a:pt x="6" y="0"/>
                  </a:lnTo>
                  <a:lnTo>
                    <a:pt x="11" y="6"/>
                  </a:lnTo>
                  <a:lnTo>
                    <a:pt x="9" y="3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6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Freeform 842"/>
            <p:cNvSpPr>
              <a:spLocks/>
            </p:cNvSpPr>
            <p:nvPr/>
          </p:nvSpPr>
          <p:spPr bwMode="auto">
            <a:xfrm>
              <a:off x="1862" y="3409"/>
              <a:ext cx="33" cy="6"/>
            </a:xfrm>
            <a:custGeom>
              <a:avLst/>
              <a:gdLst>
                <a:gd name="T0" fmla="*/ 3 w 66"/>
                <a:gd name="T1" fmla="*/ 2 h 12"/>
                <a:gd name="T2" fmla="*/ 2 w 66"/>
                <a:gd name="T3" fmla="*/ 3 h 12"/>
                <a:gd name="T4" fmla="*/ 17 w 66"/>
                <a:gd name="T5" fmla="*/ 3 h 12"/>
                <a:gd name="T6" fmla="*/ 17 w 66"/>
                <a:gd name="T7" fmla="*/ 0 h 12"/>
                <a:gd name="T8" fmla="*/ 2 w 66"/>
                <a:gd name="T9" fmla="*/ 0 h 12"/>
                <a:gd name="T10" fmla="*/ 0 w 66"/>
                <a:gd name="T11" fmla="*/ 2 h 12"/>
                <a:gd name="T12" fmla="*/ 2 w 66"/>
                <a:gd name="T13" fmla="*/ 0 h 12"/>
                <a:gd name="T14" fmla="*/ 1 w 66"/>
                <a:gd name="T15" fmla="*/ 1 h 12"/>
                <a:gd name="T16" fmla="*/ 1 w 66"/>
                <a:gd name="T17" fmla="*/ 2 h 12"/>
                <a:gd name="T18" fmla="*/ 1 w 66"/>
                <a:gd name="T19" fmla="*/ 3 h 12"/>
                <a:gd name="T20" fmla="*/ 2 w 66"/>
                <a:gd name="T21" fmla="*/ 3 h 12"/>
                <a:gd name="T22" fmla="*/ 3 w 66"/>
                <a:gd name="T23" fmla="*/ 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6" h="12">
                  <a:moveTo>
                    <a:pt x="11" y="6"/>
                  </a:moveTo>
                  <a:lnTo>
                    <a:pt x="6" y="12"/>
                  </a:lnTo>
                  <a:lnTo>
                    <a:pt x="66" y="12"/>
                  </a:lnTo>
                  <a:lnTo>
                    <a:pt x="66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2" y="3"/>
                  </a:lnTo>
                  <a:lnTo>
                    <a:pt x="1" y="6"/>
                  </a:lnTo>
                  <a:lnTo>
                    <a:pt x="2" y="9"/>
                  </a:lnTo>
                  <a:lnTo>
                    <a:pt x="6" y="12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Rectangle 843"/>
            <p:cNvSpPr>
              <a:spLocks noChangeArrowheads="1"/>
            </p:cNvSpPr>
            <p:nvPr/>
          </p:nvSpPr>
          <p:spPr bwMode="auto">
            <a:xfrm>
              <a:off x="1542" y="3518"/>
              <a:ext cx="409" cy="42"/>
            </a:xfrm>
            <a:prstGeom prst="rect">
              <a:avLst/>
            </a:prstGeom>
            <a:solidFill>
              <a:srgbClr val="D6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Freeform 844"/>
            <p:cNvSpPr>
              <a:spLocks/>
            </p:cNvSpPr>
            <p:nvPr/>
          </p:nvSpPr>
          <p:spPr bwMode="auto">
            <a:xfrm>
              <a:off x="1948" y="3515"/>
              <a:ext cx="5" cy="45"/>
            </a:xfrm>
            <a:custGeom>
              <a:avLst/>
              <a:gdLst>
                <a:gd name="T0" fmla="*/ 1 w 12"/>
                <a:gd name="T1" fmla="*/ 3 h 90"/>
                <a:gd name="T2" fmla="*/ 0 w 12"/>
                <a:gd name="T3" fmla="*/ 2 h 90"/>
                <a:gd name="T4" fmla="*/ 0 w 12"/>
                <a:gd name="T5" fmla="*/ 23 h 90"/>
                <a:gd name="T6" fmla="*/ 2 w 12"/>
                <a:gd name="T7" fmla="*/ 23 h 90"/>
                <a:gd name="T8" fmla="*/ 2 w 12"/>
                <a:gd name="T9" fmla="*/ 2 h 90"/>
                <a:gd name="T10" fmla="*/ 1 w 12"/>
                <a:gd name="T11" fmla="*/ 0 h 90"/>
                <a:gd name="T12" fmla="*/ 2 w 12"/>
                <a:gd name="T13" fmla="*/ 2 h 90"/>
                <a:gd name="T14" fmla="*/ 2 w 12"/>
                <a:gd name="T15" fmla="*/ 1 h 90"/>
                <a:gd name="T16" fmla="*/ 1 w 12"/>
                <a:gd name="T17" fmla="*/ 0 h 90"/>
                <a:gd name="T18" fmla="*/ 0 w 12"/>
                <a:gd name="T19" fmla="*/ 1 h 90"/>
                <a:gd name="T20" fmla="*/ 0 w 12"/>
                <a:gd name="T21" fmla="*/ 2 h 90"/>
                <a:gd name="T22" fmla="*/ 1 w 12"/>
                <a:gd name="T23" fmla="*/ 3 h 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" h="90">
                  <a:moveTo>
                    <a:pt x="6" y="11"/>
                  </a:moveTo>
                  <a:lnTo>
                    <a:pt x="0" y="6"/>
                  </a:lnTo>
                  <a:lnTo>
                    <a:pt x="0" y="90"/>
                  </a:lnTo>
                  <a:lnTo>
                    <a:pt x="12" y="90"/>
                  </a:lnTo>
                  <a:lnTo>
                    <a:pt x="12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0" y="2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6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Freeform 845"/>
            <p:cNvSpPr>
              <a:spLocks/>
            </p:cNvSpPr>
            <p:nvPr/>
          </p:nvSpPr>
          <p:spPr bwMode="auto">
            <a:xfrm>
              <a:off x="1539" y="3515"/>
              <a:ext cx="412" cy="6"/>
            </a:xfrm>
            <a:custGeom>
              <a:avLst/>
              <a:gdLst>
                <a:gd name="T0" fmla="*/ 3 w 822"/>
                <a:gd name="T1" fmla="*/ 2 h 11"/>
                <a:gd name="T2" fmla="*/ 2 w 822"/>
                <a:gd name="T3" fmla="*/ 3 h 11"/>
                <a:gd name="T4" fmla="*/ 207 w 822"/>
                <a:gd name="T5" fmla="*/ 3 h 11"/>
                <a:gd name="T6" fmla="*/ 207 w 822"/>
                <a:gd name="T7" fmla="*/ 0 h 11"/>
                <a:gd name="T8" fmla="*/ 2 w 822"/>
                <a:gd name="T9" fmla="*/ 0 h 11"/>
                <a:gd name="T10" fmla="*/ 0 w 822"/>
                <a:gd name="T11" fmla="*/ 2 h 11"/>
                <a:gd name="T12" fmla="*/ 2 w 822"/>
                <a:gd name="T13" fmla="*/ 0 h 11"/>
                <a:gd name="T14" fmla="*/ 1 w 822"/>
                <a:gd name="T15" fmla="*/ 1 h 11"/>
                <a:gd name="T16" fmla="*/ 1 w 822"/>
                <a:gd name="T17" fmla="*/ 2 h 11"/>
                <a:gd name="T18" fmla="*/ 1 w 822"/>
                <a:gd name="T19" fmla="*/ 3 h 11"/>
                <a:gd name="T20" fmla="*/ 2 w 822"/>
                <a:gd name="T21" fmla="*/ 3 h 11"/>
                <a:gd name="T22" fmla="*/ 3 w 822"/>
                <a:gd name="T23" fmla="*/ 2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2" h="11">
                  <a:moveTo>
                    <a:pt x="11" y="6"/>
                  </a:moveTo>
                  <a:lnTo>
                    <a:pt x="6" y="11"/>
                  </a:lnTo>
                  <a:lnTo>
                    <a:pt x="822" y="11"/>
                  </a:lnTo>
                  <a:lnTo>
                    <a:pt x="82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2" y="2"/>
                  </a:lnTo>
                  <a:lnTo>
                    <a:pt x="1" y="6"/>
                  </a:lnTo>
                  <a:lnTo>
                    <a:pt x="2" y="9"/>
                  </a:lnTo>
                  <a:lnTo>
                    <a:pt x="6" y="11"/>
                  </a:lnTo>
                  <a:lnTo>
                    <a:pt x="11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Freeform 846"/>
            <p:cNvSpPr>
              <a:spLocks/>
            </p:cNvSpPr>
            <p:nvPr/>
          </p:nvSpPr>
          <p:spPr bwMode="auto">
            <a:xfrm>
              <a:off x="1539" y="3518"/>
              <a:ext cx="6" cy="45"/>
            </a:xfrm>
            <a:custGeom>
              <a:avLst/>
              <a:gdLst>
                <a:gd name="T0" fmla="*/ 2 w 11"/>
                <a:gd name="T1" fmla="*/ 20 h 89"/>
                <a:gd name="T2" fmla="*/ 3 w 11"/>
                <a:gd name="T3" fmla="*/ 21 h 89"/>
                <a:gd name="T4" fmla="*/ 3 w 11"/>
                <a:gd name="T5" fmla="*/ 0 h 89"/>
                <a:gd name="T6" fmla="*/ 0 w 11"/>
                <a:gd name="T7" fmla="*/ 0 h 89"/>
                <a:gd name="T8" fmla="*/ 0 w 11"/>
                <a:gd name="T9" fmla="*/ 21 h 89"/>
                <a:gd name="T10" fmla="*/ 2 w 11"/>
                <a:gd name="T11" fmla="*/ 23 h 89"/>
                <a:gd name="T12" fmla="*/ 0 w 11"/>
                <a:gd name="T13" fmla="*/ 21 h 89"/>
                <a:gd name="T14" fmla="*/ 1 w 11"/>
                <a:gd name="T15" fmla="*/ 22 h 89"/>
                <a:gd name="T16" fmla="*/ 2 w 11"/>
                <a:gd name="T17" fmla="*/ 22 h 89"/>
                <a:gd name="T18" fmla="*/ 3 w 11"/>
                <a:gd name="T19" fmla="*/ 22 h 89"/>
                <a:gd name="T20" fmla="*/ 3 w 11"/>
                <a:gd name="T21" fmla="*/ 21 h 89"/>
                <a:gd name="T22" fmla="*/ 2 w 11"/>
                <a:gd name="T23" fmla="*/ 20 h 8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" h="89">
                  <a:moveTo>
                    <a:pt x="6" y="78"/>
                  </a:moveTo>
                  <a:lnTo>
                    <a:pt x="11" y="84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84"/>
                  </a:lnTo>
                  <a:lnTo>
                    <a:pt x="6" y="89"/>
                  </a:lnTo>
                  <a:lnTo>
                    <a:pt x="0" y="84"/>
                  </a:lnTo>
                  <a:lnTo>
                    <a:pt x="2" y="87"/>
                  </a:lnTo>
                  <a:lnTo>
                    <a:pt x="6" y="88"/>
                  </a:lnTo>
                  <a:lnTo>
                    <a:pt x="9" y="87"/>
                  </a:lnTo>
                  <a:lnTo>
                    <a:pt x="11" y="84"/>
                  </a:lnTo>
                  <a:lnTo>
                    <a:pt x="6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Freeform 847"/>
            <p:cNvSpPr>
              <a:spLocks/>
            </p:cNvSpPr>
            <p:nvPr/>
          </p:nvSpPr>
          <p:spPr bwMode="auto">
            <a:xfrm>
              <a:off x="1542" y="3557"/>
              <a:ext cx="411" cy="6"/>
            </a:xfrm>
            <a:custGeom>
              <a:avLst/>
              <a:gdLst>
                <a:gd name="T0" fmla="*/ 203 w 822"/>
                <a:gd name="T1" fmla="*/ 2 h 11"/>
                <a:gd name="T2" fmla="*/ 204 w 822"/>
                <a:gd name="T3" fmla="*/ 0 h 11"/>
                <a:gd name="T4" fmla="*/ 0 w 822"/>
                <a:gd name="T5" fmla="*/ 0 h 11"/>
                <a:gd name="T6" fmla="*/ 0 w 822"/>
                <a:gd name="T7" fmla="*/ 3 h 11"/>
                <a:gd name="T8" fmla="*/ 204 w 822"/>
                <a:gd name="T9" fmla="*/ 3 h 11"/>
                <a:gd name="T10" fmla="*/ 206 w 822"/>
                <a:gd name="T11" fmla="*/ 2 h 11"/>
                <a:gd name="T12" fmla="*/ 204 w 822"/>
                <a:gd name="T13" fmla="*/ 3 h 11"/>
                <a:gd name="T14" fmla="*/ 205 w 822"/>
                <a:gd name="T15" fmla="*/ 3 h 11"/>
                <a:gd name="T16" fmla="*/ 206 w 822"/>
                <a:gd name="T17" fmla="*/ 2 h 11"/>
                <a:gd name="T18" fmla="*/ 205 w 822"/>
                <a:gd name="T19" fmla="*/ 1 h 11"/>
                <a:gd name="T20" fmla="*/ 204 w 822"/>
                <a:gd name="T21" fmla="*/ 0 h 11"/>
                <a:gd name="T22" fmla="*/ 203 w 822"/>
                <a:gd name="T23" fmla="*/ 2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2" h="11">
                  <a:moveTo>
                    <a:pt x="810" y="6"/>
                  </a:moveTo>
                  <a:lnTo>
                    <a:pt x="816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816" y="11"/>
                  </a:lnTo>
                  <a:lnTo>
                    <a:pt x="822" y="6"/>
                  </a:lnTo>
                  <a:lnTo>
                    <a:pt x="816" y="11"/>
                  </a:lnTo>
                  <a:lnTo>
                    <a:pt x="820" y="9"/>
                  </a:lnTo>
                  <a:lnTo>
                    <a:pt x="822" y="6"/>
                  </a:lnTo>
                  <a:lnTo>
                    <a:pt x="820" y="2"/>
                  </a:lnTo>
                  <a:lnTo>
                    <a:pt x="816" y="0"/>
                  </a:lnTo>
                  <a:lnTo>
                    <a:pt x="81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Rectangle 848"/>
            <p:cNvSpPr>
              <a:spLocks noChangeArrowheads="1"/>
            </p:cNvSpPr>
            <p:nvPr/>
          </p:nvSpPr>
          <p:spPr bwMode="auto">
            <a:xfrm>
              <a:off x="1649" y="3606"/>
              <a:ext cx="195" cy="23"/>
            </a:xfrm>
            <a:prstGeom prst="rect">
              <a:avLst/>
            </a:prstGeom>
            <a:solidFill>
              <a:srgbClr val="D6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Freeform 849"/>
            <p:cNvSpPr>
              <a:spLocks/>
            </p:cNvSpPr>
            <p:nvPr/>
          </p:nvSpPr>
          <p:spPr bwMode="auto">
            <a:xfrm>
              <a:off x="1841" y="3603"/>
              <a:ext cx="6" cy="26"/>
            </a:xfrm>
            <a:custGeom>
              <a:avLst/>
              <a:gdLst>
                <a:gd name="T0" fmla="*/ 2 w 12"/>
                <a:gd name="T1" fmla="*/ 2 h 53"/>
                <a:gd name="T2" fmla="*/ 0 w 12"/>
                <a:gd name="T3" fmla="*/ 1 h 53"/>
                <a:gd name="T4" fmla="*/ 0 w 12"/>
                <a:gd name="T5" fmla="*/ 13 h 53"/>
                <a:gd name="T6" fmla="*/ 3 w 12"/>
                <a:gd name="T7" fmla="*/ 13 h 53"/>
                <a:gd name="T8" fmla="*/ 3 w 12"/>
                <a:gd name="T9" fmla="*/ 1 h 53"/>
                <a:gd name="T10" fmla="*/ 2 w 12"/>
                <a:gd name="T11" fmla="*/ 0 h 53"/>
                <a:gd name="T12" fmla="*/ 3 w 12"/>
                <a:gd name="T13" fmla="*/ 1 h 53"/>
                <a:gd name="T14" fmla="*/ 3 w 12"/>
                <a:gd name="T15" fmla="*/ 0 h 53"/>
                <a:gd name="T16" fmla="*/ 2 w 12"/>
                <a:gd name="T17" fmla="*/ 0 h 53"/>
                <a:gd name="T18" fmla="*/ 1 w 12"/>
                <a:gd name="T19" fmla="*/ 0 h 53"/>
                <a:gd name="T20" fmla="*/ 0 w 12"/>
                <a:gd name="T21" fmla="*/ 1 h 53"/>
                <a:gd name="T22" fmla="*/ 2 w 12"/>
                <a:gd name="T23" fmla="*/ 2 h 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" h="53">
                  <a:moveTo>
                    <a:pt x="6" y="11"/>
                  </a:moveTo>
                  <a:lnTo>
                    <a:pt x="0" y="6"/>
                  </a:lnTo>
                  <a:lnTo>
                    <a:pt x="0" y="53"/>
                  </a:lnTo>
                  <a:lnTo>
                    <a:pt x="12" y="5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12" y="6"/>
                  </a:lnTo>
                  <a:lnTo>
                    <a:pt x="10" y="2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6"/>
                  </a:lnTo>
                  <a:lnTo>
                    <a:pt x="6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Freeform 850"/>
            <p:cNvSpPr>
              <a:spLocks/>
            </p:cNvSpPr>
            <p:nvPr/>
          </p:nvSpPr>
          <p:spPr bwMode="auto">
            <a:xfrm>
              <a:off x="1647" y="3603"/>
              <a:ext cx="197" cy="6"/>
            </a:xfrm>
            <a:custGeom>
              <a:avLst/>
              <a:gdLst>
                <a:gd name="T0" fmla="*/ 3 w 395"/>
                <a:gd name="T1" fmla="*/ 2 h 11"/>
                <a:gd name="T2" fmla="*/ 1 w 395"/>
                <a:gd name="T3" fmla="*/ 3 h 11"/>
                <a:gd name="T4" fmla="*/ 98 w 395"/>
                <a:gd name="T5" fmla="*/ 3 h 11"/>
                <a:gd name="T6" fmla="*/ 98 w 395"/>
                <a:gd name="T7" fmla="*/ 0 h 11"/>
                <a:gd name="T8" fmla="*/ 1 w 395"/>
                <a:gd name="T9" fmla="*/ 0 h 11"/>
                <a:gd name="T10" fmla="*/ 0 w 395"/>
                <a:gd name="T11" fmla="*/ 2 h 11"/>
                <a:gd name="T12" fmla="*/ 1 w 395"/>
                <a:gd name="T13" fmla="*/ 0 h 11"/>
                <a:gd name="T14" fmla="*/ 0 w 395"/>
                <a:gd name="T15" fmla="*/ 1 h 11"/>
                <a:gd name="T16" fmla="*/ 0 w 395"/>
                <a:gd name="T17" fmla="*/ 2 h 11"/>
                <a:gd name="T18" fmla="*/ 0 w 395"/>
                <a:gd name="T19" fmla="*/ 3 h 11"/>
                <a:gd name="T20" fmla="*/ 1 w 395"/>
                <a:gd name="T21" fmla="*/ 3 h 11"/>
                <a:gd name="T22" fmla="*/ 3 w 395"/>
                <a:gd name="T23" fmla="*/ 2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5" h="11">
                  <a:moveTo>
                    <a:pt x="12" y="6"/>
                  </a:moveTo>
                  <a:lnTo>
                    <a:pt x="6" y="11"/>
                  </a:lnTo>
                  <a:lnTo>
                    <a:pt x="395" y="11"/>
                  </a:lnTo>
                  <a:lnTo>
                    <a:pt x="395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2" y="2"/>
                  </a:lnTo>
                  <a:lnTo>
                    <a:pt x="1" y="6"/>
                  </a:lnTo>
                  <a:lnTo>
                    <a:pt x="2" y="9"/>
                  </a:lnTo>
                  <a:lnTo>
                    <a:pt x="6" y="11"/>
                  </a:lnTo>
                  <a:lnTo>
                    <a:pt x="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Freeform 851"/>
            <p:cNvSpPr>
              <a:spLocks/>
            </p:cNvSpPr>
            <p:nvPr/>
          </p:nvSpPr>
          <p:spPr bwMode="auto">
            <a:xfrm>
              <a:off x="1647" y="3606"/>
              <a:ext cx="5" cy="26"/>
            </a:xfrm>
            <a:custGeom>
              <a:avLst/>
              <a:gdLst>
                <a:gd name="T0" fmla="*/ 1 w 12"/>
                <a:gd name="T1" fmla="*/ 10 h 53"/>
                <a:gd name="T2" fmla="*/ 2 w 12"/>
                <a:gd name="T3" fmla="*/ 11 h 53"/>
                <a:gd name="T4" fmla="*/ 2 w 12"/>
                <a:gd name="T5" fmla="*/ 0 h 53"/>
                <a:gd name="T6" fmla="*/ 0 w 12"/>
                <a:gd name="T7" fmla="*/ 0 h 53"/>
                <a:gd name="T8" fmla="*/ 0 w 12"/>
                <a:gd name="T9" fmla="*/ 11 h 53"/>
                <a:gd name="T10" fmla="*/ 1 w 12"/>
                <a:gd name="T11" fmla="*/ 13 h 53"/>
                <a:gd name="T12" fmla="*/ 0 w 12"/>
                <a:gd name="T13" fmla="*/ 11 h 53"/>
                <a:gd name="T14" fmla="*/ 0 w 12"/>
                <a:gd name="T15" fmla="*/ 12 h 53"/>
                <a:gd name="T16" fmla="*/ 1 w 12"/>
                <a:gd name="T17" fmla="*/ 12 h 53"/>
                <a:gd name="T18" fmla="*/ 2 w 12"/>
                <a:gd name="T19" fmla="*/ 12 h 53"/>
                <a:gd name="T20" fmla="*/ 2 w 12"/>
                <a:gd name="T21" fmla="*/ 11 h 53"/>
                <a:gd name="T22" fmla="*/ 1 w 12"/>
                <a:gd name="T23" fmla="*/ 10 h 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" h="53">
                  <a:moveTo>
                    <a:pt x="6" y="41"/>
                  </a:moveTo>
                  <a:lnTo>
                    <a:pt x="12" y="47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47"/>
                  </a:lnTo>
                  <a:lnTo>
                    <a:pt x="6" y="53"/>
                  </a:lnTo>
                  <a:lnTo>
                    <a:pt x="0" y="47"/>
                  </a:lnTo>
                  <a:lnTo>
                    <a:pt x="2" y="50"/>
                  </a:lnTo>
                  <a:lnTo>
                    <a:pt x="6" y="51"/>
                  </a:lnTo>
                  <a:lnTo>
                    <a:pt x="9" y="50"/>
                  </a:lnTo>
                  <a:lnTo>
                    <a:pt x="12" y="47"/>
                  </a:lnTo>
                  <a:lnTo>
                    <a:pt x="6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Freeform 852"/>
            <p:cNvSpPr>
              <a:spLocks/>
            </p:cNvSpPr>
            <p:nvPr/>
          </p:nvSpPr>
          <p:spPr bwMode="auto">
            <a:xfrm>
              <a:off x="1649" y="3627"/>
              <a:ext cx="198" cy="5"/>
            </a:xfrm>
            <a:custGeom>
              <a:avLst/>
              <a:gdLst>
                <a:gd name="T0" fmla="*/ 96 w 395"/>
                <a:gd name="T1" fmla="*/ 1 h 12"/>
                <a:gd name="T2" fmla="*/ 98 w 395"/>
                <a:gd name="T3" fmla="*/ 0 h 12"/>
                <a:gd name="T4" fmla="*/ 0 w 395"/>
                <a:gd name="T5" fmla="*/ 0 h 12"/>
                <a:gd name="T6" fmla="*/ 0 w 395"/>
                <a:gd name="T7" fmla="*/ 2 h 12"/>
                <a:gd name="T8" fmla="*/ 98 w 395"/>
                <a:gd name="T9" fmla="*/ 2 h 12"/>
                <a:gd name="T10" fmla="*/ 99 w 395"/>
                <a:gd name="T11" fmla="*/ 1 h 12"/>
                <a:gd name="T12" fmla="*/ 98 w 395"/>
                <a:gd name="T13" fmla="*/ 2 h 12"/>
                <a:gd name="T14" fmla="*/ 99 w 395"/>
                <a:gd name="T15" fmla="*/ 2 h 12"/>
                <a:gd name="T16" fmla="*/ 99 w 395"/>
                <a:gd name="T17" fmla="*/ 1 h 12"/>
                <a:gd name="T18" fmla="*/ 99 w 395"/>
                <a:gd name="T19" fmla="*/ 0 h 12"/>
                <a:gd name="T20" fmla="*/ 98 w 395"/>
                <a:gd name="T21" fmla="*/ 0 h 12"/>
                <a:gd name="T22" fmla="*/ 96 w 395"/>
                <a:gd name="T23" fmla="*/ 1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5" h="12">
                  <a:moveTo>
                    <a:pt x="383" y="6"/>
                  </a:moveTo>
                  <a:lnTo>
                    <a:pt x="389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389" y="12"/>
                  </a:lnTo>
                  <a:lnTo>
                    <a:pt x="395" y="6"/>
                  </a:lnTo>
                  <a:lnTo>
                    <a:pt x="389" y="12"/>
                  </a:lnTo>
                  <a:lnTo>
                    <a:pt x="393" y="9"/>
                  </a:lnTo>
                  <a:lnTo>
                    <a:pt x="395" y="6"/>
                  </a:lnTo>
                  <a:lnTo>
                    <a:pt x="393" y="2"/>
                  </a:lnTo>
                  <a:lnTo>
                    <a:pt x="389" y="0"/>
                  </a:lnTo>
                  <a:lnTo>
                    <a:pt x="383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Rectangle 853"/>
            <p:cNvSpPr>
              <a:spLocks noChangeArrowheads="1"/>
            </p:cNvSpPr>
            <p:nvPr/>
          </p:nvSpPr>
          <p:spPr bwMode="auto">
            <a:xfrm>
              <a:off x="1606" y="3681"/>
              <a:ext cx="282" cy="24"/>
            </a:xfrm>
            <a:prstGeom prst="rect">
              <a:avLst/>
            </a:prstGeom>
            <a:solidFill>
              <a:srgbClr val="D6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Freeform 854"/>
            <p:cNvSpPr>
              <a:spLocks/>
            </p:cNvSpPr>
            <p:nvPr/>
          </p:nvSpPr>
          <p:spPr bwMode="auto">
            <a:xfrm>
              <a:off x="1885" y="3678"/>
              <a:ext cx="6" cy="27"/>
            </a:xfrm>
            <a:custGeom>
              <a:avLst/>
              <a:gdLst>
                <a:gd name="T0" fmla="*/ 2 w 11"/>
                <a:gd name="T1" fmla="*/ 3 h 53"/>
                <a:gd name="T2" fmla="*/ 0 w 11"/>
                <a:gd name="T3" fmla="*/ 2 h 53"/>
                <a:gd name="T4" fmla="*/ 0 w 11"/>
                <a:gd name="T5" fmla="*/ 14 h 53"/>
                <a:gd name="T6" fmla="*/ 3 w 11"/>
                <a:gd name="T7" fmla="*/ 14 h 53"/>
                <a:gd name="T8" fmla="*/ 3 w 11"/>
                <a:gd name="T9" fmla="*/ 2 h 53"/>
                <a:gd name="T10" fmla="*/ 2 w 11"/>
                <a:gd name="T11" fmla="*/ 0 h 53"/>
                <a:gd name="T12" fmla="*/ 3 w 11"/>
                <a:gd name="T13" fmla="*/ 2 h 53"/>
                <a:gd name="T14" fmla="*/ 3 w 11"/>
                <a:gd name="T15" fmla="*/ 1 h 53"/>
                <a:gd name="T16" fmla="*/ 2 w 11"/>
                <a:gd name="T17" fmla="*/ 0 h 53"/>
                <a:gd name="T18" fmla="*/ 1 w 11"/>
                <a:gd name="T19" fmla="*/ 1 h 53"/>
                <a:gd name="T20" fmla="*/ 0 w 11"/>
                <a:gd name="T21" fmla="*/ 2 h 53"/>
                <a:gd name="T22" fmla="*/ 2 w 11"/>
                <a:gd name="T23" fmla="*/ 3 h 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" h="53">
                  <a:moveTo>
                    <a:pt x="6" y="11"/>
                  </a:moveTo>
                  <a:lnTo>
                    <a:pt x="0" y="5"/>
                  </a:lnTo>
                  <a:lnTo>
                    <a:pt x="0" y="53"/>
                  </a:lnTo>
                  <a:lnTo>
                    <a:pt x="11" y="53"/>
                  </a:lnTo>
                  <a:lnTo>
                    <a:pt x="11" y="5"/>
                  </a:lnTo>
                  <a:lnTo>
                    <a:pt x="6" y="0"/>
                  </a:lnTo>
                  <a:lnTo>
                    <a:pt x="11" y="5"/>
                  </a:lnTo>
                  <a:lnTo>
                    <a:pt x="9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6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Freeform 855"/>
            <p:cNvSpPr>
              <a:spLocks/>
            </p:cNvSpPr>
            <p:nvPr/>
          </p:nvSpPr>
          <p:spPr bwMode="auto">
            <a:xfrm>
              <a:off x="1603" y="3678"/>
              <a:ext cx="285" cy="6"/>
            </a:xfrm>
            <a:custGeom>
              <a:avLst/>
              <a:gdLst>
                <a:gd name="T0" fmla="*/ 3 w 569"/>
                <a:gd name="T1" fmla="*/ 2 h 11"/>
                <a:gd name="T2" fmla="*/ 2 w 569"/>
                <a:gd name="T3" fmla="*/ 3 h 11"/>
                <a:gd name="T4" fmla="*/ 143 w 569"/>
                <a:gd name="T5" fmla="*/ 3 h 11"/>
                <a:gd name="T6" fmla="*/ 143 w 569"/>
                <a:gd name="T7" fmla="*/ 0 h 11"/>
                <a:gd name="T8" fmla="*/ 2 w 569"/>
                <a:gd name="T9" fmla="*/ 0 h 11"/>
                <a:gd name="T10" fmla="*/ 0 w 569"/>
                <a:gd name="T11" fmla="*/ 2 h 11"/>
                <a:gd name="T12" fmla="*/ 2 w 569"/>
                <a:gd name="T13" fmla="*/ 0 h 11"/>
                <a:gd name="T14" fmla="*/ 1 w 569"/>
                <a:gd name="T15" fmla="*/ 1 h 11"/>
                <a:gd name="T16" fmla="*/ 1 w 569"/>
                <a:gd name="T17" fmla="*/ 2 h 11"/>
                <a:gd name="T18" fmla="*/ 1 w 569"/>
                <a:gd name="T19" fmla="*/ 3 h 11"/>
                <a:gd name="T20" fmla="*/ 2 w 569"/>
                <a:gd name="T21" fmla="*/ 3 h 11"/>
                <a:gd name="T22" fmla="*/ 3 w 569"/>
                <a:gd name="T23" fmla="*/ 2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69" h="11">
                  <a:moveTo>
                    <a:pt x="11" y="5"/>
                  </a:moveTo>
                  <a:lnTo>
                    <a:pt x="5" y="11"/>
                  </a:lnTo>
                  <a:lnTo>
                    <a:pt x="569" y="11"/>
                  </a:lnTo>
                  <a:lnTo>
                    <a:pt x="569" y="0"/>
                  </a:lnTo>
                  <a:lnTo>
                    <a:pt x="5" y="0"/>
                  </a:lnTo>
                  <a:lnTo>
                    <a:pt x="0" y="5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5"/>
                  </a:lnTo>
                  <a:lnTo>
                    <a:pt x="2" y="9"/>
                  </a:lnTo>
                  <a:lnTo>
                    <a:pt x="5" y="11"/>
                  </a:lnTo>
                  <a:lnTo>
                    <a:pt x="11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Freeform 856"/>
            <p:cNvSpPr>
              <a:spLocks/>
            </p:cNvSpPr>
            <p:nvPr/>
          </p:nvSpPr>
          <p:spPr bwMode="auto">
            <a:xfrm>
              <a:off x="1603" y="3681"/>
              <a:ext cx="6" cy="27"/>
            </a:xfrm>
            <a:custGeom>
              <a:avLst/>
              <a:gdLst>
                <a:gd name="T0" fmla="*/ 2 w 11"/>
                <a:gd name="T1" fmla="*/ 11 h 53"/>
                <a:gd name="T2" fmla="*/ 3 w 11"/>
                <a:gd name="T3" fmla="*/ 12 h 53"/>
                <a:gd name="T4" fmla="*/ 3 w 11"/>
                <a:gd name="T5" fmla="*/ 0 h 53"/>
                <a:gd name="T6" fmla="*/ 0 w 11"/>
                <a:gd name="T7" fmla="*/ 0 h 53"/>
                <a:gd name="T8" fmla="*/ 0 w 11"/>
                <a:gd name="T9" fmla="*/ 12 h 53"/>
                <a:gd name="T10" fmla="*/ 2 w 11"/>
                <a:gd name="T11" fmla="*/ 14 h 53"/>
                <a:gd name="T12" fmla="*/ 0 w 11"/>
                <a:gd name="T13" fmla="*/ 12 h 53"/>
                <a:gd name="T14" fmla="*/ 1 w 11"/>
                <a:gd name="T15" fmla="*/ 13 h 53"/>
                <a:gd name="T16" fmla="*/ 2 w 11"/>
                <a:gd name="T17" fmla="*/ 13 h 53"/>
                <a:gd name="T18" fmla="*/ 3 w 11"/>
                <a:gd name="T19" fmla="*/ 13 h 53"/>
                <a:gd name="T20" fmla="*/ 3 w 11"/>
                <a:gd name="T21" fmla="*/ 12 h 53"/>
                <a:gd name="T22" fmla="*/ 2 w 11"/>
                <a:gd name="T23" fmla="*/ 11 h 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1" h="53">
                  <a:moveTo>
                    <a:pt x="5" y="42"/>
                  </a:moveTo>
                  <a:lnTo>
                    <a:pt x="11" y="48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5" y="53"/>
                  </a:lnTo>
                  <a:lnTo>
                    <a:pt x="0" y="48"/>
                  </a:lnTo>
                  <a:lnTo>
                    <a:pt x="2" y="51"/>
                  </a:lnTo>
                  <a:lnTo>
                    <a:pt x="5" y="52"/>
                  </a:lnTo>
                  <a:lnTo>
                    <a:pt x="9" y="51"/>
                  </a:lnTo>
                  <a:lnTo>
                    <a:pt x="11" y="48"/>
                  </a:lnTo>
                  <a:lnTo>
                    <a:pt x="5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Freeform 857"/>
            <p:cNvSpPr>
              <a:spLocks/>
            </p:cNvSpPr>
            <p:nvPr/>
          </p:nvSpPr>
          <p:spPr bwMode="auto">
            <a:xfrm>
              <a:off x="1606" y="3702"/>
              <a:ext cx="285" cy="6"/>
            </a:xfrm>
            <a:custGeom>
              <a:avLst/>
              <a:gdLst>
                <a:gd name="T0" fmla="*/ 140 w 569"/>
                <a:gd name="T1" fmla="*/ 2 h 11"/>
                <a:gd name="T2" fmla="*/ 141 w 569"/>
                <a:gd name="T3" fmla="*/ 0 h 11"/>
                <a:gd name="T4" fmla="*/ 0 w 569"/>
                <a:gd name="T5" fmla="*/ 0 h 11"/>
                <a:gd name="T6" fmla="*/ 0 w 569"/>
                <a:gd name="T7" fmla="*/ 3 h 11"/>
                <a:gd name="T8" fmla="*/ 141 w 569"/>
                <a:gd name="T9" fmla="*/ 3 h 11"/>
                <a:gd name="T10" fmla="*/ 143 w 569"/>
                <a:gd name="T11" fmla="*/ 2 h 11"/>
                <a:gd name="T12" fmla="*/ 141 w 569"/>
                <a:gd name="T13" fmla="*/ 3 h 11"/>
                <a:gd name="T14" fmla="*/ 142 w 569"/>
                <a:gd name="T15" fmla="*/ 3 h 11"/>
                <a:gd name="T16" fmla="*/ 143 w 569"/>
                <a:gd name="T17" fmla="*/ 2 h 11"/>
                <a:gd name="T18" fmla="*/ 142 w 569"/>
                <a:gd name="T19" fmla="*/ 1 h 11"/>
                <a:gd name="T20" fmla="*/ 141 w 569"/>
                <a:gd name="T21" fmla="*/ 0 h 11"/>
                <a:gd name="T22" fmla="*/ 140 w 569"/>
                <a:gd name="T23" fmla="*/ 2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69" h="11">
                  <a:moveTo>
                    <a:pt x="558" y="6"/>
                  </a:moveTo>
                  <a:lnTo>
                    <a:pt x="564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564" y="11"/>
                  </a:lnTo>
                  <a:lnTo>
                    <a:pt x="569" y="6"/>
                  </a:lnTo>
                  <a:lnTo>
                    <a:pt x="564" y="11"/>
                  </a:lnTo>
                  <a:lnTo>
                    <a:pt x="567" y="9"/>
                  </a:lnTo>
                  <a:lnTo>
                    <a:pt x="569" y="6"/>
                  </a:lnTo>
                  <a:lnTo>
                    <a:pt x="567" y="2"/>
                  </a:lnTo>
                  <a:lnTo>
                    <a:pt x="564" y="0"/>
                  </a:lnTo>
                  <a:lnTo>
                    <a:pt x="55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858"/>
            <p:cNvSpPr>
              <a:spLocks/>
            </p:cNvSpPr>
            <p:nvPr/>
          </p:nvSpPr>
          <p:spPr bwMode="auto">
            <a:xfrm>
              <a:off x="1574" y="3560"/>
              <a:ext cx="130" cy="46"/>
            </a:xfrm>
            <a:custGeom>
              <a:avLst/>
              <a:gdLst>
                <a:gd name="T0" fmla="*/ 65 w 259"/>
                <a:gd name="T1" fmla="*/ 23 h 93"/>
                <a:gd name="T2" fmla="*/ 21 w 259"/>
                <a:gd name="T3" fmla="*/ 0 h 93"/>
                <a:gd name="T4" fmla="*/ 0 w 259"/>
                <a:gd name="T5" fmla="*/ 0 h 93"/>
                <a:gd name="T6" fmla="*/ 44 w 259"/>
                <a:gd name="T7" fmla="*/ 23 h 93"/>
                <a:gd name="T8" fmla="*/ 65 w 259"/>
                <a:gd name="T9" fmla="*/ 2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9" h="93">
                  <a:moveTo>
                    <a:pt x="259" y="93"/>
                  </a:moveTo>
                  <a:lnTo>
                    <a:pt x="83" y="0"/>
                  </a:lnTo>
                  <a:lnTo>
                    <a:pt x="0" y="0"/>
                  </a:lnTo>
                  <a:lnTo>
                    <a:pt x="176" y="93"/>
                  </a:lnTo>
                  <a:lnTo>
                    <a:pt x="259" y="93"/>
                  </a:lnTo>
                  <a:close/>
                </a:path>
              </a:pathLst>
            </a:custGeom>
            <a:solidFill>
              <a:srgbClr val="D6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Freeform 859"/>
            <p:cNvSpPr>
              <a:spLocks/>
            </p:cNvSpPr>
            <p:nvPr/>
          </p:nvSpPr>
          <p:spPr bwMode="auto">
            <a:xfrm>
              <a:off x="1613" y="3557"/>
              <a:ext cx="92" cy="52"/>
            </a:xfrm>
            <a:custGeom>
              <a:avLst/>
              <a:gdLst>
                <a:gd name="T0" fmla="*/ 2 w 183"/>
                <a:gd name="T1" fmla="*/ 3 h 103"/>
                <a:gd name="T2" fmla="*/ 1 w 183"/>
                <a:gd name="T3" fmla="*/ 3 h 103"/>
                <a:gd name="T4" fmla="*/ 45 w 183"/>
                <a:gd name="T5" fmla="*/ 26 h 103"/>
                <a:gd name="T6" fmla="*/ 46 w 183"/>
                <a:gd name="T7" fmla="*/ 24 h 103"/>
                <a:gd name="T8" fmla="*/ 2 w 183"/>
                <a:gd name="T9" fmla="*/ 1 h 103"/>
                <a:gd name="T10" fmla="*/ 2 w 183"/>
                <a:gd name="T11" fmla="*/ 0 h 103"/>
                <a:gd name="T12" fmla="*/ 2 w 183"/>
                <a:gd name="T13" fmla="*/ 1 h 103"/>
                <a:gd name="T14" fmla="*/ 1 w 183"/>
                <a:gd name="T15" fmla="*/ 1 h 103"/>
                <a:gd name="T16" fmla="*/ 0 w 183"/>
                <a:gd name="T17" fmla="*/ 1 h 103"/>
                <a:gd name="T18" fmla="*/ 0 w 183"/>
                <a:gd name="T19" fmla="*/ 2 h 103"/>
                <a:gd name="T20" fmla="*/ 1 w 183"/>
                <a:gd name="T21" fmla="*/ 3 h 103"/>
                <a:gd name="T22" fmla="*/ 2 w 183"/>
                <a:gd name="T23" fmla="*/ 3 h 10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3" h="103">
                  <a:moveTo>
                    <a:pt x="5" y="11"/>
                  </a:moveTo>
                  <a:lnTo>
                    <a:pt x="3" y="10"/>
                  </a:lnTo>
                  <a:lnTo>
                    <a:pt x="179" y="103"/>
                  </a:lnTo>
                  <a:lnTo>
                    <a:pt x="183" y="94"/>
                  </a:lnTo>
                  <a:lnTo>
                    <a:pt x="7" y="1"/>
                  </a:lnTo>
                  <a:lnTo>
                    <a:pt x="5" y="0"/>
                  </a:lnTo>
                  <a:lnTo>
                    <a:pt x="7" y="1"/>
                  </a:lnTo>
                  <a:lnTo>
                    <a:pt x="4" y="1"/>
                  </a:lnTo>
                  <a:lnTo>
                    <a:pt x="0" y="3"/>
                  </a:lnTo>
                  <a:lnTo>
                    <a:pt x="0" y="8"/>
                  </a:lnTo>
                  <a:lnTo>
                    <a:pt x="3" y="10"/>
                  </a:lnTo>
                  <a:lnTo>
                    <a:pt x="5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Freeform 860"/>
            <p:cNvSpPr>
              <a:spLocks/>
            </p:cNvSpPr>
            <p:nvPr/>
          </p:nvSpPr>
          <p:spPr bwMode="auto">
            <a:xfrm>
              <a:off x="1572" y="3557"/>
              <a:ext cx="43" cy="6"/>
            </a:xfrm>
            <a:custGeom>
              <a:avLst/>
              <a:gdLst>
                <a:gd name="T0" fmla="*/ 1 w 88"/>
                <a:gd name="T1" fmla="*/ 1 h 11"/>
                <a:gd name="T2" fmla="*/ 1 w 88"/>
                <a:gd name="T3" fmla="*/ 3 h 11"/>
                <a:gd name="T4" fmla="*/ 21 w 88"/>
                <a:gd name="T5" fmla="*/ 3 h 11"/>
                <a:gd name="T6" fmla="*/ 21 w 88"/>
                <a:gd name="T7" fmla="*/ 0 h 11"/>
                <a:gd name="T8" fmla="*/ 1 w 88"/>
                <a:gd name="T9" fmla="*/ 0 h 11"/>
                <a:gd name="T10" fmla="*/ 0 w 88"/>
                <a:gd name="T11" fmla="*/ 3 h 11"/>
                <a:gd name="T12" fmla="*/ 1 w 88"/>
                <a:gd name="T13" fmla="*/ 0 h 11"/>
                <a:gd name="T14" fmla="*/ 0 w 88"/>
                <a:gd name="T15" fmla="*/ 1 h 11"/>
                <a:gd name="T16" fmla="*/ 0 w 88"/>
                <a:gd name="T17" fmla="*/ 2 h 11"/>
                <a:gd name="T18" fmla="*/ 0 w 88"/>
                <a:gd name="T19" fmla="*/ 3 h 11"/>
                <a:gd name="T20" fmla="*/ 1 w 88"/>
                <a:gd name="T21" fmla="*/ 3 h 11"/>
                <a:gd name="T22" fmla="*/ 1 w 88"/>
                <a:gd name="T23" fmla="*/ 1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8" h="11">
                  <a:moveTo>
                    <a:pt x="7" y="1"/>
                  </a:moveTo>
                  <a:lnTo>
                    <a:pt x="5" y="11"/>
                  </a:lnTo>
                  <a:lnTo>
                    <a:pt x="88" y="11"/>
                  </a:lnTo>
                  <a:lnTo>
                    <a:pt x="88" y="0"/>
                  </a:lnTo>
                  <a:lnTo>
                    <a:pt x="5" y="0"/>
                  </a:lnTo>
                  <a:lnTo>
                    <a:pt x="3" y="1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9"/>
                  </a:lnTo>
                  <a:lnTo>
                    <a:pt x="5" y="11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Freeform 861"/>
            <p:cNvSpPr>
              <a:spLocks/>
            </p:cNvSpPr>
            <p:nvPr/>
          </p:nvSpPr>
          <p:spPr bwMode="auto">
            <a:xfrm>
              <a:off x="1573" y="3558"/>
              <a:ext cx="91" cy="51"/>
            </a:xfrm>
            <a:custGeom>
              <a:avLst/>
              <a:gdLst>
                <a:gd name="T0" fmla="*/ 44 w 183"/>
                <a:gd name="T1" fmla="*/ 22 h 104"/>
                <a:gd name="T2" fmla="*/ 45 w 183"/>
                <a:gd name="T3" fmla="*/ 23 h 104"/>
                <a:gd name="T4" fmla="*/ 1 w 183"/>
                <a:gd name="T5" fmla="*/ 0 h 104"/>
                <a:gd name="T6" fmla="*/ 0 w 183"/>
                <a:gd name="T7" fmla="*/ 2 h 104"/>
                <a:gd name="T8" fmla="*/ 44 w 183"/>
                <a:gd name="T9" fmla="*/ 25 h 104"/>
                <a:gd name="T10" fmla="*/ 44 w 183"/>
                <a:gd name="T11" fmla="*/ 25 h 104"/>
                <a:gd name="T12" fmla="*/ 44 w 183"/>
                <a:gd name="T13" fmla="*/ 25 h 104"/>
                <a:gd name="T14" fmla="*/ 44 w 183"/>
                <a:gd name="T15" fmla="*/ 25 h 104"/>
                <a:gd name="T16" fmla="*/ 45 w 183"/>
                <a:gd name="T17" fmla="*/ 24 h 104"/>
                <a:gd name="T18" fmla="*/ 45 w 183"/>
                <a:gd name="T19" fmla="*/ 23 h 104"/>
                <a:gd name="T20" fmla="*/ 45 w 183"/>
                <a:gd name="T21" fmla="*/ 23 h 104"/>
                <a:gd name="T22" fmla="*/ 44 w 183"/>
                <a:gd name="T23" fmla="*/ 22 h 1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3" h="104">
                  <a:moveTo>
                    <a:pt x="178" y="92"/>
                  </a:moveTo>
                  <a:lnTo>
                    <a:pt x="180" y="93"/>
                  </a:lnTo>
                  <a:lnTo>
                    <a:pt x="4" y="0"/>
                  </a:lnTo>
                  <a:lnTo>
                    <a:pt x="0" y="9"/>
                  </a:lnTo>
                  <a:lnTo>
                    <a:pt x="176" y="102"/>
                  </a:lnTo>
                  <a:lnTo>
                    <a:pt x="178" y="104"/>
                  </a:lnTo>
                  <a:lnTo>
                    <a:pt x="176" y="102"/>
                  </a:lnTo>
                  <a:lnTo>
                    <a:pt x="179" y="102"/>
                  </a:lnTo>
                  <a:lnTo>
                    <a:pt x="183" y="99"/>
                  </a:lnTo>
                  <a:lnTo>
                    <a:pt x="183" y="96"/>
                  </a:lnTo>
                  <a:lnTo>
                    <a:pt x="180" y="93"/>
                  </a:lnTo>
                  <a:lnTo>
                    <a:pt x="178" y="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Freeform 862"/>
            <p:cNvSpPr>
              <a:spLocks/>
            </p:cNvSpPr>
            <p:nvPr/>
          </p:nvSpPr>
          <p:spPr bwMode="auto">
            <a:xfrm>
              <a:off x="1662" y="3604"/>
              <a:ext cx="44" cy="5"/>
            </a:xfrm>
            <a:custGeom>
              <a:avLst/>
              <a:gdLst>
                <a:gd name="T0" fmla="*/ 20 w 89"/>
                <a:gd name="T1" fmla="*/ 2 h 12"/>
                <a:gd name="T2" fmla="*/ 20 w 89"/>
                <a:gd name="T3" fmla="*/ 0 h 12"/>
                <a:gd name="T4" fmla="*/ 0 w 89"/>
                <a:gd name="T5" fmla="*/ 0 h 12"/>
                <a:gd name="T6" fmla="*/ 0 w 89"/>
                <a:gd name="T7" fmla="*/ 2 h 12"/>
                <a:gd name="T8" fmla="*/ 20 w 89"/>
                <a:gd name="T9" fmla="*/ 2 h 12"/>
                <a:gd name="T10" fmla="*/ 21 w 89"/>
                <a:gd name="T11" fmla="*/ 0 h 12"/>
                <a:gd name="T12" fmla="*/ 20 w 89"/>
                <a:gd name="T13" fmla="*/ 2 h 12"/>
                <a:gd name="T14" fmla="*/ 21 w 89"/>
                <a:gd name="T15" fmla="*/ 2 h 12"/>
                <a:gd name="T16" fmla="*/ 22 w 89"/>
                <a:gd name="T17" fmla="*/ 1 h 12"/>
                <a:gd name="T18" fmla="*/ 21 w 89"/>
                <a:gd name="T19" fmla="*/ 0 h 12"/>
                <a:gd name="T20" fmla="*/ 20 w 89"/>
                <a:gd name="T21" fmla="*/ 0 h 12"/>
                <a:gd name="T22" fmla="*/ 20 w 89"/>
                <a:gd name="T23" fmla="*/ 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9" h="12">
                  <a:moveTo>
                    <a:pt x="81" y="10"/>
                  </a:moveTo>
                  <a:lnTo>
                    <a:pt x="8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83" y="12"/>
                  </a:lnTo>
                  <a:lnTo>
                    <a:pt x="85" y="1"/>
                  </a:lnTo>
                  <a:lnTo>
                    <a:pt x="83" y="12"/>
                  </a:lnTo>
                  <a:lnTo>
                    <a:pt x="87" y="9"/>
                  </a:lnTo>
                  <a:lnTo>
                    <a:pt x="89" y="6"/>
                  </a:lnTo>
                  <a:lnTo>
                    <a:pt x="87" y="2"/>
                  </a:lnTo>
                  <a:lnTo>
                    <a:pt x="83" y="0"/>
                  </a:lnTo>
                  <a:lnTo>
                    <a:pt x="8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Freeform 863"/>
            <p:cNvSpPr>
              <a:spLocks/>
            </p:cNvSpPr>
            <p:nvPr/>
          </p:nvSpPr>
          <p:spPr bwMode="auto">
            <a:xfrm>
              <a:off x="1571" y="3629"/>
              <a:ext cx="133" cy="53"/>
            </a:xfrm>
            <a:custGeom>
              <a:avLst/>
              <a:gdLst>
                <a:gd name="T0" fmla="*/ 67 w 266"/>
                <a:gd name="T1" fmla="*/ 0 h 105"/>
                <a:gd name="T2" fmla="*/ 21 w 266"/>
                <a:gd name="T3" fmla="*/ 27 h 105"/>
                <a:gd name="T4" fmla="*/ 0 w 266"/>
                <a:gd name="T5" fmla="*/ 27 h 105"/>
                <a:gd name="T6" fmla="*/ 46 w 266"/>
                <a:gd name="T7" fmla="*/ 0 h 105"/>
                <a:gd name="T8" fmla="*/ 67 w 266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6" h="105">
                  <a:moveTo>
                    <a:pt x="266" y="0"/>
                  </a:moveTo>
                  <a:lnTo>
                    <a:pt x="83" y="105"/>
                  </a:lnTo>
                  <a:lnTo>
                    <a:pt x="0" y="105"/>
                  </a:lnTo>
                  <a:lnTo>
                    <a:pt x="183" y="0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D6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Freeform 864"/>
            <p:cNvSpPr>
              <a:spLocks/>
            </p:cNvSpPr>
            <p:nvPr/>
          </p:nvSpPr>
          <p:spPr bwMode="auto">
            <a:xfrm>
              <a:off x="1610" y="3627"/>
              <a:ext cx="95" cy="58"/>
            </a:xfrm>
            <a:custGeom>
              <a:avLst/>
              <a:gdLst>
                <a:gd name="T0" fmla="*/ 2 w 190"/>
                <a:gd name="T1" fmla="*/ 29 h 115"/>
                <a:gd name="T2" fmla="*/ 2 w 190"/>
                <a:gd name="T3" fmla="*/ 29 h 115"/>
                <a:gd name="T4" fmla="*/ 48 w 190"/>
                <a:gd name="T5" fmla="*/ 3 h 115"/>
                <a:gd name="T6" fmla="*/ 47 w 190"/>
                <a:gd name="T7" fmla="*/ 0 h 115"/>
                <a:gd name="T8" fmla="*/ 1 w 190"/>
                <a:gd name="T9" fmla="*/ 27 h 115"/>
                <a:gd name="T10" fmla="*/ 2 w 190"/>
                <a:gd name="T11" fmla="*/ 26 h 115"/>
                <a:gd name="T12" fmla="*/ 1 w 190"/>
                <a:gd name="T13" fmla="*/ 27 h 115"/>
                <a:gd name="T14" fmla="*/ 0 w 190"/>
                <a:gd name="T15" fmla="*/ 27 h 115"/>
                <a:gd name="T16" fmla="*/ 0 w 190"/>
                <a:gd name="T17" fmla="*/ 28 h 115"/>
                <a:gd name="T18" fmla="*/ 1 w 190"/>
                <a:gd name="T19" fmla="*/ 29 h 115"/>
                <a:gd name="T20" fmla="*/ 2 w 190"/>
                <a:gd name="T21" fmla="*/ 29 h 115"/>
                <a:gd name="T22" fmla="*/ 2 w 190"/>
                <a:gd name="T23" fmla="*/ 29 h 11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0" h="115">
                  <a:moveTo>
                    <a:pt x="5" y="115"/>
                  </a:moveTo>
                  <a:lnTo>
                    <a:pt x="7" y="114"/>
                  </a:lnTo>
                  <a:lnTo>
                    <a:pt x="190" y="9"/>
                  </a:lnTo>
                  <a:lnTo>
                    <a:pt x="186" y="0"/>
                  </a:lnTo>
                  <a:lnTo>
                    <a:pt x="3" y="105"/>
                  </a:lnTo>
                  <a:lnTo>
                    <a:pt x="5" y="104"/>
                  </a:lnTo>
                  <a:lnTo>
                    <a:pt x="3" y="105"/>
                  </a:lnTo>
                  <a:lnTo>
                    <a:pt x="0" y="107"/>
                  </a:lnTo>
                  <a:lnTo>
                    <a:pt x="0" y="111"/>
                  </a:lnTo>
                  <a:lnTo>
                    <a:pt x="4" y="114"/>
                  </a:lnTo>
                  <a:lnTo>
                    <a:pt x="7" y="114"/>
                  </a:lnTo>
                  <a:lnTo>
                    <a:pt x="5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Freeform 865"/>
            <p:cNvSpPr>
              <a:spLocks/>
            </p:cNvSpPr>
            <p:nvPr/>
          </p:nvSpPr>
          <p:spPr bwMode="auto">
            <a:xfrm>
              <a:off x="1568" y="3679"/>
              <a:ext cx="44" cy="6"/>
            </a:xfrm>
            <a:custGeom>
              <a:avLst/>
              <a:gdLst>
                <a:gd name="T0" fmla="*/ 1 w 88"/>
                <a:gd name="T1" fmla="*/ 1 h 11"/>
                <a:gd name="T2" fmla="*/ 2 w 88"/>
                <a:gd name="T3" fmla="*/ 3 h 11"/>
                <a:gd name="T4" fmla="*/ 22 w 88"/>
                <a:gd name="T5" fmla="*/ 3 h 11"/>
                <a:gd name="T6" fmla="*/ 22 w 88"/>
                <a:gd name="T7" fmla="*/ 0 h 11"/>
                <a:gd name="T8" fmla="*/ 2 w 88"/>
                <a:gd name="T9" fmla="*/ 0 h 11"/>
                <a:gd name="T10" fmla="*/ 2 w 88"/>
                <a:gd name="T11" fmla="*/ 3 h 11"/>
                <a:gd name="T12" fmla="*/ 2 w 88"/>
                <a:gd name="T13" fmla="*/ 0 h 11"/>
                <a:gd name="T14" fmla="*/ 1 w 88"/>
                <a:gd name="T15" fmla="*/ 1 h 11"/>
                <a:gd name="T16" fmla="*/ 0 w 88"/>
                <a:gd name="T17" fmla="*/ 2 h 11"/>
                <a:gd name="T18" fmla="*/ 1 w 88"/>
                <a:gd name="T19" fmla="*/ 3 h 11"/>
                <a:gd name="T20" fmla="*/ 2 w 88"/>
                <a:gd name="T21" fmla="*/ 3 h 11"/>
                <a:gd name="T22" fmla="*/ 1 w 88"/>
                <a:gd name="T23" fmla="*/ 1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8" h="11">
                  <a:moveTo>
                    <a:pt x="3" y="1"/>
                  </a:moveTo>
                  <a:lnTo>
                    <a:pt x="5" y="11"/>
                  </a:lnTo>
                  <a:lnTo>
                    <a:pt x="88" y="11"/>
                  </a:lnTo>
                  <a:lnTo>
                    <a:pt x="88" y="0"/>
                  </a:lnTo>
                  <a:lnTo>
                    <a:pt x="5" y="0"/>
                  </a:lnTo>
                  <a:lnTo>
                    <a:pt x="7" y="1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9"/>
                  </a:lnTo>
                  <a:lnTo>
                    <a:pt x="5" y="11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Freeform 866"/>
            <p:cNvSpPr>
              <a:spLocks/>
            </p:cNvSpPr>
            <p:nvPr/>
          </p:nvSpPr>
          <p:spPr bwMode="auto">
            <a:xfrm>
              <a:off x="1569" y="3627"/>
              <a:ext cx="95" cy="57"/>
            </a:xfrm>
            <a:custGeom>
              <a:avLst/>
              <a:gdLst>
                <a:gd name="T0" fmla="*/ 47 w 190"/>
                <a:gd name="T1" fmla="*/ 0 h 115"/>
                <a:gd name="T2" fmla="*/ 46 w 190"/>
                <a:gd name="T3" fmla="*/ 0 h 115"/>
                <a:gd name="T4" fmla="*/ 0 w 190"/>
                <a:gd name="T5" fmla="*/ 26 h 115"/>
                <a:gd name="T6" fmla="*/ 1 w 190"/>
                <a:gd name="T7" fmla="*/ 28 h 115"/>
                <a:gd name="T8" fmla="*/ 47 w 190"/>
                <a:gd name="T9" fmla="*/ 2 h 115"/>
                <a:gd name="T10" fmla="*/ 47 w 190"/>
                <a:gd name="T11" fmla="*/ 3 h 115"/>
                <a:gd name="T12" fmla="*/ 47 w 190"/>
                <a:gd name="T13" fmla="*/ 2 h 115"/>
                <a:gd name="T14" fmla="*/ 48 w 190"/>
                <a:gd name="T15" fmla="*/ 2 h 115"/>
                <a:gd name="T16" fmla="*/ 48 w 190"/>
                <a:gd name="T17" fmla="*/ 1 h 115"/>
                <a:gd name="T18" fmla="*/ 47 w 190"/>
                <a:gd name="T19" fmla="*/ 0 h 115"/>
                <a:gd name="T20" fmla="*/ 46 w 190"/>
                <a:gd name="T21" fmla="*/ 0 h 115"/>
                <a:gd name="T22" fmla="*/ 47 w 190"/>
                <a:gd name="T23" fmla="*/ 0 h 11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0" h="115">
                  <a:moveTo>
                    <a:pt x="185" y="0"/>
                  </a:moveTo>
                  <a:lnTo>
                    <a:pt x="183" y="1"/>
                  </a:lnTo>
                  <a:lnTo>
                    <a:pt x="0" y="106"/>
                  </a:lnTo>
                  <a:lnTo>
                    <a:pt x="4" y="115"/>
                  </a:lnTo>
                  <a:lnTo>
                    <a:pt x="187" y="10"/>
                  </a:lnTo>
                  <a:lnTo>
                    <a:pt x="185" y="12"/>
                  </a:lnTo>
                  <a:lnTo>
                    <a:pt x="187" y="10"/>
                  </a:lnTo>
                  <a:lnTo>
                    <a:pt x="190" y="8"/>
                  </a:lnTo>
                  <a:lnTo>
                    <a:pt x="190" y="4"/>
                  </a:lnTo>
                  <a:lnTo>
                    <a:pt x="186" y="1"/>
                  </a:lnTo>
                  <a:lnTo>
                    <a:pt x="183" y="1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Freeform 867"/>
            <p:cNvSpPr>
              <a:spLocks/>
            </p:cNvSpPr>
            <p:nvPr/>
          </p:nvSpPr>
          <p:spPr bwMode="auto">
            <a:xfrm>
              <a:off x="1662" y="3627"/>
              <a:ext cx="44" cy="5"/>
            </a:xfrm>
            <a:custGeom>
              <a:avLst/>
              <a:gdLst>
                <a:gd name="T0" fmla="*/ 21 w 89"/>
                <a:gd name="T1" fmla="*/ 2 h 12"/>
                <a:gd name="T2" fmla="*/ 20 w 89"/>
                <a:gd name="T3" fmla="*/ 0 h 12"/>
                <a:gd name="T4" fmla="*/ 0 w 89"/>
                <a:gd name="T5" fmla="*/ 0 h 12"/>
                <a:gd name="T6" fmla="*/ 0 w 89"/>
                <a:gd name="T7" fmla="*/ 2 h 12"/>
                <a:gd name="T8" fmla="*/ 20 w 89"/>
                <a:gd name="T9" fmla="*/ 2 h 12"/>
                <a:gd name="T10" fmla="*/ 20 w 89"/>
                <a:gd name="T11" fmla="*/ 0 h 12"/>
                <a:gd name="T12" fmla="*/ 20 w 89"/>
                <a:gd name="T13" fmla="*/ 2 h 12"/>
                <a:gd name="T14" fmla="*/ 21 w 89"/>
                <a:gd name="T15" fmla="*/ 2 h 12"/>
                <a:gd name="T16" fmla="*/ 22 w 89"/>
                <a:gd name="T17" fmla="*/ 1 h 12"/>
                <a:gd name="T18" fmla="*/ 21 w 89"/>
                <a:gd name="T19" fmla="*/ 0 h 12"/>
                <a:gd name="T20" fmla="*/ 20 w 89"/>
                <a:gd name="T21" fmla="*/ 0 h 12"/>
                <a:gd name="T22" fmla="*/ 21 w 89"/>
                <a:gd name="T23" fmla="*/ 2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9" h="12">
                  <a:moveTo>
                    <a:pt x="85" y="10"/>
                  </a:moveTo>
                  <a:lnTo>
                    <a:pt x="8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83" y="12"/>
                  </a:lnTo>
                  <a:lnTo>
                    <a:pt x="81" y="1"/>
                  </a:lnTo>
                  <a:lnTo>
                    <a:pt x="83" y="12"/>
                  </a:lnTo>
                  <a:lnTo>
                    <a:pt x="87" y="9"/>
                  </a:lnTo>
                  <a:lnTo>
                    <a:pt x="89" y="6"/>
                  </a:lnTo>
                  <a:lnTo>
                    <a:pt x="87" y="2"/>
                  </a:lnTo>
                  <a:lnTo>
                    <a:pt x="83" y="0"/>
                  </a:lnTo>
                  <a:lnTo>
                    <a:pt x="85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Freeform 868"/>
            <p:cNvSpPr>
              <a:spLocks/>
            </p:cNvSpPr>
            <p:nvPr/>
          </p:nvSpPr>
          <p:spPr bwMode="auto">
            <a:xfrm>
              <a:off x="1790" y="3560"/>
              <a:ext cx="129" cy="46"/>
            </a:xfrm>
            <a:custGeom>
              <a:avLst/>
              <a:gdLst>
                <a:gd name="T0" fmla="*/ 0 w 259"/>
                <a:gd name="T1" fmla="*/ 23 h 93"/>
                <a:gd name="T2" fmla="*/ 44 w 259"/>
                <a:gd name="T3" fmla="*/ 0 h 93"/>
                <a:gd name="T4" fmla="*/ 64 w 259"/>
                <a:gd name="T5" fmla="*/ 0 h 93"/>
                <a:gd name="T6" fmla="*/ 20 w 259"/>
                <a:gd name="T7" fmla="*/ 23 h 93"/>
                <a:gd name="T8" fmla="*/ 0 w 259"/>
                <a:gd name="T9" fmla="*/ 2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9" h="93">
                  <a:moveTo>
                    <a:pt x="0" y="93"/>
                  </a:moveTo>
                  <a:lnTo>
                    <a:pt x="176" y="0"/>
                  </a:lnTo>
                  <a:lnTo>
                    <a:pt x="259" y="0"/>
                  </a:lnTo>
                  <a:lnTo>
                    <a:pt x="83" y="93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D6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Freeform 869"/>
            <p:cNvSpPr>
              <a:spLocks/>
            </p:cNvSpPr>
            <p:nvPr/>
          </p:nvSpPr>
          <p:spPr bwMode="auto">
            <a:xfrm>
              <a:off x="1789" y="3557"/>
              <a:ext cx="91" cy="52"/>
            </a:xfrm>
            <a:custGeom>
              <a:avLst/>
              <a:gdLst>
                <a:gd name="T0" fmla="*/ 44 w 183"/>
                <a:gd name="T1" fmla="*/ 0 h 103"/>
                <a:gd name="T2" fmla="*/ 44 w 183"/>
                <a:gd name="T3" fmla="*/ 1 h 103"/>
                <a:gd name="T4" fmla="*/ 0 w 183"/>
                <a:gd name="T5" fmla="*/ 24 h 103"/>
                <a:gd name="T6" fmla="*/ 1 w 183"/>
                <a:gd name="T7" fmla="*/ 26 h 103"/>
                <a:gd name="T8" fmla="*/ 45 w 183"/>
                <a:gd name="T9" fmla="*/ 3 h 103"/>
                <a:gd name="T10" fmla="*/ 44 w 183"/>
                <a:gd name="T11" fmla="*/ 3 h 103"/>
                <a:gd name="T12" fmla="*/ 45 w 183"/>
                <a:gd name="T13" fmla="*/ 3 h 103"/>
                <a:gd name="T14" fmla="*/ 45 w 183"/>
                <a:gd name="T15" fmla="*/ 2 h 103"/>
                <a:gd name="T16" fmla="*/ 45 w 183"/>
                <a:gd name="T17" fmla="*/ 1 h 103"/>
                <a:gd name="T18" fmla="*/ 44 w 183"/>
                <a:gd name="T19" fmla="*/ 1 h 103"/>
                <a:gd name="T20" fmla="*/ 44 w 183"/>
                <a:gd name="T21" fmla="*/ 1 h 103"/>
                <a:gd name="T22" fmla="*/ 44 w 183"/>
                <a:gd name="T23" fmla="*/ 0 h 10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3" h="103">
                  <a:moveTo>
                    <a:pt x="178" y="0"/>
                  </a:moveTo>
                  <a:lnTo>
                    <a:pt x="176" y="1"/>
                  </a:lnTo>
                  <a:lnTo>
                    <a:pt x="0" y="94"/>
                  </a:lnTo>
                  <a:lnTo>
                    <a:pt x="4" y="103"/>
                  </a:lnTo>
                  <a:lnTo>
                    <a:pt x="180" y="10"/>
                  </a:lnTo>
                  <a:lnTo>
                    <a:pt x="178" y="11"/>
                  </a:lnTo>
                  <a:lnTo>
                    <a:pt x="180" y="10"/>
                  </a:lnTo>
                  <a:lnTo>
                    <a:pt x="183" y="8"/>
                  </a:lnTo>
                  <a:lnTo>
                    <a:pt x="183" y="3"/>
                  </a:lnTo>
                  <a:lnTo>
                    <a:pt x="179" y="1"/>
                  </a:lnTo>
                  <a:lnTo>
                    <a:pt x="176" y="1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Freeform 870"/>
            <p:cNvSpPr>
              <a:spLocks/>
            </p:cNvSpPr>
            <p:nvPr/>
          </p:nvSpPr>
          <p:spPr bwMode="auto">
            <a:xfrm>
              <a:off x="1878" y="3557"/>
              <a:ext cx="44" cy="6"/>
            </a:xfrm>
            <a:custGeom>
              <a:avLst/>
              <a:gdLst>
                <a:gd name="T0" fmla="*/ 21 w 89"/>
                <a:gd name="T1" fmla="*/ 3 h 11"/>
                <a:gd name="T2" fmla="*/ 20 w 89"/>
                <a:gd name="T3" fmla="*/ 0 h 11"/>
                <a:gd name="T4" fmla="*/ 0 w 89"/>
                <a:gd name="T5" fmla="*/ 0 h 11"/>
                <a:gd name="T6" fmla="*/ 0 w 89"/>
                <a:gd name="T7" fmla="*/ 3 h 11"/>
                <a:gd name="T8" fmla="*/ 20 w 89"/>
                <a:gd name="T9" fmla="*/ 3 h 11"/>
                <a:gd name="T10" fmla="*/ 20 w 89"/>
                <a:gd name="T11" fmla="*/ 1 h 11"/>
                <a:gd name="T12" fmla="*/ 20 w 89"/>
                <a:gd name="T13" fmla="*/ 3 h 11"/>
                <a:gd name="T14" fmla="*/ 21 w 89"/>
                <a:gd name="T15" fmla="*/ 3 h 11"/>
                <a:gd name="T16" fmla="*/ 22 w 89"/>
                <a:gd name="T17" fmla="*/ 2 h 11"/>
                <a:gd name="T18" fmla="*/ 21 w 89"/>
                <a:gd name="T19" fmla="*/ 1 h 11"/>
                <a:gd name="T20" fmla="*/ 20 w 89"/>
                <a:gd name="T21" fmla="*/ 0 h 11"/>
                <a:gd name="T22" fmla="*/ 21 w 89"/>
                <a:gd name="T23" fmla="*/ 3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9" h="11">
                  <a:moveTo>
                    <a:pt x="85" y="10"/>
                  </a:moveTo>
                  <a:lnTo>
                    <a:pt x="83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83" y="11"/>
                  </a:lnTo>
                  <a:lnTo>
                    <a:pt x="81" y="1"/>
                  </a:lnTo>
                  <a:lnTo>
                    <a:pt x="83" y="11"/>
                  </a:lnTo>
                  <a:lnTo>
                    <a:pt x="86" y="9"/>
                  </a:lnTo>
                  <a:lnTo>
                    <a:pt x="89" y="6"/>
                  </a:lnTo>
                  <a:lnTo>
                    <a:pt x="86" y="2"/>
                  </a:lnTo>
                  <a:lnTo>
                    <a:pt x="83" y="0"/>
                  </a:lnTo>
                  <a:lnTo>
                    <a:pt x="85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Freeform 871"/>
            <p:cNvSpPr>
              <a:spLocks/>
            </p:cNvSpPr>
            <p:nvPr/>
          </p:nvSpPr>
          <p:spPr bwMode="auto">
            <a:xfrm>
              <a:off x="1829" y="3558"/>
              <a:ext cx="92" cy="51"/>
            </a:xfrm>
            <a:custGeom>
              <a:avLst/>
              <a:gdLst>
                <a:gd name="T0" fmla="*/ 2 w 183"/>
                <a:gd name="T1" fmla="*/ 25 h 104"/>
                <a:gd name="T2" fmla="*/ 2 w 183"/>
                <a:gd name="T3" fmla="*/ 25 h 104"/>
                <a:gd name="T4" fmla="*/ 46 w 183"/>
                <a:gd name="T5" fmla="*/ 2 h 104"/>
                <a:gd name="T6" fmla="*/ 45 w 183"/>
                <a:gd name="T7" fmla="*/ 0 h 104"/>
                <a:gd name="T8" fmla="*/ 1 w 183"/>
                <a:gd name="T9" fmla="*/ 23 h 104"/>
                <a:gd name="T10" fmla="*/ 2 w 183"/>
                <a:gd name="T11" fmla="*/ 22 h 104"/>
                <a:gd name="T12" fmla="*/ 1 w 183"/>
                <a:gd name="T13" fmla="*/ 23 h 104"/>
                <a:gd name="T14" fmla="*/ 0 w 183"/>
                <a:gd name="T15" fmla="*/ 23 h 104"/>
                <a:gd name="T16" fmla="*/ 0 w 183"/>
                <a:gd name="T17" fmla="*/ 24 h 104"/>
                <a:gd name="T18" fmla="*/ 1 w 183"/>
                <a:gd name="T19" fmla="*/ 25 h 104"/>
                <a:gd name="T20" fmla="*/ 2 w 183"/>
                <a:gd name="T21" fmla="*/ 25 h 104"/>
                <a:gd name="T22" fmla="*/ 2 w 183"/>
                <a:gd name="T23" fmla="*/ 25 h 10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3" h="104">
                  <a:moveTo>
                    <a:pt x="5" y="104"/>
                  </a:moveTo>
                  <a:lnTo>
                    <a:pt x="7" y="102"/>
                  </a:lnTo>
                  <a:lnTo>
                    <a:pt x="183" y="9"/>
                  </a:lnTo>
                  <a:lnTo>
                    <a:pt x="179" y="0"/>
                  </a:lnTo>
                  <a:lnTo>
                    <a:pt x="2" y="93"/>
                  </a:lnTo>
                  <a:lnTo>
                    <a:pt x="5" y="92"/>
                  </a:lnTo>
                  <a:lnTo>
                    <a:pt x="2" y="93"/>
                  </a:lnTo>
                  <a:lnTo>
                    <a:pt x="0" y="96"/>
                  </a:lnTo>
                  <a:lnTo>
                    <a:pt x="0" y="99"/>
                  </a:lnTo>
                  <a:lnTo>
                    <a:pt x="4" y="102"/>
                  </a:lnTo>
                  <a:lnTo>
                    <a:pt x="7" y="102"/>
                  </a:lnTo>
                  <a:lnTo>
                    <a:pt x="5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Freeform 872"/>
            <p:cNvSpPr>
              <a:spLocks/>
            </p:cNvSpPr>
            <p:nvPr/>
          </p:nvSpPr>
          <p:spPr bwMode="auto">
            <a:xfrm>
              <a:off x="1788" y="3604"/>
              <a:ext cx="43" cy="5"/>
            </a:xfrm>
            <a:custGeom>
              <a:avLst/>
              <a:gdLst>
                <a:gd name="T0" fmla="*/ 0 w 88"/>
                <a:gd name="T1" fmla="*/ 0 h 12"/>
                <a:gd name="T2" fmla="*/ 1 w 88"/>
                <a:gd name="T3" fmla="*/ 2 h 12"/>
                <a:gd name="T4" fmla="*/ 21 w 88"/>
                <a:gd name="T5" fmla="*/ 2 h 12"/>
                <a:gd name="T6" fmla="*/ 21 w 88"/>
                <a:gd name="T7" fmla="*/ 0 h 12"/>
                <a:gd name="T8" fmla="*/ 1 w 88"/>
                <a:gd name="T9" fmla="*/ 0 h 12"/>
                <a:gd name="T10" fmla="*/ 1 w 88"/>
                <a:gd name="T11" fmla="*/ 2 h 12"/>
                <a:gd name="T12" fmla="*/ 1 w 88"/>
                <a:gd name="T13" fmla="*/ 0 h 12"/>
                <a:gd name="T14" fmla="*/ 0 w 88"/>
                <a:gd name="T15" fmla="*/ 0 h 12"/>
                <a:gd name="T16" fmla="*/ 0 w 88"/>
                <a:gd name="T17" fmla="*/ 1 h 12"/>
                <a:gd name="T18" fmla="*/ 0 w 88"/>
                <a:gd name="T19" fmla="*/ 2 h 12"/>
                <a:gd name="T20" fmla="*/ 1 w 88"/>
                <a:gd name="T21" fmla="*/ 2 h 12"/>
                <a:gd name="T22" fmla="*/ 0 w 88"/>
                <a:gd name="T23" fmla="*/ 0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8" h="12">
                  <a:moveTo>
                    <a:pt x="3" y="1"/>
                  </a:moveTo>
                  <a:lnTo>
                    <a:pt x="5" y="12"/>
                  </a:lnTo>
                  <a:lnTo>
                    <a:pt x="88" y="12"/>
                  </a:lnTo>
                  <a:lnTo>
                    <a:pt x="88" y="0"/>
                  </a:lnTo>
                  <a:lnTo>
                    <a:pt x="5" y="0"/>
                  </a:lnTo>
                  <a:lnTo>
                    <a:pt x="7" y="1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1" y="9"/>
                  </a:lnTo>
                  <a:lnTo>
                    <a:pt x="5" y="12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Freeform 873"/>
            <p:cNvSpPr>
              <a:spLocks/>
            </p:cNvSpPr>
            <p:nvPr/>
          </p:nvSpPr>
          <p:spPr bwMode="auto">
            <a:xfrm>
              <a:off x="1790" y="3629"/>
              <a:ext cx="133" cy="53"/>
            </a:xfrm>
            <a:custGeom>
              <a:avLst/>
              <a:gdLst>
                <a:gd name="T0" fmla="*/ 0 w 266"/>
                <a:gd name="T1" fmla="*/ 0 h 105"/>
                <a:gd name="T2" fmla="*/ 46 w 266"/>
                <a:gd name="T3" fmla="*/ 27 h 105"/>
                <a:gd name="T4" fmla="*/ 67 w 266"/>
                <a:gd name="T5" fmla="*/ 27 h 105"/>
                <a:gd name="T6" fmla="*/ 21 w 266"/>
                <a:gd name="T7" fmla="*/ 0 h 105"/>
                <a:gd name="T8" fmla="*/ 0 w 266"/>
                <a:gd name="T9" fmla="*/ 0 h 1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6" h="105">
                  <a:moveTo>
                    <a:pt x="0" y="0"/>
                  </a:moveTo>
                  <a:lnTo>
                    <a:pt x="183" y="105"/>
                  </a:lnTo>
                  <a:lnTo>
                    <a:pt x="266" y="105"/>
                  </a:lnTo>
                  <a:lnTo>
                    <a:pt x="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D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Freeform 874"/>
            <p:cNvSpPr>
              <a:spLocks/>
            </p:cNvSpPr>
            <p:nvPr/>
          </p:nvSpPr>
          <p:spPr bwMode="auto">
            <a:xfrm>
              <a:off x="1789" y="3627"/>
              <a:ext cx="95" cy="58"/>
            </a:xfrm>
            <a:custGeom>
              <a:avLst/>
              <a:gdLst>
                <a:gd name="T0" fmla="*/ 47 w 190"/>
                <a:gd name="T1" fmla="*/ 26 h 115"/>
                <a:gd name="T2" fmla="*/ 47 w 190"/>
                <a:gd name="T3" fmla="*/ 27 h 115"/>
                <a:gd name="T4" fmla="*/ 1 w 190"/>
                <a:gd name="T5" fmla="*/ 0 h 115"/>
                <a:gd name="T6" fmla="*/ 0 w 190"/>
                <a:gd name="T7" fmla="*/ 3 h 115"/>
                <a:gd name="T8" fmla="*/ 46 w 190"/>
                <a:gd name="T9" fmla="*/ 29 h 115"/>
                <a:gd name="T10" fmla="*/ 47 w 190"/>
                <a:gd name="T11" fmla="*/ 29 h 115"/>
                <a:gd name="T12" fmla="*/ 46 w 190"/>
                <a:gd name="T13" fmla="*/ 29 h 115"/>
                <a:gd name="T14" fmla="*/ 47 w 190"/>
                <a:gd name="T15" fmla="*/ 29 h 115"/>
                <a:gd name="T16" fmla="*/ 48 w 190"/>
                <a:gd name="T17" fmla="*/ 28 h 115"/>
                <a:gd name="T18" fmla="*/ 48 w 190"/>
                <a:gd name="T19" fmla="*/ 27 h 115"/>
                <a:gd name="T20" fmla="*/ 47 w 190"/>
                <a:gd name="T21" fmla="*/ 27 h 115"/>
                <a:gd name="T22" fmla="*/ 47 w 190"/>
                <a:gd name="T23" fmla="*/ 26 h 11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0" h="115">
                  <a:moveTo>
                    <a:pt x="185" y="104"/>
                  </a:moveTo>
                  <a:lnTo>
                    <a:pt x="187" y="105"/>
                  </a:lnTo>
                  <a:lnTo>
                    <a:pt x="4" y="0"/>
                  </a:lnTo>
                  <a:lnTo>
                    <a:pt x="0" y="9"/>
                  </a:lnTo>
                  <a:lnTo>
                    <a:pt x="183" y="114"/>
                  </a:lnTo>
                  <a:lnTo>
                    <a:pt x="185" y="115"/>
                  </a:lnTo>
                  <a:lnTo>
                    <a:pt x="183" y="114"/>
                  </a:lnTo>
                  <a:lnTo>
                    <a:pt x="186" y="114"/>
                  </a:lnTo>
                  <a:lnTo>
                    <a:pt x="190" y="111"/>
                  </a:lnTo>
                  <a:lnTo>
                    <a:pt x="190" y="107"/>
                  </a:lnTo>
                  <a:lnTo>
                    <a:pt x="187" y="105"/>
                  </a:lnTo>
                  <a:lnTo>
                    <a:pt x="185" y="1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Freeform 875"/>
            <p:cNvSpPr>
              <a:spLocks/>
            </p:cNvSpPr>
            <p:nvPr/>
          </p:nvSpPr>
          <p:spPr bwMode="auto">
            <a:xfrm>
              <a:off x="1881" y="3679"/>
              <a:ext cx="45" cy="6"/>
            </a:xfrm>
            <a:custGeom>
              <a:avLst/>
              <a:gdLst>
                <a:gd name="T0" fmla="*/ 21 w 89"/>
                <a:gd name="T1" fmla="*/ 3 h 11"/>
                <a:gd name="T2" fmla="*/ 21 w 89"/>
                <a:gd name="T3" fmla="*/ 0 h 11"/>
                <a:gd name="T4" fmla="*/ 0 w 89"/>
                <a:gd name="T5" fmla="*/ 0 h 11"/>
                <a:gd name="T6" fmla="*/ 0 w 89"/>
                <a:gd name="T7" fmla="*/ 3 h 11"/>
                <a:gd name="T8" fmla="*/ 21 w 89"/>
                <a:gd name="T9" fmla="*/ 3 h 11"/>
                <a:gd name="T10" fmla="*/ 22 w 89"/>
                <a:gd name="T11" fmla="*/ 1 h 11"/>
                <a:gd name="T12" fmla="*/ 21 w 89"/>
                <a:gd name="T13" fmla="*/ 3 h 11"/>
                <a:gd name="T14" fmla="*/ 22 w 89"/>
                <a:gd name="T15" fmla="*/ 3 h 11"/>
                <a:gd name="T16" fmla="*/ 23 w 89"/>
                <a:gd name="T17" fmla="*/ 2 h 11"/>
                <a:gd name="T18" fmla="*/ 22 w 89"/>
                <a:gd name="T19" fmla="*/ 1 h 11"/>
                <a:gd name="T20" fmla="*/ 21 w 89"/>
                <a:gd name="T21" fmla="*/ 0 h 11"/>
                <a:gd name="T22" fmla="*/ 21 w 89"/>
                <a:gd name="T23" fmla="*/ 3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9" h="11">
                  <a:moveTo>
                    <a:pt x="81" y="10"/>
                  </a:moveTo>
                  <a:lnTo>
                    <a:pt x="83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83" y="11"/>
                  </a:lnTo>
                  <a:lnTo>
                    <a:pt x="85" y="1"/>
                  </a:lnTo>
                  <a:lnTo>
                    <a:pt x="83" y="11"/>
                  </a:lnTo>
                  <a:lnTo>
                    <a:pt x="86" y="9"/>
                  </a:lnTo>
                  <a:lnTo>
                    <a:pt x="89" y="6"/>
                  </a:lnTo>
                  <a:lnTo>
                    <a:pt x="86" y="2"/>
                  </a:lnTo>
                  <a:lnTo>
                    <a:pt x="83" y="0"/>
                  </a:lnTo>
                  <a:lnTo>
                    <a:pt x="8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Freeform 876"/>
            <p:cNvSpPr>
              <a:spLocks/>
            </p:cNvSpPr>
            <p:nvPr/>
          </p:nvSpPr>
          <p:spPr bwMode="auto">
            <a:xfrm>
              <a:off x="1829" y="3627"/>
              <a:ext cx="95" cy="57"/>
            </a:xfrm>
            <a:custGeom>
              <a:avLst/>
              <a:gdLst>
                <a:gd name="T0" fmla="*/ 2 w 190"/>
                <a:gd name="T1" fmla="*/ 3 h 115"/>
                <a:gd name="T2" fmla="*/ 1 w 190"/>
                <a:gd name="T3" fmla="*/ 2 h 115"/>
                <a:gd name="T4" fmla="*/ 47 w 190"/>
                <a:gd name="T5" fmla="*/ 28 h 115"/>
                <a:gd name="T6" fmla="*/ 48 w 190"/>
                <a:gd name="T7" fmla="*/ 26 h 115"/>
                <a:gd name="T8" fmla="*/ 2 w 190"/>
                <a:gd name="T9" fmla="*/ 0 h 115"/>
                <a:gd name="T10" fmla="*/ 2 w 190"/>
                <a:gd name="T11" fmla="*/ 0 h 115"/>
                <a:gd name="T12" fmla="*/ 2 w 190"/>
                <a:gd name="T13" fmla="*/ 0 h 115"/>
                <a:gd name="T14" fmla="*/ 1 w 190"/>
                <a:gd name="T15" fmla="*/ 0 h 115"/>
                <a:gd name="T16" fmla="*/ 0 w 190"/>
                <a:gd name="T17" fmla="*/ 1 h 115"/>
                <a:gd name="T18" fmla="*/ 0 w 190"/>
                <a:gd name="T19" fmla="*/ 2 h 115"/>
                <a:gd name="T20" fmla="*/ 1 w 190"/>
                <a:gd name="T21" fmla="*/ 2 h 115"/>
                <a:gd name="T22" fmla="*/ 2 w 190"/>
                <a:gd name="T23" fmla="*/ 3 h 11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90" h="115">
                  <a:moveTo>
                    <a:pt x="5" y="12"/>
                  </a:moveTo>
                  <a:lnTo>
                    <a:pt x="2" y="10"/>
                  </a:lnTo>
                  <a:lnTo>
                    <a:pt x="186" y="115"/>
                  </a:lnTo>
                  <a:lnTo>
                    <a:pt x="190" y="106"/>
                  </a:lnTo>
                  <a:lnTo>
                    <a:pt x="7" y="1"/>
                  </a:lnTo>
                  <a:lnTo>
                    <a:pt x="5" y="0"/>
                  </a:lnTo>
                  <a:lnTo>
                    <a:pt x="7" y="1"/>
                  </a:lnTo>
                  <a:lnTo>
                    <a:pt x="4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5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Freeform 877"/>
            <p:cNvSpPr>
              <a:spLocks/>
            </p:cNvSpPr>
            <p:nvPr/>
          </p:nvSpPr>
          <p:spPr bwMode="auto">
            <a:xfrm>
              <a:off x="1788" y="3627"/>
              <a:ext cx="43" cy="5"/>
            </a:xfrm>
            <a:custGeom>
              <a:avLst/>
              <a:gdLst>
                <a:gd name="T0" fmla="*/ 1 w 88"/>
                <a:gd name="T1" fmla="*/ 0 h 12"/>
                <a:gd name="T2" fmla="*/ 1 w 88"/>
                <a:gd name="T3" fmla="*/ 2 h 12"/>
                <a:gd name="T4" fmla="*/ 21 w 88"/>
                <a:gd name="T5" fmla="*/ 2 h 12"/>
                <a:gd name="T6" fmla="*/ 21 w 88"/>
                <a:gd name="T7" fmla="*/ 0 h 12"/>
                <a:gd name="T8" fmla="*/ 1 w 88"/>
                <a:gd name="T9" fmla="*/ 0 h 12"/>
                <a:gd name="T10" fmla="*/ 0 w 88"/>
                <a:gd name="T11" fmla="*/ 2 h 12"/>
                <a:gd name="T12" fmla="*/ 1 w 88"/>
                <a:gd name="T13" fmla="*/ 0 h 12"/>
                <a:gd name="T14" fmla="*/ 0 w 88"/>
                <a:gd name="T15" fmla="*/ 0 h 12"/>
                <a:gd name="T16" fmla="*/ 0 w 88"/>
                <a:gd name="T17" fmla="*/ 1 h 12"/>
                <a:gd name="T18" fmla="*/ 0 w 88"/>
                <a:gd name="T19" fmla="*/ 2 h 12"/>
                <a:gd name="T20" fmla="*/ 1 w 88"/>
                <a:gd name="T21" fmla="*/ 2 h 12"/>
                <a:gd name="T22" fmla="*/ 1 w 88"/>
                <a:gd name="T23" fmla="*/ 0 h 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8" h="12">
                  <a:moveTo>
                    <a:pt x="7" y="1"/>
                  </a:moveTo>
                  <a:lnTo>
                    <a:pt x="5" y="12"/>
                  </a:lnTo>
                  <a:lnTo>
                    <a:pt x="88" y="12"/>
                  </a:lnTo>
                  <a:lnTo>
                    <a:pt x="88" y="0"/>
                  </a:lnTo>
                  <a:lnTo>
                    <a:pt x="5" y="0"/>
                  </a:lnTo>
                  <a:lnTo>
                    <a:pt x="3" y="1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6"/>
                  </a:lnTo>
                  <a:lnTo>
                    <a:pt x="1" y="9"/>
                  </a:lnTo>
                  <a:lnTo>
                    <a:pt x="5" y="12"/>
                  </a:lnTo>
                  <a:lnTo>
                    <a:pt x="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Freeform 878"/>
            <p:cNvSpPr>
              <a:spLocks/>
            </p:cNvSpPr>
            <p:nvPr/>
          </p:nvSpPr>
          <p:spPr bwMode="auto">
            <a:xfrm>
              <a:off x="1536" y="3659"/>
              <a:ext cx="75" cy="75"/>
            </a:xfrm>
            <a:custGeom>
              <a:avLst/>
              <a:gdLst>
                <a:gd name="T0" fmla="*/ 19 w 151"/>
                <a:gd name="T1" fmla="*/ 38 h 149"/>
                <a:gd name="T2" fmla="*/ 22 w 151"/>
                <a:gd name="T3" fmla="*/ 37 h 149"/>
                <a:gd name="T4" fmla="*/ 26 w 151"/>
                <a:gd name="T5" fmla="*/ 36 h 149"/>
                <a:gd name="T6" fmla="*/ 29 w 151"/>
                <a:gd name="T7" fmla="*/ 35 h 149"/>
                <a:gd name="T8" fmla="*/ 32 w 151"/>
                <a:gd name="T9" fmla="*/ 32 h 149"/>
                <a:gd name="T10" fmla="*/ 34 w 151"/>
                <a:gd name="T11" fmla="*/ 29 h 149"/>
                <a:gd name="T12" fmla="*/ 36 w 151"/>
                <a:gd name="T13" fmla="*/ 26 h 149"/>
                <a:gd name="T14" fmla="*/ 37 w 151"/>
                <a:gd name="T15" fmla="*/ 23 h 149"/>
                <a:gd name="T16" fmla="*/ 37 w 151"/>
                <a:gd name="T17" fmla="*/ 19 h 149"/>
                <a:gd name="T18" fmla="*/ 37 w 151"/>
                <a:gd name="T19" fmla="*/ 15 h 149"/>
                <a:gd name="T20" fmla="*/ 36 w 151"/>
                <a:gd name="T21" fmla="*/ 12 h 149"/>
                <a:gd name="T22" fmla="*/ 34 w 151"/>
                <a:gd name="T23" fmla="*/ 9 h 149"/>
                <a:gd name="T24" fmla="*/ 32 w 151"/>
                <a:gd name="T25" fmla="*/ 6 h 149"/>
                <a:gd name="T26" fmla="*/ 29 w 151"/>
                <a:gd name="T27" fmla="*/ 3 h 149"/>
                <a:gd name="T28" fmla="*/ 26 w 151"/>
                <a:gd name="T29" fmla="*/ 2 h 149"/>
                <a:gd name="T30" fmla="*/ 22 w 151"/>
                <a:gd name="T31" fmla="*/ 1 h 149"/>
                <a:gd name="T32" fmla="*/ 19 w 151"/>
                <a:gd name="T33" fmla="*/ 0 h 149"/>
                <a:gd name="T34" fmla="*/ 15 w 151"/>
                <a:gd name="T35" fmla="*/ 1 h 149"/>
                <a:gd name="T36" fmla="*/ 11 w 151"/>
                <a:gd name="T37" fmla="*/ 2 h 149"/>
                <a:gd name="T38" fmla="*/ 8 w 151"/>
                <a:gd name="T39" fmla="*/ 3 h 149"/>
                <a:gd name="T40" fmla="*/ 5 w 151"/>
                <a:gd name="T41" fmla="*/ 6 h 149"/>
                <a:gd name="T42" fmla="*/ 3 w 151"/>
                <a:gd name="T43" fmla="*/ 9 h 149"/>
                <a:gd name="T44" fmla="*/ 1 w 151"/>
                <a:gd name="T45" fmla="*/ 12 h 149"/>
                <a:gd name="T46" fmla="*/ 0 w 151"/>
                <a:gd name="T47" fmla="*/ 15 h 149"/>
                <a:gd name="T48" fmla="*/ 0 w 151"/>
                <a:gd name="T49" fmla="*/ 19 h 149"/>
                <a:gd name="T50" fmla="*/ 0 w 151"/>
                <a:gd name="T51" fmla="*/ 23 h 149"/>
                <a:gd name="T52" fmla="*/ 1 w 151"/>
                <a:gd name="T53" fmla="*/ 26 h 149"/>
                <a:gd name="T54" fmla="*/ 3 w 151"/>
                <a:gd name="T55" fmla="*/ 29 h 149"/>
                <a:gd name="T56" fmla="*/ 5 w 151"/>
                <a:gd name="T57" fmla="*/ 32 h 149"/>
                <a:gd name="T58" fmla="*/ 8 w 151"/>
                <a:gd name="T59" fmla="*/ 35 h 149"/>
                <a:gd name="T60" fmla="*/ 11 w 151"/>
                <a:gd name="T61" fmla="*/ 36 h 149"/>
                <a:gd name="T62" fmla="*/ 15 w 151"/>
                <a:gd name="T63" fmla="*/ 37 h 149"/>
                <a:gd name="T64" fmla="*/ 19 w 151"/>
                <a:gd name="T65" fmla="*/ 38 h 14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1" h="149">
                  <a:moveTo>
                    <a:pt x="76" y="149"/>
                  </a:moveTo>
                  <a:lnTo>
                    <a:pt x="91" y="148"/>
                  </a:lnTo>
                  <a:lnTo>
                    <a:pt x="105" y="144"/>
                  </a:lnTo>
                  <a:lnTo>
                    <a:pt x="117" y="137"/>
                  </a:lnTo>
                  <a:lnTo>
                    <a:pt x="129" y="127"/>
                  </a:lnTo>
                  <a:lnTo>
                    <a:pt x="138" y="116"/>
                  </a:lnTo>
                  <a:lnTo>
                    <a:pt x="145" y="103"/>
                  </a:lnTo>
                  <a:lnTo>
                    <a:pt x="150" y="89"/>
                  </a:lnTo>
                  <a:lnTo>
                    <a:pt x="151" y="74"/>
                  </a:lnTo>
                  <a:lnTo>
                    <a:pt x="150" y="60"/>
                  </a:lnTo>
                  <a:lnTo>
                    <a:pt x="145" y="46"/>
                  </a:lnTo>
                  <a:lnTo>
                    <a:pt x="138" y="33"/>
                  </a:lnTo>
                  <a:lnTo>
                    <a:pt x="129" y="22"/>
                  </a:lnTo>
                  <a:lnTo>
                    <a:pt x="117" y="12"/>
                  </a:lnTo>
                  <a:lnTo>
                    <a:pt x="105" y="5"/>
                  </a:lnTo>
                  <a:lnTo>
                    <a:pt x="91" y="1"/>
                  </a:lnTo>
                  <a:lnTo>
                    <a:pt x="76" y="0"/>
                  </a:lnTo>
                  <a:lnTo>
                    <a:pt x="61" y="1"/>
                  </a:lnTo>
                  <a:lnTo>
                    <a:pt x="47" y="5"/>
                  </a:lnTo>
                  <a:lnTo>
                    <a:pt x="33" y="12"/>
                  </a:lnTo>
                  <a:lnTo>
                    <a:pt x="23" y="22"/>
                  </a:lnTo>
                  <a:lnTo>
                    <a:pt x="13" y="33"/>
                  </a:lnTo>
                  <a:lnTo>
                    <a:pt x="6" y="46"/>
                  </a:lnTo>
                  <a:lnTo>
                    <a:pt x="1" y="60"/>
                  </a:lnTo>
                  <a:lnTo>
                    <a:pt x="0" y="74"/>
                  </a:lnTo>
                  <a:lnTo>
                    <a:pt x="1" y="89"/>
                  </a:lnTo>
                  <a:lnTo>
                    <a:pt x="6" y="103"/>
                  </a:lnTo>
                  <a:lnTo>
                    <a:pt x="13" y="116"/>
                  </a:lnTo>
                  <a:lnTo>
                    <a:pt x="23" y="127"/>
                  </a:lnTo>
                  <a:lnTo>
                    <a:pt x="33" y="137"/>
                  </a:lnTo>
                  <a:lnTo>
                    <a:pt x="47" y="144"/>
                  </a:lnTo>
                  <a:lnTo>
                    <a:pt x="61" y="148"/>
                  </a:lnTo>
                  <a:lnTo>
                    <a:pt x="76" y="149"/>
                  </a:lnTo>
                  <a:close/>
                </a:path>
              </a:pathLst>
            </a:custGeom>
            <a:solidFill>
              <a:srgbClr val="8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879"/>
            <p:cNvSpPr>
              <a:spLocks/>
            </p:cNvSpPr>
            <p:nvPr/>
          </p:nvSpPr>
          <p:spPr bwMode="auto">
            <a:xfrm>
              <a:off x="1574" y="3697"/>
              <a:ext cx="40" cy="40"/>
            </a:xfrm>
            <a:custGeom>
              <a:avLst/>
              <a:gdLst>
                <a:gd name="T0" fmla="*/ 17 w 81"/>
                <a:gd name="T1" fmla="*/ 0 h 81"/>
                <a:gd name="T2" fmla="*/ 17 w 81"/>
                <a:gd name="T3" fmla="*/ 0 h 81"/>
                <a:gd name="T4" fmla="*/ 17 w 81"/>
                <a:gd name="T5" fmla="*/ 3 h 81"/>
                <a:gd name="T6" fmla="*/ 16 w 81"/>
                <a:gd name="T7" fmla="*/ 7 h 81"/>
                <a:gd name="T8" fmla="*/ 14 w 81"/>
                <a:gd name="T9" fmla="*/ 10 h 81"/>
                <a:gd name="T10" fmla="*/ 12 w 81"/>
                <a:gd name="T11" fmla="*/ 12 h 81"/>
                <a:gd name="T12" fmla="*/ 9 w 81"/>
                <a:gd name="T13" fmla="*/ 14 h 81"/>
                <a:gd name="T14" fmla="*/ 7 w 81"/>
                <a:gd name="T15" fmla="*/ 16 h 81"/>
                <a:gd name="T16" fmla="*/ 3 w 81"/>
                <a:gd name="T17" fmla="*/ 17 h 81"/>
                <a:gd name="T18" fmla="*/ 0 w 81"/>
                <a:gd name="T19" fmla="*/ 17 h 81"/>
                <a:gd name="T20" fmla="*/ 0 w 81"/>
                <a:gd name="T21" fmla="*/ 20 h 81"/>
                <a:gd name="T22" fmla="*/ 3 w 81"/>
                <a:gd name="T23" fmla="*/ 19 h 81"/>
                <a:gd name="T24" fmla="*/ 7 w 81"/>
                <a:gd name="T25" fmla="*/ 18 h 81"/>
                <a:gd name="T26" fmla="*/ 11 w 81"/>
                <a:gd name="T27" fmla="*/ 16 h 81"/>
                <a:gd name="T28" fmla="*/ 14 w 81"/>
                <a:gd name="T29" fmla="*/ 14 h 81"/>
                <a:gd name="T30" fmla="*/ 16 w 81"/>
                <a:gd name="T31" fmla="*/ 11 h 81"/>
                <a:gd name="T32" fmla="*/ 18 w 81"/>
                <a:gd name="T33" fmla="*/ 7 h 81"/>
                <a:gd name="T34" fmla="*/ 19 w 81"/>
                <a:gd name="T35" fmla="*/ 3 h 81"/>
                <a:gd name="T36" fmla="*/ 20 w 81"/>
                <a:gd name="T37" fmla="*/ 0 h 81"/>
                <a:gd name="T38" fmla="*/ 20 w 81"/>
                <a:gd name="T39" fmla="*/ 0 h 81"/>
                <a:gd name="T40" fmla="*/ 17 w 81"/>
                <a:gd name="T41" fmla="*/ 0 h 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1" h="81">
                  <a:moveTo>
                    <a:pt x="69" y="0"/>
                  </a:moveTo>
                  <a:lnTo>
                    <a:pt x="69" y="0"/>
                  </a:lnTo>
                  <a:lnTo>
                    <a:pt x="69" y="15"/>
                  </a:lnTo>
                  <a:lnTo>
                    <a:pt x="64" y="28"/>
                  </a:lnTo>
                  <a:lnTo>
                    <a:pt x="58" y="40"/>
                  </a:lnTo>
                  <a:lnTo>
                    <a:pt x="50" y="50"/>
                  </a:lnTo>
                  <a:lnTo>
                    <a:pt x="39" y="58"/>
                  </a:lnTo>
                  <a:lnTo>
                    <a:pt x="28" y="65"/>
                  </a:lnTo>
                  <a:lnTo>
                    <a:pt x="15" y="70"/>
                  </a:lnTo>
                  <a:lnTo>
                    <a:pt x="0" y="70"/>
                  </a:lnTo>
                  <a:lnTo>
                    <a:pt x="0" y="81"/>
                  </a:lnTo>
                  <a:lnTo>
                    <a:pt x="15" y="79"/>
                  </a:lnTo>
                  <a:lnTo>
                    <a:pt x="30" y="74"/>
                  </a:lnTo>
                  <a:lnTo>
                    <a:pt x="44" y="67"/>
                  </a:lnTo>
                  <a:lnTo>
                    <a:pt x="56" y="57"/>
                  </a:lnTo>
                  <a:lnTo>
                    <a:pt x="67" y="44"/>
                  </a:lnTo>
                  <a:lnTo>
                    <a:pt x="74" y="30"/>
                  </a:lnTo>
                  <a:lnTo>
                    <a:pt x="78" y="15"/>
                  </a:lnTo>
                  <a:lnTo>
                    <a:pt x="81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Freeform 880"/>
            <p:cNvSpPr>
              <a:spLocks/>
            </p:cNvSpPr>
            <p:nvPr/>
          </p:nvSpPr>
          <p:spPr bwMode="auto">
            <a:xfrm>
              <a:off x="1574" y="3656"/>
              <a:ext cx="40" cy="41"/>
            </a:xfrm>
            <a:custGeom>
              <a:avLst/>
              <a:gdLst>
                <a:gd name="T0" fmla="*/ 0 w 81"/>
                <a:gd name="T1" fmla="*/ 3 h 80"/>
                <a:gd name="T2" fmla="*/ 0 w 81"/>
                <a:gd name="T3" fmla="*/ 3 h 80"/>
                <a:gd name="T4" fmla="*/ 3 w 81"/>
                <a:gd name="T5" fmla="*/ 3 h 80"/>
                <a:gd name="T6" fmla="*/ 7 w 81"/>
                <a:gd name="T7" fmla="*/ 4 h 80"/>
                <a:gd name="T8" fmla="*/ 9 w 81"/>
                <a:gd name="T9" fmla="*/ 6 h 80"/>
                <a:gd name="T10" fmla="*/ 12 w 81"/>
                <a:gd name="T11" fmla="*/ 8 h 80"/>
                <a:gd name="T12" fmla="*/ 14 w 81"/>
                <a:gd name="T13" fmla="*/ 11 h 80"/>
                <a:gd name="T14" fmla="*/ 16 w 81"/>
                <a:gd name="T15" fmla="*/ 14 h 80"/>
                <a:gd name="T16" fmla="*/ 17 w 81"/>
                <a:gd name="T17" fmla="*/ 17 h 80"/>
                <a:gd name="T18" fmla="*/ 17 w 81"/>
                <a:gd name="T19" fmla="*/ 21 h 80"/>
                <a:gd name="T20" fmla="*/ 20 w 81"/>
                <a:gd name="T21" fmla="*/ 21 h 80"/>
                <a:gd name="T22" fmla="*/ 19 w 81"/>
                <a:gd name="T23" fmla="*/ 17 h 80"/>
                <a:gd name="T24" fmla="*/ 18 w 81"/>
                <a:gd name="T25" fmla="*/ 13 h 80"/>
                <a:gd name="T26" fmla="*/ 16 w 81"/>
                <a:gd name="T27" fmla="*/ 10 h 80"/>
                <a:gd name="T28" fmla="*/ 14 w 81"/>
                <a:gd name="T29" fmla="*/ 6 h 80"/>
                <a:gd name="T30" fmla="*/ 11 w 81"/>
                <a:gd name="T31" fmla="*/ 4 h 80"/>
                <a:gd name="T32" fmla="*/ 7 w 81"/>
                <a:gd name="T33" fmla="*/ 2 h 80"/>
                <a:gd name="T34" fmla="*/ 3 w 81"/>
                <a:gd name="T35" fmla="*/ 1 h 80"/>
                <a:gd name="T36" fmla="*/ 0 w 81"/>
                <a:gd name="T37" fmla="*/ 0 h 80"/>
                <a:gd name="T38" fmla="*/ 0 w 81"/>
                <a:gd name="T39" fmla="*/ 0 h 80"/>
                <a:gd name="T40" fmla="*/ 0 w 81"/>
                <a:gd name="T41" fmla="*/ 3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1" h="80">
                  <a:moveTo>
                    <a:pt x="0" y="11"/>
                  </a:moveTo>
                  <a:lnTo>
                    <a:pt x="0" y="11"/>
                  </a:lnTo>
                  <a:lnTo>
                    <a:pt x="15" y="11"/>
                  </a:lnTo>
                  <a:lnTo>
                    <a:pt x="28" y="16"/>
                  </a:lnTo>
                  <a:lnTo>
                    <a:pt x="39" y="23"/>
                  </a:lnTo>
                  <a:lnTo>
                    <a:pt x="50" y="31"/>
                  </a:lnTo>
                  <a:lnTo>
                    <a:pt x="58" y="41"/>
                  </a:lnTo>
                  <a:lnTo>
                    <a:pt x="64" y="53"/>
                  </a:lnTo>
                  <a:lnTo>
                    <a:pt x="69" y="66"/>
                  </a:lnTo>
                  <a:lnTo>
                    <a:pt x="69" y="80"/>
                  </a:lnTo>
                  <a:lnTo>
                    <a:pt x="81" y="80"/>
                  </a:lnTo>
                  <a:lnTo>
                    <a:pt x="78" y="66"/>
                  </a:lnTo>
                  <a:lnTo>
                    <a:pt x="74" y="51"/>
                  </a:lnTo>
                  <a:lnTo>
                    <a:pt x="67" y="37"/>
                  </a:lnTo>
                  <a:lnTo>
                    <a:pt x="56" y="24"/>
                  </a:lnTo>
                  <a:lnTo>
                    <a:pt x="44" y="14"/>
                  </a:lnTo>
                  <a:lnTo>
                    <a:pt x="30" y="7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Freeform 882"/>
            <p:cNvSpPr>
              <a:spLocks/>
            </p:cNvSpPr>
            <p:nvPr/>
          </p:nvSpPr>
          <p:spPr bwMode="auto">
            <a:xfrm>
              <a:off x="1533" y="3697"/>
              <a:ext cx="41" cy="40"/>
            </a:xfrm>
            <a:custGeom>
              <a:avLst/>
              <a:gdLst>
                <a:gd name="T0" fmla="*/ 21 w 82"/>
                <a:gd name="T1" fmla="*/ 17 h 81"/>
                <a:gd name="T2" fmla="*/ 21 w 82"/>
                <a:gd name="T3" fmla="*/ 17 h 81"/>
                <a:gd name="T4" fmla="*/ 17 w 82"/>
                <a:gd name="T5" fmla="*/ 17 h 81"/>
                <a:gd name="T6" fmla="*/ 14 w 82"/>
                <a:gd name="T7" fmla="*/ 16 h 81"/>
                <a:gd name="T8" fmla="*/ 11 w 82"/>
                <a:gd name="T9" fmla="*/ 14 h 81"/>
                <a:gd name="T10" fmla="*/ 8 w 82"/>
                <a:gd name="T11" fmla="*/ 12 h 81"/>
                <a:gd name="T12" fmla="*/ 6 w 82"/>
                <a:gd name="T13" fmla="*/ 10 h 81"/>
                <a:gd name="T14" fmla="*/ 4 w 82"/>
                <a:gd name="T15" fmla="*/ 7 h 81"/>
                <a:gd name="T16" fmla="*/ 3 w 82"/>
                <a:gd name="T17" fmla="*/ 3 h 81"/>
                <a:gd name="T18" fmla="*/ 3 w 82"/>
                <a:gd name="T19" fmla="*/ 0 h 81"/>
                <a:gd name="T20" fmla="*/ 0 w 82"/>
                <a:gd name="T21" fmla="*/ 0 h 81"/>
                <a:gd name="T22" fmla="*/ 1 w 82"/>
                <a:gd name="T23" fmla="*/ 3 h 81"/>
                <a:gd name="T24" fmla="*/ 2 w 82"/>
                <a:gd name="T25" fmla="*/ 7 h 81"/>
                <a:gd name="T26" fmla="*/ 4 w 82"/>
                <a:gd name="T27" fmla="*/ 11 h 81"/>
                <a:gd name="T28" fmla="*/ 7 w 82"/>
                <a:gd name="T29" fmla="*/ 14 h 81"/>
                <a:gd name="T30" fmla="*/ 10 w 82"/>
                <a:gd name="T31" fmla="*/ 16 h 81"/>
                <a:gd name="T32" fmla="*/ 13 w 82"/>
                <a:gd name="T33" fmla="*/ 18 h 81"/>
                <a:gd name="T34" fmla="*/ 17 w 82"/>
                <a:gd name="T35" fmla="*/ 19 h 81"/>
                <a:gd name="T36" fmla="*/ 21 w 82"/>
                <a:gd name="T37" fmla="*/ 20 h 81"/>
                <a:gd name="T38" fmla="*/ 21 w 82"/>
                <a:gd name="T39" fmla="*/ 20 h 81"/>
                <a:gd name="T40" fmla="*/ 21 w 82"/>
                <a:gd name="T41" fmla="*/ 17 h 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2" h="81">
                  <a:moveTo>
                    <a:pt x="82" y="70"/>
                  </a:moveTo>
                  <a:lnTo>
                    <a:pt x="82" y="70"/>
                  </a:lnTo>
                  <a:lnTo>
                    <a:pt x="67" y="70"/>
                  </a:lnTo>
                  <a:lnTo>
                    <a:pt x="54" y="65"/>
                  </a:lnTo>
                  <a:lnTo>
                    <a:pt x="42" y="58"/>
                  </a:lnTo>
                  <a:lnTo>
                    <a:pt x="32" y="50"/>
                  </a:lnTo>
                  <a:lnTo>
                    <a:pt x="23" y="40"/>
                  </a:lnTo>
                  <a:lnTo>
                    <a:pt x="16" y="28"/>
                  </a:lnTo>
                  <a:lnTo>
                    <a:pt x="12" y="15"/>
                  </a:lnTo>
                  <a:lnTo>
                    <a:pt x="12" y="0"/>
                  </a:lnTo>
                  <a:lnTo>
                    <a:pt x="0" y="0"/>
                  </a:lnTo>
                  <a:lnTo>
                    <a:pt x="3" y="15"/>
                  </a:lnTo>
                  <a:lnTo>
                    <a:pt x="7" y="30"/>
                  </a:lnTo>
                  <a:lnTo>
                    <a:pt x="14" y="44"/>
                  </a:lnTo>
                  <a:lnTo>
                    <a:pt x="26" y="57"/>
                  </a:lnTo>
                  <a:lnTo>
                    <a:pt x="37" y="67"/>
                  </a:lnTo>
                  <a:lnTo>
                    <a:pt x="52" y="74"/>
                  </a:lnTo>
                  <a:lnTo>
                    <a:pt x="67" y="79"/>
                  </a:lnTo>
                  <a:lnTo>
                    <a:pt x="82" y="81"/>
                  </a:lnTo>
                  <a:lnTo>
                    <a:pt x="82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Freeform 883"/>
            <p:cNvSpPr>
              <a:spLocks/>
            </p:cNvSpPr>
            <p:nvPr/>
          </p:nvSpPr>
          <p:spPr bwMode="auto">
            <a:xfrm>
              <a:off x="1882" y="3659"/>
              <a:ext cx="75" cy="75"/>
            </a:xfrm>
            <a:custGeom>
              <a:avLst/>
              <a:gdLst>
                <a:gd name="T0" fmla="*/ 19 w 150"/>
                <a:gd name="T1" fmla="*/ 38 h 149"/>
                <a:gd name="T2" fmla="*/ 15 w 150"/>
                <a:gd name="T3" fmla="*/ 37 h 149"/>
                <a:gd name="T4" fmla="*/ 12 w 150"/>
                <a:gd name="T5" fmla="*/ 36 h 149"/>
                <a:gd name="T6" fmla="*/ 9 w 150"/>
                <a:gd name="T7" fmla="*/ 35 h 149"/>
                <a:gd name="T8" fmla="*/ 6 w 150"/>
                <a:gd name="T9" fmla="*/ 32 h 149"/>
                <a:gd name="T10" fmla="*/ 4 w 150"/>
                <a:gd name="T11" fmla="*/ 29 h 149"/>
                <a:gd name="T12" fmla="*/ 2 w 150"/>
                <a:gd name="T13" fmla="*/ 26 h 149"/>
                <a:gd name="T14" fmla="*/ 1 w 150"/>
                <a:gd name="T15" fmla="*/ 23 h 149"/>
                <a:gd name="T16" fmla="*/ 0 w 150"/>
                <a:gd name="T17" fmla="*/ 19 h 149"/>
                <a:gd name="T18" fmla="*/ 1 w 150"/>
                <a:gd name="T19" fmla="*/ 15 h 149"/>
                <a:gd name="T20" fmla="*/ 2 w 150"/>
                <a:gd name="T21" fmla="*/ 12 h 149"/>
                <a:gd name="T22" fmla="*/ 4 w 150"/>
                <a:gd name="T23" fmla="*/ 9 h 149"/>
                <a:gd name="T24" fmla="*/ 6 w 150"/>
                <a:gd name="T25" fmla="*/ 6 h 149"/>
                <a:gd name="T26" fmla="*/ 9 w 150"/>
                <a:gd name="T27" fmla="*/ 3 h 149"/>
                <a:gd name="T28" fmla="*/ 12 w 150"/>
                <a:gd name="T29" fmla="*/ 2 h 149"/>
                <a:gd name="T30" fmla="*/ 15 w 150"/>
                <a:gd name="T31" fmla="*/ 1 h 149"/>
                <a:gd name="T32" fmla="*/ 19 w 150"/>
                <a:gd name="T33" fmla="*/ 0 h 149"/>
                <a:gd name="T34" fmla="*/ 23 w 150"/>
                <a:gd name="T35" fmla="*/ 1 h 149"/>
                <a:gd name="T36" fmla="*/ 26 w 150"/>
                <a:gd name="T37" fmla="*/ 2 h 149"/>
                <a:gd name="T38" fmla="*/ 29 w 150"/>
                <a:gd name="T39" fmla="*/ 3 h 149"/>
                <a:gd name="T40" fmla="*/ 32 w 150"/>
                <a:gd name="T41" fmla="*/ 6 h 149"/>
                <a:gd name="T42" fmla="*/ 35 w 150"/>
                <a:gd name="T43" fmla="*/ 9 h 149"/>
                <a:gd name="T44" fmla="*/ 36 w 150"/>
                <a:gd name="T45" fmla="*/ 12 h 149"/>
                <a:gd name="T46" fmla="*/ 38 w 150"/>
                <a:gd name="T47" fmla="*/ 15 h 149"/>
                <a:gd name="T48" fmla="*/ 38 w 150"/>
                <a:gd name="T49" fmla="*/ 19 h 149"/>
                <a:gd name="T50" fmla="*/ 38 w 150"/>
                <a:gd name="T51" fmla="*/ 23 h 149"/>
                <a:gd name="T52" fmla="*/ 36 w 150"/>
                <a:gd name="T53" fmla="*/ 26 h 149"/>
                <a:gd name="T54" fmla="*/ 35 w 150"/>
                <a:gd name="T55" fmla="*/ 29 h 149"/>
                <a:gd name="T56" fmla="*/ 32 w 150"/>
                <a:gd name="T57" fmla="*/ 32 h 149"/>
                <a:gd name="T58" fmla="*/ 29 w 150"/>
                <a:gd name="T59" fmla="*/ 35 h 149"/>
                <a:gd name="T60" fmla="*/ 26 w 150"/>
                <a:gd name="T61" fmla="*/ 36 h 149"/>
                <a:gd name="T62" fmla="*/ 23 w 150"/>
                <a:gd name="T63" fmla="*/ 37 h 149"/>
                <a:gd name="T64" fmla="*/ 19 w 150"/>
                <a:gd name="T65" fmla="*/ 38 h 14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0" h="149">
                  <a:moveTo>
                    <a:pt x="75" y="149"/>
                  </a:moveTo>
                  <a:lnTo>
                    <a:pt x="60" y="148"/>
                  </a:lnTo>
                  <a:lnTo>
                    <a:pt x="46" y="144"/>
                  </a:lnTo>
                  <a:lnTo>
                    <a:pt x="33" y="137"/>
                  </a:lnTo>
                  <a:lnTo>
                    <a:pt x="22" y="127"/>
                  </a:lnTo>
                  <a:lnTo>
                    <a:pt x="13" y="116"/>
                  </a:lnTo>
                  <a:lnTo>
                    <a:pt x="6" y="103"/>
                  </a:lnTo>
                  <a:lnTo>
                    <a:pt x="1" y="89"/>
                  </a:lnTo>
                  <a:lnTo>
                    <a:pt x="0" y="74"/>
                  </a:lnTo>
                  <a:lnTo>
                    <a:pt x="1" y="60"/>
                  </a:lnTo>
                  <a:lnTo>
                    <a:pt x="6" y="46"/>
                  </a:lnTo>
                  <a:lnTo>
                    <a:pt x="13" y="33"/>
                  </a:lnTo>
                  <a:lnTo>
                    <a:pt x="22" y="22"/>
                  </a:lnTo>
                  <a:lnTo>
                    <a:pt x="33" y="12"/>
                  </a:lnTo>
                  <a:lnTo>
                    <a:pt x="46" y="5"/>
                  </a:lnTo>
                  <a:lnTo>
                    <a:pt x="60" y="1"/>
                  </a:lnTo>
                  <a:lnTo>
                    <a:pt x="75" y="0"/>
                  </a:lnTo>
                  <a:lnTo>
                    <a:pt x="90" y="1"/>
                  </a:lnTo>
                  <a:lnTo>
                    <a:pt x="104" y="5"/>
                  </a:lnTo>
                  <a:lnTo>
                    <a:pt x="116" y="12"/>
                  </a:lnTo>
                  <a:lnTo>
                    <a:pt x="128" y="22"/>
                  </a:lnTo>
                  <a:lnTo>
                    <a:pt x="137" y="33"/>
                  </a:lnTo>
                  <a:lnTo>
                    <a:pt x="144" y="46"/>
                  </a:lnTo>
                  <a:lnTo>
                    <a:pt x="149" y="60"/>
                  </a:lnTo>
                  <a:lnTo>
                    <a:pt x="150" y="74"/>
                  </a:lnTo>
                  <a:lnTo>
                    <a:pt x="149" y="89"/>
                  </a:lnTo>
                  <a:lnTo>
                    <a:pt x="144" y="103"/>
                  </a:lnTo>
                  <a:lnTo>
                    <a:pt x="137" y="116"/>
                  </a:lnTo>
                  <a:lnTo>
                    <a:pt x="128" y="127"/>
                  </a:lnTo>
                  <a:lnTo>
                    <a:pt x="116" y="137"/>
                  </a:lnTo>
                  <a:lnTo>
                    <a:pt x="104" y="144"/>
                  </a:lnTo>
                  <a:lnTo>
                    <a:pt x="90" y="148"/>
                  </a:lnTo>
                  <a:lnTo>
                    <a:pt x="75" y="149"/>
                  </a:lnTo>
                  <a:close/>
                </a:path>
              </a:pathLst>
            </a:custGeom>
            <a:solidFill>
              <a:srgbClr val="8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Freeform 884"/>
            <p:cNvSpPr>
              <a:spLocks/>
            </p:cNvSpPr>
            <p:nvPr/>
          </p:nvSpPr>
          <p:spPr bwMode="auto">
            <a:xfrm>
              <a:off x="1879" y="3697"/>
              <a:ext cx="40" cy="40"/>
            </a:xfrm>
            <a:custGeom>
              <a:avLst/>
              <a:gdLst>
                <a:gd name="T0" fmla="*/ 0 w 81"/>
                <a:gd name="T1" fmla="*/ 0 h 81"/>
                <a:gd name="T2" fmla="*/ 0 w 81"/>
                <a:gd name="T3" fmla="*/ 0 h 81"/>
                <a:gd name="T4" fmla="*/ 0 w 81"/>
                <a:gd name="T5" fmla="*/ 3 h 81"/>
                <a:gd name="T6" fmla="*/ 1 w 81"/>
                <a:gd name="T7" fmla="*/ 7 h 81"/>
                <a:gd name="T8" fmla="*/ 3 w 81"/>
                <a:gd name="T9" fmla="*/ 11 h 81"/>
                <a:gd name="T10" fmla="*/ 6 w 81"/>
                <a:gd name="T11" fmla="*/ 14 h 81"/>
                <a:gd name="T12" fmla="*/ 9 w 81"/>
                <a:gd name="T13" fmla="*/ 16 h 81"/>
                <a:gd name="T14" fmla="*/ 12 w 81"/>
                <a:gd name="T15" fmla="*/ 18 h 81"/>
                <a:gd name="T16" fmla="*/ 16 w 81"/>
                <a:gd name="T17" fmla="*/ 19 h 81"/>
                <a:gd name="T18" fmla="*/ 20 w 81"/>
                <a:gd name="T19" fmla="*/ 20 h 81"/>
                <a:gd name="T20" fmla="*/ 20 w 81"/>
                <a:gd name="T21" fmla="*/ 17 h 81"/>
                <a:gd name="T22" fmla="*/ 16 w 81"/>
                <a:gd name="T23" fmla="*/ 17 h 81"/>
                <a:gd name="T24" fmla="*/ 13 w 81"/>
                <a:gd name="T25" fmla="*/ 16 h 81"/>
                <a:gd name="T26" fmla="*/ 10 w 81"/>
                <a:gd name="T27" fmla="*/ 14 h 81"/>
                <a:gd name="T28" fmla="*/ 7 w 81"/>
                <a:gd name="T29" fmla="*/ 12 h 81"/>
                <a:gd name="T30" fmla="*/ 5 w 81"/>
                <a:gd name="T31" fmla="*/ 10 h 81"/>
                <a:gd name="T32" fmla="*/ 4 w 81"/>
                <a:gd name="T33" fmla="*/ 7 h 81"/>
                <a:gd name="T34" fmla="*/ 3 w 81"/>
                <a:gd name="T35" fmla="*/ 3 h 81"/>
                <a:gd name="T36" fmla="*/ 3 w 81"/>
                <a:gd name="T37" fmla="*/ 0 h 81"/>
                <a:gd name="T38" fmla="*/ 3 w 81"/>
                <a:gd name="T39" fmla="*/ 0 h 81"/>
                <a:gd name="T40" fmla="*/ 0 w 81"/>
                <a:gd name="T41" fmla="*/ 0 h 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1" h="81">
                  <a:moveTo>
                    <a:pt x="0" y="0"/>
                  </a:moveTo>
                  <a:lnTo>
                    <a:pt x="0" y="0"/>
                  </a:lnTo>
                  <a:lnTo>
                    <a:pt x="3" y="15"/>
                  </a:lnTo>
                  <a:lnTo>
                    <a:pt x="7" y="30"/>
                  </a:lnTo>
                  <a:lnTo>
                    <a:pt x="14" y="44"/>
                  </a:lnTo>
                  <a:lnTo>
                    <a:pt x="24" y="57"/>
                  </a:lnTo>
                  <a:lnTo>
                    <a:pt x="37" y="67"/>
                  </a:lnTo>
                  <a:lnTo>
                    <a:pt x="51" y="74"/>
                  </a:lnTo>
                  <a:lnTo>
                    <a:pt x="66" y="79"/>
                  </a:lnTo>
                  <a:lnTo>
                    <a:pt x="81" y="81"/>
                  </a:lnTo>
                  <a:lnTo>
                    <a:pt x="81" y="70"/>
                  </a:lnTo>
                  <a:lnTo>
                    <a:pt x="66" y="70"/>
                  </a:lnTo>
                  <a:lnTo>
                    <a:pt x="53" y="65"/>
                  </a:lnTo>
                  <a:lnTo>
                    <a:pt x="42" y="58"/>
                  </a:lnTo>
                  <a:lnTo>
                    <a:pt x="31" y="50"/>
                  </a:lnTo>
                  <a:lnTo>
                    <a:pt x="23" y="40"/>
                  </a:lnTo>
                  <a:lnTo>
                    <a:pt x="16" y="28"/>
                  </a:lnTo>
                  <a:lnTo>
                    <a:pt x="12" y="15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Freeform 885"/>
            <p:cNvSpPr>
              <a:spLocks/>
            </p:cNvSpPr>
            <p:nvPr/>
          </p:nvSpPr>
          <p:spPr bwMode="auto">
            <a:xfrm>
              <a:off x="1879" y="3656"/>
              <a:ext cx="40" cy="41"/>
            </a:xfrm>
            <a:custGeom>
              <a:avLst/>
              <a:gdLst>
                <a:gd name="T0" fmla="*/ 20 w 81"/>
                <a:gd name="T1" fmla="*/ 0 h 80"/>
                <a:gd name="T2" fmla="*/ 20 w 81"/>
                <a:gd name="T3" fmla="*/ 0 h 80"/>
                <a:gd name="T4" fmla="*/ 16 w 81"/>
                <a:gd name="T5" fmla="*/ 1 h 80"/>
                <a:gd name="T6" fmla="*/ 12 w 81"/>
                <a:gd name="T7" fmla="*/ 2 h 80"/>
                <a:gd name="T8" fmla="*/ 9 w 81"/>
                <a:gd name="T9" fmla="*/ 4 h 80"/>
                <a:gd name="T10" fmla="*/ 6 w 81"/>
                <a:gd name="T11" fmla="*/ 6 h 80"/>
                <a:gd name="T12" fmla="*/ 3 w 81"/>
                <a:gd name="T13" fmla="*/ 10 h 80"/>
                <a:gd name="T14" fmla="*/ 1 w 81"/>
                <a:gd name="T15" fmla="*/ 13 h 80"/>
                <a:gd name="T16" fmla="*/ 0 w 81"/>
                <a:gd name="T17" fmla="*/ 17 h 80"/>
                <a:gd name="T18" fmla="*/ 0 w 81"/>
                <a:gd name="T19" fmla="*/ 21 h 80"/>
                <a:gd name="T20" fmla="*/ 3 w 81"/>
                <a:gd name="T21" fmla="*/ 21 h 80"/>
                <a:gd name="T22" fmla="*/ 3 w 81"/>
                <a:gd name="T23" fmla="*/ 17 h 80"/>
                <a:gd name="T24" fmla="*/ 4 w 81"/>
                <a:gd name="T25" fmla="*/ 14 h 80"/>
                <a:gd name="T26" fmla="*/ 5 w 81"/>
                <a:gd name="T27" fmla="*/ 11 h 80"/>
                <a:gd name="T28" fmla="*/ 7 w 81"/>
                <a:gd name="T29" fmla="*/ 8 h 80"/>
                <a:gd name="T30" fmla="*/ 10 w 81"/>
                <a:gd name="T31" fmla="*/ 6 h 80"/>
                <a:gd name="T32" fmla="*/ 13 w 81"/>
                <a:gd name="T33" fmla="*/ 4 h 80"/>
                <a:gd name="T34" fmla="*/ 16 w 81"/>
                <a:gd name="T35" fmla="*/ 3 h 80"/>
                <a:gd name="T36" fmla="*/ 20 w 81"/>
                <a:gd name="T37" fmla="*/ 3 h 80"/>
                <a:gd name="T38" fmla="*/ 20 w 81"/>
                <a:gd name="T39" fmla="*/ 3 h 80"/>
                <a:gd name="T40" fmla="*/ 20 w 81"/>
                <a:gd name="T41" fmla="*/ 0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1" h="80">
                  <a:moveTo>
                    <a:pt x="81" y="0"/>
                  </a:moveTo>
                  <a:lnTo>
                    <a:pt x="81" y="0"/>
                  </a:lnTo>
                  <a:lnTo>
                    <a:pt x="66" y="2"/>
                  </a:lnTo>
                  <a:lnTo>
                    <a:pt x="51" y="7"/>
                  </a:lnTo>
                  <a:lnTo>
                    <a:pt x="37" y="14"/>
                  </a:lnTo>
                  <a:lnTo>
                    <a:pt x="24" y="24"/>
                  </a:lnTo>
                  <a:lnTo>
                    <a:pt x="14" y="37"/>
                  </a:lnTo>
                  <a:lnTo>
                    <a:pt x="7" y="51"/>
                  </a:lnTo>
                  <a:lnTo>
                    <a:pt x="3" y="66"/>
                  </a:lnTo>
                  <a:lnTo>
                    <a:pt x="0" y="80"/>
                  </a:lnTo>
                  <a:lnTo>
                    <a:pt x="12" y="80"/>
                  </a:lnTo>
                  <a:lnTo>
                    <a:pt x="12" y="66"/>
                  </a:lnTo>
                  <a:lnTo>
                    <a:pt x="16" y="53"/>
                  </a:lnTo>
                  <a:lnTo>
                    <a:pt x="23" y="41"/>
                  </a:lnTo>
                  <a:lnTo>
                    <a:pt x="31" y="31"/>
                  </a:lnTo>
                  <a:lnTo>
                    <a:pt x="42" y="23"/>
                  </a:lnTo>
                  <a:lnTo>
                    <a:pt x="53" y="16"/>
                  </a:lnTo>
                  <a:lnTo>
                    <a:pt x="66" y="11"/>
                  </a:lnTo>
                  <a:lnTo>
                    <a:pt x="81" y="11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886"/>
            <p:cNvSpPr>
              <a:spLocks/>
            </p:cNvSpPr>
            <p:nvPr/>
          </p:nvSpPr>
          <p:spPr bwMode="auto">
            <a:xfrm>
              <a:off x="1919" y="3656"/>
              <a:ext cx="41" cy="41"/>
            </a:xfrm>
            <a:custGeom>
              <a:avLst/>
              <a:gdLst>
                <a:gd name="T0" fmla="*/ 21 w 81"/>
                <a:gd name="T1" fmla="*/ 21 h 80"/>
                <a:gd name="T2" fmla="*/ 21 w 81"/>
                <a:gd name="T3" fmla="*/ 21 h 80"/>
                <a:gd name="T4" fmla="*/ 20 w 81"/>
                <a:gd name="T5" fmla="*/ 17 h 80"/>
                <a:gd name="T6" fmla="*/ 19 w 81"/>
                <a:gd name="T7" fmla="*/ 13 h 80"/>
                <a:gd name="T8" fmla="*/ 17 w 81"/>
                <a:gd name="T9" fmla="*/ 10 h 80"/>
                <a:gd name="T10" fmla="*/ 14 w 81"/>
                <a:gd name="T11" fmla="*/ 6 h 80"/>
                <a:gd name="T12" fmla="*/ 11 w 81"/>
                <a:gd name="T13" fmla="*/ 4 h 80"/>
                <a:gd name="T14" fmla="*/ 8 w 81"/>
                <a:gd name="T15" fmla="*/ 2 h 80"/>
                <a:gd name="T16" fmla="*/ 4 w 81"/>
                <a:gd name="T17" fmla="*/ 1 h 80"/>
                <a:gd name="T18" fmla="*/ 0 w 81"/>
                <a:gd name="T19" fmla="*/ 0 h 80"/>
                <a:gd name="T20" fmla="*/ 0 w 81"/>
                <a:gd name="T21" fmla="*/ 3 h 80"/>
                <a:gd name="T22" fmla="*/ 4 w 81"/>
                <a:gd name="T23" fmla="*/ 3 h 80"/>
                <a:gd name="T24" fmla="*/ 7 w 81"/>
                <a:gd name="T25" fmla="*/ 4 h 80"/>
                <a:gd name="T26" fmla="*/ 10 w 81"/>
                <a:gd name="T27" fmla="*/ 6 h 80"/>
                <a:gd name="T28" fmla="*/ 13 w 81"/>
                <a:gd name="T29" fmla="*/ 8 h 80"/>
                <a:gd name="T30" fmla="*/ 15 w 81"/>
                <a:gd name="T31" fmla="*/ 11 h 80"/>
                <a:gd name="T32" fmla="*/ 16 w 81"/>
                <a:gd name="T33" fmla="*/ 14 h 80"/>
                <a:gd name="T34" fmla="*/ 18 w 81"/>
                <a:gd name="T35" fmla="*/ 17 h 80"/>
                <a:gd name="T36" fmla="*/ 18 w 81"/>
                <a:gd name="T37" fmla="*/ 21 h 80"/>
                <a:gd name="T38" fmla="*/ 18 w 81"/>
                <a:gd name="T39" fmla="*/ 21 h 80"/>
                <a:gd name="T40" fmla="*/ 21 w 81"/>
                <a:gd name="T41" fmla="*/ 21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1" h="80">
                  <a:moveTo>
                    <a:pt x="81" y="80"/>
                  </a:moveTo>
                  <a:lnTo>
                    <a:pt x="81" y="80"/>
                  </a:lnTo>
                  <a:lnTo>
                    <a:pt x="78" y="66"/>
                  </a:lnTo>
                  <a:lnTo>
                    <a:pt x="74" y="51"/>
                  </a:lnTo>
                  <a:lnTo>
                    <a:pt x="67" y="37"/>
                  </a:lnTo>
                  <a:lnTo>
                    <a:pt x="56" y="24"/>
                  </a:lnTo>
                  <a:lnTo>
                    <a:pt x="44" y="14"/>
                  </a:lnTo>
                  <a:lnTo>
                    <a:pt x="30" y="7"/>
                  </a:lnTo>
                  <a:lnTo>
                    <a:pt x="15" y="2"/>
                  </a:lnTo>
                  <a:lnTo>
                    <a:pt x="0" y="0"/>
                  </a:lnTo>
                  <a:lnTo>
                    <a:pt x="0" y="11"/>
                  </a:lnTo>
                  <a:lnTo>
                    <a:pt x="15" y="11"/>
                  </a:lnTo>
                  <a:lnTo>
                    <a:pt x="28" y="16"/>
                  </a:lnTo>
                  <a:lnTo>
                    <a:pt x="39" y="23"/>
                  </a:lnTo>
                  <a:lnTo>
                    <a:pt x="49" y="31"/>
                  </a:lnTo>
                  <a:lnTo>
                    <a:pt x="57" y="41"/>
                  </a:lnTo>
                  <a:lnTo>
                    <a:pt x="64" y="53"/>
                  </a:lnTo>
                  <a:lnTo>
                    <a:pt x="69" y="66"/>
                  </a:lnTo>
                  <a:lnTo>
                    <a:pt x="69" y="80"/>
                  </a:lnTo>
                  <a:lnTo>
                    <a:pt x="81" y="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Freeform 887"/>
            <p:cNvSpPr>
              <a:spLocks/>
            </p:cNvSpPr>
            <p:nvPr/>
          </p:nvSpPr>
          <p:spPr bwMode="auto">
            <a:xfrm>
              <a:off x="1919" y="3697"/>
              <a:ext cx="41" cy="40"/>
            </a:xfrm>
            <a:custGeom>
              <a:avLst/>
              <a:gdLst>
                <a:gd name="T0" fmla="*/ 0 w 81"/>
                <a:gd name="T1" fmla="*/ 20 h 81"/>
                <a:gd name="T2" fmla="*/ 0 w 81"/>
                <a:gd name="T3" fmla="*/ 20 h 81"/>
                <a:gd name="T4" fmla="*/ 4 w 81"/>
                <a:gd name="T5" fmla="*/ 19 h 81"/>
                <a:gd name="T6" fmla="*/ 8 w 81"/>
                <a:gd name="T7" fmla="*/ 18 h 81"/>
                <a:gd name="T8" fmla="*/ 11 w 81"/>
                <a:gd name="T9" fmla="*/ 16 h 81"/>
                <a:gd name="T10" fmla="*/ 14 w 81"/>
                <a:gd name="T11" fmla="*/ 14 h 81"/>
                <a:gd name="T12" fmla="*/ 17 w 81"/>
                <a:gd name="T13" fmla="*/ 11 h 81"/>
                <a:gd name="T14" fmla="*/ 19 w 81"/>
                <a:gd name="T15" fmla="*/ 7 h 81"/>
                <a:gd name="T16" fmla="*/ 20 w 81"/>
                <a:gd name="T17" fmla="*/ 3 h 81"/>
                <a:gd name="T18" fmla="*/ 21 w 81"/>
                <a:gd name="T19" fmla="*/ 0 h 81"/>
                <a:gd name="T20" fmla="*/ 18 w 81"/>
                <a:gd name="T21" fmla="*/ 0 h 81"/>
                <a:gd name="T22" fmla="*/ 18 w 81"/>
                <a:gd name="T23" fmla="*/ 3 h 81"/>
                <a:gd name="T24" fmla="*/ 16 w 81"/>
                <a:gd name="T25" fmla="*/ 7 h 81"/>
                <a:gd name="T26" fmla="*/ 15 w 81"/>
                <a:gd name="T27" fmla="*/ 10 h 81"/>
                <a:gd name="T28" fmla="*/ 13 w 81"/>
                <a:gd name="T29" fmla="*/ 12 h 81"/>
                <a:gd name="T30" fmla="*/ 10 w 81"/>
                <a:gd name="T31" fmla="*/ 14 h 81"/>
                <a:gd name="T32" fmla="*/ 7 w 81"/>
                <a:gd name="T33" fmla="*/ 16 h 81"/>
                <a:gd name="T34" fmla="*/ 4 w 81"/>
                <a:gd name="T35" fmla="*/ 17 h 81"/>
                <a:gd name="T36" fmla="*/ 0 w 81"/>
                <a:gd name="T37" fmla="*/ 17 h 81"/>
                <a:gd name="T38" fmla="*/ 0 w 81"/>
                <a:gd name="T39" fmla="*/ 17 h 81"/>
                <a:gd name="T40" fmla="*/ 0 w 81"/>
                <a:gd name="T41" fmla="*/ 20 h 8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1" h="81">
                  <a:moveTo>
                    <a:pt x="0" y="81"/>
                  </a:moveTo>
                  <a:lnTo>
                    <a:pt x="0" y="81"/>
                  </a:lnTo>
                  <a:lnTo>
                    <a:pt x="15" y="79"/>
                  </a:lnTo>
                  <a:lnTo>
                    <a:pt x="30" y="74"/>
                  </a:lnTo>
                  <a:lnTo>
                    <a:pt x="44" y="67"/>
                  </a:lnTo>
                  <a:lnTo>
                    <a:pt x="56" y="57"/>
                  </a:lnTo>
                  <a:lnTo>
                    <a:pt x="67" y="44"/>
                  </a:lnTo>
                  <a:lnTo>
                    <a:pt x="74" y="30"/>
                  </a:lnTo>
                  <a:lnTo>
                    <a:pt x="78" y="15"/>
                  </a:lnTo>
                  <a:lnTo>
                    <a:pt x="81" y="0"/>
                  </a:lnTo>
                  <a:lnTo>
                    <a:pt x="69" y="0"/>
                  </a:lnTo>
                  <a:lnTo>
                    <a:pt x="69" y="15"/>
                  </a:lnTo>
                  <a:lnTo>
                    <a:pt x="64" y="28"/>
                  </a:lnTo>
                  <a:lnTo>
                    <a:pt x="57" y="40"/>
                  </a:lnTo>
                  <a:lnTo>
                    <a:pt x="49" y="50"/>
                  </a:lnTo>
                  <a:lnTo>
                    <a:pt x="39" y="58"/>
                  </a:lnTo>
                  <a:lnTo>
                    <a:pt x="28" y="65"/>
                  </a:lnTo>
                  <a:lnTo>
                    <a:pt x="15" y="70"/>
                  </a:lnTo>
                  <a:lnTo>
                    <a:pt x="0" y="70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Freeform 888"/>
            <p:cNvSpPr>
              <a:spLocks/>
            </p:cNvSpPr>
            <p:nvPr/>
          </p:nvSpPr>
          <p:spPr bwMode="auto">
            <a:xfrm>
              <a:off x="1948" y="3344"/>
              <a:ext cx="109" cy="161"/>
            </a:xfrm>
            <a:custGeom>
              <a:avLst/>
              <a:gdLst>
                <a:gd name="T0" fmla="*/ 0 w 218"/>
                <a:gd name="T1" fmla="*/ 60 h 323"/>
                <a:gd name="T2" fmla="*/ 3 w 218"/>
                <a:gd name="T3" fmla="*/ 59 h 323"/>
                <a:gd name="T4" fmla="*/ 7 w 218"/>
                <a:gd name="T5" fmla="*/ 57 h 323"/>
                <a:gd name="T6" fmla="*/ 11 w 218"/>
                <a:gd name="T7" fmla="*/ 54 h 323"/>
                <a:gd name="T8" fmla="*/ 15 w 218"/>
                <a:gd name="T9" fmla="*/ 51 h 323"/>
                <a:gd name="T10" fmla="*/ 19 w 218"/>
                <a:gd name="T11" fmla="*/ 49 h 323"/>
                <a:gd name="T12" fmla="*/ 23 w 218"/>
                <a:gd name="T13" fmla="*/ 47 h 323"/>
                <a:gd name="T14" fmla="*/ 25 w 218"/>
                <a:gd name="T15" fmla="*/ 45 h 323"/>
                <a:gd name="T16" fmla="*/ 26 w 218"/>
                <a:gd name="T17" fmla="*/ 44 h 323"/>
                <a:gd name="T18" fmla="*/ 27 w 218"/>
                <a:gd name="T19" fmla="*/ 36 h 323"/>
                <a:gd name="T20" fmla="*/ 28 w 218"/>
                <a:gd name="T21" fmla="*/ 26 h 323"/>
                <a:gd name="T22" fmla="*/ 30 w 218"/>
                <a:gd name="T23" fmla="*/ 17 h 323"/>
                <a:gd name="T24" fmla="*/ 31 w 218"/>
                <a:gd name="T25" fmla="*/ 11 h 323"/>
                <a:gd name="T26" fmla="*/ 31 w 218"/>
                <a:gd name="T27" fmla="*/ 9 h 323"/>
                <a:gd name="T28" fmla="*/ 32 w 218"/>
                <a:gd name="T29" fmla="*/ 7 h 323"/>
                <a:gd name="T30" fmla="*/ 33 w 218"/>
                <a:gd name="T31" fmla="*/ 5 h 323"/>
                <a:gd name="T32" fmla="*/ 34 w 218"/>
                <a:gd name="T33" fmla="*/ 3 h 323"/>
                <a:gd name="T34" fmla="*/ 36 w 218"/>
                <a:gd name="T35" fmla="*/ 2 h 323"/>
                <a:gd name="T36" fmla="*/ 38 w 218"/>
                <a:gd name="T37" fmla="*/ 1 h 323"/>
                <a:gd name="T38" fmla="*/ 41 w 218"/>
                <a:gd name="T39" fmla="*/ 0 h 323"/>
                <a:gd name="T40" fmla="*/ 43 w 218"/>
                <a:gd name="T41" fmla="*/ 0 h 323"/>
                <a:gd name="T42" fmla="*/ 46 w 218"/>
                <a:gd name="T43" fmla="*/ 0 h 323"/>
                <a:gd name="T44" fmla="*/ 49 w 218"/>
                <a:gd name="T45" fmla="*/ 1 h 323"/>
                <a:gd name="T46" fmla="*/ 51 w 218"/>
                <a:gd name="T47" fmla="*/ 2 h 323"/>
                <a:gd name="T48" fmla="*/ 52 w 218"/>
                <a:gd name="T49" fmla="*/ 4 h 323"/>
                <a:gd name="T50" fmla="*/ 53 w 218"/>
                <a:gd name="T51" fmla="*/ 6 h 323"/>
                <a:gd name="T52" fmla="*/ 54 w 218"/>
                <a:gd name="T53" fmla="*/ 8 h 323"/>
                <a:gd name="T54" fmla="*/ 55 w 218"/>
                <a:gd name="T55" fmla="*/ 11 h 323"/>
                <a:gd name="T56" fmla="*/ 55 w 218"/>
                <a:gd name="T57" fmla="*/ 14 h 323"/>
                <a:gd name="T58" fmla="*/ 54 w 218"/>
                <a:gd name="T59" fmla="*/ 22 h 323"/>
                <a:gd name="T60" fmla="*/ 52 w 218"/>
                <a:gd name="T61" fmla="*/ 32 h 323"/>
                <a:gd name="T62" fmla="*/ 51 w 218"/>
                <a:gd name="T63" fmla="*/ 41 h 323"/>
                <a:gd name="T64" fmla="*/ 49 w 218"/>
                <a:gd name="T65" fmla="*/ 48 h 323"/>
                <a:gd name="T66" fmla="*/ 49 w 218"/>
                <a:gd name="T67" fmla="*/ 50 h 323"/>
                <a:gd name="T68" fmla="*/ 48 w 218"/>
                <a:gd name="T69" fmla="*/ 53 h 323"/>
                <a:gd name="T70" fmla="*/ 47 w 218"/>
                <a:gd name="T71" fmla="*/ 55 h 323"/>
                <a:gd name="T72" fmla="*/ 47 w 218"/>
                <a:gd name="T73" fmla="*/ 58 h 323"/>
                <a:gd name="T74" fmla="*/ 45 w 218"/>
                <a:gd name="T75" fmla="*/ 61 h 323"/>
                <a:gd name="T76" fmla="*/ 43 w 218"/>
                <a:gd name="T77" fmla="*/ 63 h 323"/>
                <a:gd name="T78" fmla="*/ 41 w 218"/>
                <a:gd name="T79" fmla="*/ 66 h 323"/>
                <a:gd name="T80" fmla="*/ 38 w 218"/>
                <a:gd name="T81" fmla="*/ 68 h 323"/>
                <a:gd name="T82" fmla="*/ 34 w 218"/>
                <a:gd name="T83" fmla="*/ 70 h 323"/>
                <a:gd name="T84" fmla="*/ 31 w 218"/>
                <a:gd name="T85" fmla="*/ 72 h 323"/>
                <a:gd name="T86" fmla="*/ 27 w 218"/>
                <a:gd name="T87" fmla="*/ 73 h 323"/>
                <a:gd name="T88" fmla="*/ 24 w 218"/>
                <a:gd name="T89" fmla="*/ 75 h 323"/>
                <a:gd name="T90" fmla="*/ 20 w 218"/>
                <a:gd name="T91" fmla="*/ 76 h 323"/>
                <a:gd name="T92" fmla="*/ 17 w 218"/>
                <a:gd name="T93" fmla="*/ 78 h 323"/>
                <a:gd name="T94" fmla="*/ 15 w 218"/>
                <a:gd name="T95" fmla="*/ 79 h 323"/>
                <a:gd name="T96" fmla="*/ 12 w 218"/>
                <a:gd name="T97" fmla="*/ 80 h 323"/>
                <a:gd name="T98" fmla="*/ 0 w 218"/>
                <a:gd name="T99" fmla="*/ 60 h 3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18" h="323">
                  <a:moveTo>
                    <a:pt x="0" y="243"/>
                  </a:moveTo>
                  <a:lnTo>
                    <a:pt x="10" y="237"/>
                  </a:lnTo>
                  <a:lnTo>
                    <a:pt x="25" y="229"/>
                  </a:lnTo>
                  <a:lnTo>
                    <a:pt x="41" y="219"/>
                  </a:lnTo>
                  <a:lnTo>
                    <a:pt x="59" y="207"/>
                  </a:lnTo>
                  <a:lnTo>
                    <a:pt x="75" y="197"/>
                  </a:lnTo>
                  <a:lnTo>
                    <a:pt x="89" y="188"/>
                  </a:lnTo>
                  <a:lnTo>
                    <a:pt x="100" y="181"/>
                  </a:lnTo>
                  <a:lnTo>
                    <a:pt x="103" y="178"/>
                  </a:lnTo>
                  <a:lnTo>
                    <a:pt x="106" y="144"/>
                  </a:lnTo>
                  <a:lnTo>
                    <a:pt x="112" y="105"/>
                  </a:lnTo>
                  <a:lnTo>
                    <a:pt x="118" y="69"/>
                  </a:lnTo>
                  <a:lnTo>
                    <a:pt x="121" y="46"/>
                  </a:lnTo>
                  <a:lnTo>
                    <a:pt x="123" y="39"/>
                  </a:lnTo>
                  <a:lnTo>
                    <a:pt x="126" y="31"/>
                  </a:lnTo>
                  <a:lnTo>
                    <a:pt x="131" y="23"/>
                  </a:lnTo>
                  <a:lnTo>
                    <a:pt x="136" y="15"/>
                  </a:lnTo>
                  <a:lnTo>
                    <a:pt x="143" y="9"/>
                  </a:lnTo>
                  <a:lnTo>
                    <a:pt x="151" y="4"/>
                  </a:lnTo>
                  <a:lnTo>
                    <a:pt x="162" y="0"/>
                  </a:lnTo>
                  <a:lnTo>
                    <a:pt x="172" y="0"/>
                  </a:lnTo>
                  <a:lnTo>
                    <a:pt x="182" y="1"/>
                  </a:lnTo>
                  <a:lnTo>
                    <a:pt x="193" y="5"/>
                  </a:lnTo>
                  <a:lnTo>
                    <a:pt x="201" y="10"/>
                  </a:lnTo>
                  <a:lnTo>
                    <a:pt x="208" y="16"/>
                  </a:lnTo>
                  <a:lnTo>
                    <a:pt x="212" y="25"/>
                  </a:lnTo>
                  <a:lnTo>
                    <a:pt x="216" y="35"/>
                  </a:lnTo>
                  <a:lnTo>
                    <a:pt x="218" y="45"/>
                  </a:lnTo>
                  <a:lnTo>
                    <a:pt x="218" y="58"/>
                  </a:lnTo>
                  <a:lnTo>
                    <a:pt x="215" y="91"/>
                  </a:lnTo>
                  <a:lnTo>
                    <a:pt x="208" y="130"/>
                  </a:lnTo>
                  <a:lnTo>
                    <a:pt x="201" y="167"/>
                  </a:lnTo>
                  <a:lnTo>
                    <a:pt x="195" y="192"/>
                  </a:lnTo>
                  <a:lnTo>
                    <a:pt x="193" y="201"/>
                  </a:lnTo>
                  <a:lnTo>
                    <a:pt x="192" y="212"/>
                  </a:lnTo>
                  <a:lnTo>
                    <a:pt x="188" y="223"/>
                  </a:lnTo>
                  <a:lnTo>
                    <a:pt x="185" y="234"/>
                  </a:lnTo>
                  <a:lnTo>
                    <a:pt x="179" y="244"/>
                  </a:lnTo>
                  <a:lnTo>
                    <a:pt x="171" y="254"/>
                  </a:lnTo>
                  <a:lnTo>
                    <a:pt x="162" y="265"/>
                  </a:lnTo>
                  <a:lnTo>
                    <a:pt x="149" y="273"/>
                  </a:lnTo>
                  <a:lnTo>
                    <a:pt x="135" y="281"/>
                  </a:lnTo>
                  <a:lnTo>
                    <a:pt x="121" y="288"/>
                  </a:lnTo>
                  <a:lnTo>
                    <a:pt x="108" y="295"/>
                  </a:lnTo>
                  <a:lnTo>
                    <a:pt x="94" y="300"/>
                  </a:lnTo>
                  <a:lnTo>
                    <a:pt x="80" y="307"/>
                  </a:lnTo>
                  <a:lnTo>
                    <a:pt x="68" y="313"/>
                  </a:lnTo>
                  <a:lnTo>
                    <a:pt x="57" y="318"/>
                  </a:lnTo>
                  <a:lnTo>
                    <a:pt x="47" y="323"/>
                  </a:lnTo>
                  <a:lnTo>
                    <a:pt x="0" y="243"/>
                  </a:lnTo>
                  <a:close/>
                </a:path>
              </a:pathLst>
            </a:custGeom>
            <a:solidFill>
              <a:srgbClr val="B2FF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4" name="Freeform 889"/>
            <p:cNvSpPr>
              <a:spLocks/>
            </p:cNvSpPr>
            <p:nvPr/>
          </p:nvSpPr>
          <p:spPr bwMode="auto">
            <a:xfrm>
              <a:off x="1947" y="3430"/>
              <a:ext cx="55" cy="37"/>
            </a:xfrm>
            <a:custGeom>
              <a:avLst/>
              <a:gdLst>
                <a:gd name="T0" fmla="*/ 25 w 110"/>
                <a:gd name="T1" fmla="*/ 1 h 73"/>
                <a:gd name="T2" fmla="*/ 26 w 110"/>
                <a:gd name="T3" fmla="*/ 0 h 73"/>
                <a:gd name="T4" fmla="*/ 25 w 110"/>
                <a:gd name="T5" fmla="*/ 1 h 73"/>
                <a:gd name="T6" fmla="*/ 23 w 110"/>
                <a:gd name="T7" fmla="*/ 3 h 73"/>
                <a:gd name="T8" fmla="*/ 19 w 110"/>
                <a:gd name="T9" fmla="*/ 5 h 73"/>
                <a:gd name="T10" fmla="*/ 15 w 110"/>
                <a:gd name="T11" fmla="*/ 8 h 73"/>
                <a:gd name="T12" fmla="*/ 10 w 110"/>
                <a:gd name="T13" fmla="*/ 10 h 73"/>
                <a:gd name="T14" fmla="*/ 6 w 110"/>
                <a:gd name="T15" fmla="*/ 13 h 73"/>
                <a:gd name="T16" fmla="*/ 3 w 110"/>
                <a:gd name="T17" fmla="*/ 15 h 73"/>
                <a:gd name="T18" fmla="*/ 0 w 110"/>
                <a:gd name="T19" fmla="*/ 16 h 73"/>
                <a:gd name="T20" fmla="*/ 2 w 110"/>
                <a:gd name="T21" fmla="*/ 19 h 73"/>
                <a:gd name="T22" fmla="*/ 4 w 110"/>
                <a:gd name="T23" fmla="*/ 17 h 73"/>
                <a:gd name="T24" fmla="*/ 8 w 110"/>
                <a:gd name="T25" fmla="*/ 15 h 73"/>
                <a:gd name="T26" fmla="*/ 12 w 110"/>
                <a:gd name="T27" fmla="*/ 13 h 73"/>
                <a:gd name="T28" fmla="*/ 16 w 110"/>
                <a:gd name="T29" fmla="*/ 10 h 73"/>
                <a:gd name="T30" fmla="*/ 20 w 110"/>
                <a:gd name="T31" fmla="*/ 7 h 73"/>
                <a:gd name="T32" fmla="*/ 24 w 110"/>
                <a:gd name="T33" fmla="*/ 5 h 73"/>
                <a:gd name="T34" fmla="*/ 26 w 110"/>
                <a:gd name="T35" fmla="*/ 3 h 73"/>
                <a:gd name="T36" fmla="*/ 27 w 110"/>
                <a:gd name="T37" fmla="*/ 3 h 73"/>
                <a:gd name="T38" fmla="*/ 28 w 110"/>
                <a:gd name="T39" fmla="*/ 1 h 73"/>
                <a:gd name="T40" fmla="*/ 27 w 110"/>
                <a:gd name="T41" fmla="*/ 3 h 73"/>
                <a:gd name="T42" fmla="*/ 28 w 110"/>
                <a:gd name="T43" fmla="*/ 2 h 73"/>
                <a:gd name="T44" fmla="*/ 28 w 110"/>
                <a:gd name="T45" fmla="*/ 1 h 73"/>
                <a:gd name="T46" fmla="*/ 27 w 110"/>
                <a:gd name="T47" fmla="*/ 0 h 73"/>
                <a:gd name="T48" fmla="*/ 26 w 110"/>
                <a:gd name="T49" fmla="*/ 0 h 73"/>
                <a:gd name="T50" fmla="*/ 25 w 110"/>
                <a:gd name="T51" fmla="*/ 1 h 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0" h="73">
                  <a:moveTo>
                    <a:pt x="100" y="4"/>
                  </a:moveTo>
                  <a:lnTo>
                    <a:pt x="103" y="0"/>
                  </a:lnTo>
                  <a:lnTo>
                    <a:pt x="99" y="2"/>
                  </a:lnTo>
                  <a:lnTo>
                    <a:pt x="89" y="9"/>
                  </a:lnTo>
                  <a:lnTo>
                    <a:pt x="75" y="18"/>
                  </a:lnTo>
                  <a:lnTo>
                    <a:pt x="59" y="29"/>
                  </a:lnTo>
                  <a:lnTo>
                    <a:pt x="40" y="40"/>
                  </a:lnTo>
                  <a:lnTo>
                    <a:pt x="24" y="50"/>
                  </a:lnTo>
                  <a:lnTo>
                    <a:pt x="9" y="58"/>
                  </a:lnTo>
                  <a:lnTo>
                    <a:pt x="0" y="64"/>
                  </a:lnTo>
                  <a:lnTo>
                    <a:pt x="5" y="73"/>
                  </a:lnTo>
                  <a:lnTo>
                    <a:pt x="14" y="68"/>
                  </a:lnTo>
                  <a:lnTo>
                    <a:pt x="29" y="60"/>
                  </a:lnTo>
                  <a:lnTo>
                    <a:pt x="45" y="49"/>
                  </a:lnTo>
                  <a:lnTo>
                    <a:pt x="64" y="38"/>
                  </a:lnTo>
                  <a:lnTo>
                    <a:pt x="80" y="27"/>
                  </a:lnTo>
                  <a:lnTo>
                    <a:pt x="93" y="18"/>
                  </a:lnTo>
                  <a:lnTo>
                    <a:pt x="104" y="11"/>
                  </a:lnTo>
                  <a:lnTo>
                    <a:pt x="107" y="9"/>
                  </a:lnTo>
                  <a:lnTo>
                    <a:pt x="110" y="4"/>
                  </a:lnTo>
                  <a:lnTo>
                    <a:pt x="107" y="9"/>
                  </a:lnTo>
                  <a:lnTo>
                    <a:pt x="110" y="7"/>
                  </a:lnTo>
                  <a:lnTo>
                    <a:pt x="110" y="2"/>
                  </a:lnTo>
                  <a:lnTo>
                    <a:pt x="106" y="0"/>
                  </a:lnTo>
                  <a:lnTo>
                    <a:pt x="103" y="0"/>
                  </a:lnTo>
                  <a:lnTo>
                    <a:pt x="10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5" name="Freeform 890"/>
            <p:cNvSpPr>
              <a:spLocks/>
            </p:cNvSpPr>
            <p:nvPr/>
          </p:nvSpPr>
          <p:spPr bwMode="auto">
            <a:xfrm>
              <a:off x="1997" y="3367"/>
              <a:ext cx="14" cy="66"/>
            </a:xfrm>
            <a:custGeom>
              <a:avLst/>
              <a:gdLst>
                <a:gd name="T0" fmla="*/ 5 w 28"/>
                <a:gd name="T1" fmla="*/ 0 h 132"/>
                <a:gd name="T2" fmla="*/ 5 w 28"/>
                <a:gd name="T3" fmla="*/ 0 h 132"/>
                <a:gd name="T4" fmla="*/ 4 w 28"/>
                <a:gd name="T5" fmla="*/ 6 h 132"/>
                <a:gd name="T6" fmla="*/ 3 w 28"/>
                <a:gd name="T7" fmla="*/ 15 h 132"/>
                <a:gd name="T8" fmla="*/ 1 w 28"/>
                <a:gd name="T9" fmla="*/ 25 h 132"/>
                <a:gd name="T10" fmla="*/ 0 w 28"/>
                <a:gd name="T11" fmla="*/ 33 h 132"/>
                <a:gd name="T12" fmla="*/ 3 w 28"/>
                <a:gd name="T13" fmla="*/ 33 h 132"/>
                <a:gd name="T14" fmla="*/ 4 w 28"/>
                <a:gd name="T15" fmla="*/ 25 h 132"/>
                <a:gd name="T16" fmla="*/ 5 w 28"/>
                <a:gd name="T17" fmla="*/ 15 h 132"/>
                <a:gd name="T18" fmla="*/ 7 w 28"/>
                <a:gd name="T19" fmla="*/ 6 h 132"/>
                <a:gd name="T20" fmla="*/ 7 w 28"/>
                <a:gd name="T21" fmla="*/ 0 h 132"/>
                <a:gd name="T22" fmla="*/ 7 w 28"/>
                <a:gd name="T23" fmla="*/ 0 h 132"/>
                <a:gd name="T24" fmla="*/ 5 w 28"/>
                <a:gd name="T25" fmla="*/ 0 h 1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8" h="132">
                  <a:moveTo>
                    <a:pt x="19" y="0"/>
                  </a:moveTo>
                  <a:lnTo>
                    <a:pt x="19" y="0"/>
                  </a:lnTo>
                  <a:lnTo>
                    <a:pt x="15" y="23"/>
                  </a:lnTo>
                  <a:lnTo>
                    <a:pt x="10" y="59"/>
                  </a:lnTo>
                  <a:lnTo>
                    <a:pt x="4" y="98"/>
                  </a:lnTo>
                  <a:lnTo>
                    <a:pt x="0" y="132"/>
                  </a:lnTo>
                  <a:lnTo>
                    <a:pt x="10" y="132"/>
                  </a:lnTo>
                  <a:lnTo>
                    <a:pt x="13" y="98"/>
                  </a:lnTo>
                  <a:lnTo>
                    <a:pt x="19" y="59"/>
                  </a:lnTo>
                  <a:lnTo>
                    <a:pt x="25" y="23"/>
                  </a:lnTo>
                  <a:lnTo>
                    <a:pt x="28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6" name="Freeform 891"/>
            <p:cNvSpPr>
              <a:spLocks/>
            </p:cNvSpPr>
            <p:nvPr/>
          </p:nvSpPr>
          <p:spPr bwMode="auto">
            <a:xfrm>
              <a:off x="2006" y="3341"/>
              <a:ext cx="28" cy="26"/>
            </a:xfrm>
            <a:custGeom>
              <a:avLst/>
              <a:gdLst>
                <a:gd name="T0" fmla="*/ 14 w 55"/>
                <a:gd name="T1" fmla="*/ 0 h 51"/>
                <a:gd name="T2" fmla="*/ 14 w 55"/>
                <a:gd name="T3" fmla="*/ 0 h 51"/>
                <a:gd name="T4" fmla="*/ 12 w 55"/>
                <a:gd name="T5" fmla="*/ 0 h 51"/>
                <a:gd name="T6" fmla="*/ 8 w 55"/>
                <a:gd name="T7" fmla="*/ 1 h 51"/>
                <a:gd name="T8" fmla="*/ 6 w 55"/>
                <a:gd name="T9" fmla="*/ 3 h 51"/>
                <a:gd name="T10" fmla="*/ 4 w 55"/>
                <a:gd name="T11" fmla="*/ 5 h 51"/>
                <a:gd name="T12" fmla="*/ 3 w 55"/>
                <a:gd name="T13" fmla="*/ 7 h 51"/>
                <a:gd name="T14" fmla="*/ 1 w 55"/>
                <a:gd name="T15" fmla="*/ 9 h 51"/>
                <a:gd name="T16" fmla="*/ 1 w 55"/>
                <a:gd name="T17" fmla="*/ 11 h 51"/>
                <a:gd name="T18" fmla="*/ 0 w 55"/>
                <a:gd name="T19" fmla="*/ 13 h 51"/>
                <a:gd name="T20" fmla="*/ 3 w 55"/>
                <a:gd name="T21" fmla="*/ 13 h 51"/>
                <a:gd name="T22" fmla="*/ 3 w 55"/>
                <a:gd name="T23" fmla="*/ 12 h 51"/>
                <a:gd name="T24" fmla="*/ 4 w 55"/>
                <a:gd name="T25" fmla="*/ 10 h 51"/>
                <a:gd name="T26" fmla="*/ 5 w 55"/>
                <a:gd name="T27" fmla="*/ 8 h 51"/>
                <a:gd name="T28" fmla="*/ 6 w 55"/>
                <a:gd name="T29" fmla="*/ 6 h 51"/>
                <a:gd name="T30" fmla="*/ 8 w 55"/>
                <a:gd name="T31" fmla="*/ 5 h 51"/>
                <a:gd name="T32" fmla="*/ 10 w 55"/>
                <a:gd name="T33" fmla="*/ 4 h 51"/>
                <a:gd name="T34" fmla="*/ 12 w 55"/>
                <a:gd name="T35" fmla="*/ 3 h 51"/>
                <a:gd name="T36" fmla="*/ 14 w 55"/>
                <a:gd name="T37" fmla="*/ 3 h 51"/>
                <a:gd name="T38" fmla="*/ 14 w 55"/>
                <a:gd name="T39" fmla="*/ 3 h 51"/>
                <a:gd name="T40" fmla="*/ 14 w 55"/>
                <a:gd name="T41" fmla="*/ 0 h 5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5" h="51">
                  <a:moveTo>
                    <a:pt x="55" y="0"/>
                  </a:moveTo>
                  <a:lnTo>
                    <a:pt x="55" y="0"/>
                  </a:lnTo>
                  <a:lnTo>
                    <a:pt x="45" y="0"/>
                  </a:lnTo>
                  <a:lnTo>
                    <a:pt x="32" y="4"/>
                  </a:lnTo>
                  <a:lnTo>
                    <a:pt x="23" y="11"/>
                  </a:lnTo>
                  <a:lnTo>
                    <a:pt x="16" y="17"/>
                  </a:lnTo>
                  <a:lnTo>
                    <a:pt x="9" y="26"/>
                  </a:lnTo>
                  <a:lnTo>
                    <a:pt x="4" y="34"/>
                  </a:lnTo>
                  <a:lnTo>
                    <a:pt x="1" y="43"/>
                  </a:lnTo>
                  <a:lnTo>
                    <a:pt x="0" y="51"/>
                  </a:lnTo>
                  <a:lnTo>
                    <a:pt x="9" y="51"/>
                  </a:lnTo>
                  <a:lnTo>
                    <a:pt x="10" y="45"/>
                  </a:lnTo>
                  <a:lnTo>
                    <a:pt x="14" y="38"/>
                  </a:lnTo>
                  <a:lnTo>
                    <a:pt x="18" y="30"/>
                  </a:lnTo>
                  <a:lnTo>
                    <a:pt x="23" y="23"/>
                  </a:lnTo>
                  <a:lnTo>
                    <a:pt x="30" y="18"/>
                  </a:lnTo>
                  <a:lnTo>
                    <a:pt x="37" y="13"/>
                  </a:lnTo>
                  <a:lnTo>
                    <a:pt x="45" y="10"/>
                  </a:lnTo>
                  <a:lnTo>
                    <a:pt x="55" y="1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Freeform 892"/>
            <p:cNvSpPr>
              <a:spLocks/>
            </p:cNvSpPr>
            <p:nvPr/>
          </p:nvSpPr>
          <p:spPr bwMode="auto">
            <a:xfrm>
              <a:off x="2034" y="3341"/>
              <a:ext cx="25" cy="31"/>
            </a:xfrm>
            <a:custGeom>
              <a:avLst/>
              <a:gdLst>
                <a:gd name="T0" fmla="*/ 12 w 51"/>
                <a:gd name="T1" fmla="*/ 15 h 63"/>
                <a:gd name="T2" fmla="*/ 12 w 51"/>
                <a:gd name="T3" fmla="*/ 15 h 63"/>
                <a:gd name="T4" fmla="*/ 12 w 51"/>
                <a:gd name="T5" fmla="*/ 12 h 63"/>
                <a:gd name="T6" fmla="*/ 12 w 51"/>
                <a:gd name="T7" fmla="*/ 9 h 63"/>
                <a:gd name="T8" fmla="*/ 11 w 51"/>
                <a:gd name="T9" fmla="*/ 7 h 63"/>
                <a:gd name="T10" fmla="*/ 9 w 51"/>
                <a:gd name="T11" fmla="*/ 4 h 63"/>
                <a:gd name="T12" fmla="*/ 8 w 51"/>
                <a:gd name="T13" fmla="*/ 3 h 63"/>
                <a:gd name="T14" fmla="*/ 5 w 51"/>
                <a:gd name="T15" fmla="*/ 1 h 63"/>
                <a:gd name="T16" fmla="*/ 3 w 51"/>
                <a:gd name="T17" fmla="*/ 0 h 63"/>
                <a:gd name="T18" fmla="*/ 0 w 51"/>
                <a:gd name="T19" fmla="*/ 0 h 63"/>
                <a:gd name="T20" fmla="*/ 0 w 51"/>
                <a:gd name="T21" fmla="*/ 2 h 63"/>
                <a:gd name="T22" fmla="*/ 2 w 51"/>
                <a:gd name="T23" fmla="*/ 2 h 63"/>
                <a:gd name="T24" fmla="*/ 4 w 51"/>
                <a:gd name="T25" fmla="*/ 3 h 63"/>
                <a:gd name="T26" fmla="*/ 6 w 51"/>
                <a:gd name="T27" fmla="*/ 4 h 63"/>
                <a:gd name="T28" fmla="*/ 8 w 51"/>
                <a:gd name="T29" fmla="*/ 6 h 63"/>
                <a:gd name="T30" fmla="*/ 9 w 51"/>
                <a:gd name="T31" fmla="*/ 8 h 63"/>
                <a:gd name="T32" fmla="*/ 9 w 51"/>
                <a:gd name="T33" fmla="*/ 10 h 63"/>
                <a:gd name="T34" fmla="*/ 10 w 51"/>
                <a:gd name="T35" fmla="*/ 12 h 63"/>
                <a:gd name="T36" fmla="*/ 10 w 51"/>
                <a:gd name="T37" fmla="*/ 15 h 63"/>
                <a:gd name="T38" fmla="*/ 10 w 51"/>
                <a:gd name="T39" fmla="*/ 15 h 63"/>
                <a:gd name="T40" fmla="*/ 12 w 51"/>
                <a:gd name="T41" fmla="*/ 15 h 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1" h="63">
                  <a:moveTo>
                    <a:pt x="51" y="63"/>
                  </a:moveTo>
                  <a:lnTo>
                    <a:pt x="51" y="63"/>
                  </a:lnTo>
                  <a:lnTo>
                    <a:pt x="51" y="50"/>
                  </a:lnTo>
                  <a:lnTo>
                    <a:pt x="48" y="38"/>
                  </a:lnTo>
                  <a:lnTo>
                    <a:pt x="45" y="29"/>
                  </a:lnTo>
                  <a:lnTo>
                    <a:pt x="39" y="18"/>
                  </a:lnTo>
                  <a:lnTo>
                    <a:pt x="32" y="12"/>
                  </a:lnTo>
                  <a:lnTo>
                    <a:pt x="23" y="5"/>
                  </a:lnTo>
                  <a:lnTo>
                    <a:pt x="12" y="2"/>
                  </a:lnTo>
                  <a:lnTo>
                    <a:pt x="0" y="0"/>
                  </a:lnTo>
                  <a:lnTo>
                    <a:pt x="0" y="10"/>
                  </a:lnTo>
                  <a:lnTo>
                    <a:pt x="9" y="11"/>
                  </a:lnTo>
                  <a:lnTo>
                    <a:pt x="18" y="14"/>
                  </a:lnTo>
                  <a:lnTo>
                    <a:pt x="25" y="19"/>
                  </a:lnTo>
                  <a:lnTo>
                    <a:pt x="32" y="25"/>
                  </a:lnTo>
                  <a:lnTo>
                    <a:pt x="36" y="32"/>
                  </a:lnTo>
                  <a:lnTo>
                    <a:pt x="39" y="41"/>
                  </a:lnTo>
                  <a:lnTo>
                    <a:pt x="42" y="50"/>
                  </a:lnTo>
                  <a:lnTo>
                    <a:pt x="42" y="63"/>
                  </a:lnTo>
                  <a:lnTo>
                    <a:pt x="51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Freeform 893"/>
            <p:cNvSpPr>
              <a:spLocks/>
            </p:cNvSpPr>
            <p:nvPr/>
          </p:nvSpPr>
          <p:spPr bwMode="auto">
            <a:xfrm>
              <a:off x="2043" y="3372"/>
              <a:ext cx="16" cy="68"/>
            </a:xfrm>
            <a:custGeom>
              <a:avLst/>
              <a:gdLst>
                <a:gd name="T0" fmla="*/ 2 w 33"/>
                <a:gd name="T1" fmla="*/ 35 h 134"/>
                <a:gd name="T2" fmla="*/ 2 w 33"/>
                <a:gd name="T3" fmla="*/ 35 h 134"/>
                <a:gd name="T4" fmla="*/ 3 w 33"/>
                <a:gd name="T5" fmla="*/ 28 h 134"/>
                <a:gd name="T6" fmla="*/ 5 w 33"/>
                <a:gd name="T7" fmla="*/ 19 h 134"/>
                <a:gd name="T8" fmla="*/ 7 w 33"/>
                <a:gd name="T9" fmla="*/ 9 h 134"/>
                <a:gd name="T10" fmla="*/ 8 w 33"/>
                <a:gd name="T11" fmla="*/ 0 h 134"/>
                <a:gd name="T12" fmla="*/ 6 w 33"/>
                <a:gd name="T13" fmla="*/ 0 h 134"/>
                <a:gd name="T14" fmla="*/ 5 w 33"/>
                <a:gd name="T15" fmla="*/ 9 h 134"/>
                <a:gd name="T16" fmla="*/ 3 w 33"/>
                <a:gd name="T17" fmla="*/ 19 h 134"/>
                <a:gd name="T18" fmla="*/ 1 w 33"/>
                <a:gd name="T19" fmla="*/ 28 h 134"/>
                <a:gd name="T20" fmla="*/ 0 w 33"/>
                <a:gd name="T21" fmla="*/ 35 h 134"/>
                <a:gd name="T22" fmla="*/ 0 w 33"/>
                <a:gd name="T23" fmla="*/ 35 h 134"/>
                <a:gd name="T24" fmla="*/ 2 w 33"/>
                <a:gd name="T25" fmla="*/ 35 h 1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134">
                  <a:moveTo>
                    <a:pt x="10" y="134"/>
                  </a:moveTo>
                  <a:lnTo>
                    <a:pt x="10" y="134"/>
                  </a:lnTo>
                  <a:lnTo>
                    <a:pt x="15" y="109"/>
                  </a:lnTo>
                  <a:lnTo>
                    <a:pt x="22" y="72"/>
                  </a:lnTo>
                  <a:lnTo>
                    <a:pt x="29" y="33"/>
                  </a:lnTo>
                  <a:lnTo>
                    <a:pt x="33" y="0"/>
                  </a:lnTo>
                  <a:lnTo>
                    <a:pt x="24" y="0"/>
                  </a:lnTo>
                  <a:lnTo>
                    <a:pt x="20" y="33"/>
                  </a:lnTo>
                  <a:lnTo>
                    <a:pt x="13" y="72"/>
                  </a:lnTo>
                  <a:lnTo>
                    <a:pt x="6" y="109"/>
                  </a:lnTo>
                  <a:lnTo>
                    <a:pt x="0" y="134"/>
                  </a:lnTo>
                  <a:lnTo>
                    <a:pt x="10" y="1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9" name="Freeform 894"/>
            <p:cNvSpPr>
              <a:spLocks/>
            </p:cNvSpPr>
            <p:nvPr/>
          </p:nvSpPr>
          <p:spPr bwMode="auto">
            <a:xfrm>
              <a:off x="2021" y="3440"/>
              <a:ext cx="27" cy="42"/>
            </a:xfrm>
            <a:custGeom>
              <a:avLst/>
              <a:gdLst>
                <a:gd name="T0" fmla="*/ 1 w 53"/>
                <a:gd name="T1" fmla="*/ 21 h 85"/>
                <a:gd name="T2" fmla="*/ 1 w 53"/>
                <a:gd name="T3" fmla="*/ 21 h 85"/>
                <a:gd name="T4" fmla="*/ 5 w 53"/>
                <a:gd name="T5" fmla="*/ 19 h 85"/>
                <a:gd name="T6" fmla="*/ 7 w 53"/>
                <a:gd name="T7" fmla="*/ 16 h 85"/>
                <a:gd name="T8" fmla="*/ 10 w 53"/>
                <a:gd name="T9" fmla="*/ 13 h 85"/>
                <a:gd name="T10" fmla="*/ 11 w 53"/>
                <a:gd name="T11" fmla="*/ 11 h 85"/>
                <a:gd name="T12" fmla="*/ 12 w 53"/>
                <a:gd name="T13" fmla="*/ 8 h 85"/>
                <a:gd name="T14" fmla="*/ 13 w 53"/>
                <a:gd name="T15" fmla="*/ 5 h 85"/>
                <a:gd name="T16" fmla="*/ 13 w 53"/>
                <a:gd name="T17" fmla="*/ 2 h 85"/>
                <a:gd name="T18" fmla="*/ 14 w 53"/>
                <a:gd name="T19" fmla="*/ 0 h 85"/>
                <a:gd name="T20" fmla="*/ 11 w 53"/>
                <a:gd name="T21" fmla="*/ 0 h 85"/>
                <a:gd name="T22" fmla="*/ 11 w 53"/>
                <a:gd name="T23" fmla="*/ 2 h 85"/>
                <a:gd name="T24" fmla="*/ 10 w 53"/>
                <a:gd name="T25" fmla="*/ 4 h 85"/>
                <a:gd name="T26" fmla="*/ 10 w 53"/>
                <a:gd name="T27" fmla="*/ 7 h 85"/>
                <a:gd name="T28" fmla="*/ 9 w 53"/>
                <a:gd name="T29" fmla="*/ 9 h 85"/>
                <a:gd name="T30" fmla="*/ 7 w 53"/>
                <a:gd name="T31" fmla="*/ 12 h 85"/>
                <a:gd name="T32" fmla="*/ 5 w 53"/>
                <a:gd name="T33" fmla="*/ 14 h 85"/>
                <a:gd name="T34" fmla="*/ 3 w 53"/>
                <a:gd name="T35" fmla="*/ 17 h 85"/>
                <a:gd name="T36" fmla="*/ 0 w 53"/>
                <a:gd name="T37" fmla="*/ 19 h 85"/>
                <a:gd name="T38" fmla="*/ 0 w 53"/>
                <a:gd name="T39" fmla="*/ 19 h 85"/>
                <a:gd name="T40" fmla="*/ 1 w 53"/>
                <a:gd name="T41" fmla="*/ 21 h 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3" h="85">
                  <a:moveTo>
                    <a:pt x="4" y="85"/>
                  </a:moveTo>
                  <a:lnTo>
                    <a:pt x="4" y="85"/>
                  </a:lnTo>
                  <a:lnTo>
                    <a:pt x="18" y="76"/>
                  </a:lnTo>
                  <a:lnTo>
                    <a:pt x="27" y="66"/>
                  </a:lnTo>
                  <a:lnTo>
                    <a:pt x="37" y="54"/>
                  </a:lnTo>
                  <a:lnTo>
                    <a:pt x="42" y="44"/>
                  </a:lnTo>
                  <a:lnTo>
                    <a:pt x="46" y="32"/>
                  </a:lnTo>
                  <a:lnTo>
                    <a:pt x="49" y="21"/>
                  </a:lnTo>
                  <a:lnTo>
                    <a:pt x="50" y="9"/>
                  </a:lnTo>
                  <a:lnTo>
                    <a:pt x="53" y="0"/>
                  </a:lnTo>
                  <a:lnTo>
                    <a:pt x="43" y="0"/>
                  </a:lnTo>
                  <a:lnTo>
                    <a:pt x="41" y="9"/>
                  </a:lnTo>
                  <a:lnTo>
                    <a:pt x="40" y="19"/>
                  </a:lnTo>
                  <a:lnTo>
                    <a:pt x="37" y="30"/>
                  </a:lnTo>
                  <a:lnTo>
                    <a:pt x="33" y="39"/>
                  </a:lnTo>
                  <a:lnTo>
                    <a:pt x="27" y="50"/>
                  </a:lnTo>
                  <a:lnTo>
                    <a:pt x="20" y="59"/>
                  </a:lnTo>
                  <a:lnTo>
                    <a:pt x="11" y="69"/>
                  </a:lnTo>
                  <a:lnTo>
                    <a:pt x="0" y="76"/>
                  </a:lnTo>
                  <a:lnTo>
                    <a:pt x="4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Freeform 895"/>
            <p:cNvSpPr>
              <a:spLocks/>
            </p:cNvSpPr>
            <p:nvPr/>
          </p:nvSpPr>
          <p:spPr bwMode="auto">
            <a:xfrm>
              <a:off x="1969" y="3478"/>
              <a:ext cx="55" cy="29"/>
            </a:xfrm>
            <a:custGeom>
              <a:avLst/>
              <a:gdLst>
                <a:gd name="T0" fmla="*/ 0 w 109"/>
                <a:gd name="T1" fmla="*/ 14 h 60"/>
                <a:gd name="T2" fmla="*/ 2 w 109"/>
                <a:gd name="T3" fmla="*/ 14 h 60"/>
                <a:gd name="T4" fmla="*/ 5 w 109"/>
                <a:gd name="T5" fmla="*/ 13 h 60"/>
                <a:gd name="T6" fmla="*/ 8 w 109"/>
                <a:gd name="T7" fmla="*/ 12 h 60"/>
                <a:gd name="T8" fmla="*/ 10 w 109"/>
                <a:gd name="T9" fmla="*/ 10 h 60"/>
                <a:gd name="T10" fmla="*/ 14 w 109"/>
                <a:gd name="T11" fmla="*/ 9 h 60"/>
                <a:gd name="T12" fmla="*/ 17 w 109"/>
                <a:gd name="T13" fmla="*/ 7 h 60"/>
                <a:gd name="T14" fmla="*/ 21 w 109"/>
                <a:gd name="T15" fmla="*/ 6 h 60"/>
                <a:gd name="T16" fmla="*/ 24 w 109"/>
                <a:gd name="T17" fmla="*/ 4 h 60"/>
                <a:gd name="T18" fmla="*/ 28 w 109"/>
                <a:gd name="T19" fmla="*/ 2 h 60"/>
                <a:gd name="T20" fmla="*/ 27 w 109"/>
                <a:gd name="T21" fmla="*/ 0 h 60"/>
                <a:gd name="T22" fmla="*/ 23 w 109"/>
                <a:gd name="T23" fmla="*/ 2 h 60"/>
                <a:gd name="T24" fmla="*/ 20 w 109"/>
                <a:gd name="T25" fmla="*/ 3 h 60"/>
                <a:gd name="T26" fmla="*/ 16 w 109"/>
                <a:gd name="T27" fmla="*/ 5 h 60"/>
                <a:gd name="T28" fmla="*/ 13 w 109"/>
                <a:gd name="T29" fmla="*/ 7 h 60"/>
                <a:gd name="T30" fmla="*/ 9 w 109"/>
                <a:gd name="T31" fmla="*/ 8 h 60"/>
                <a:gd name="T32" fmla="*/ 6 w 109"/>
                <a:gd name="T33" fmla="*/ 9 h 60"/>
                <a:gd name="T34" fmla="*/ 4 w 109"/>
                <a:gd name="T35" fmla="*/ 11 h 60"/>
                <a:gd name="T36" fmla="*/ 1 w 109"/>
                <a:gd name="T37" fmla="*/ 12 h 60"/>
                <a:gd name="T38" fmla="*/ 3 w 109"/>
                <a:gd name="T39" fmla="*/ 13 h 60"/>
                <a:gd name="T40" fmla="*/ 1 w 109"/>
                <a:gd name="T41" fmla="*/ 12 h 60"/>
                <a:gd name="T42" fmla="*/ 0 w 109"/>
                <a:gd name="T43" fmla="*/ 13 h 60"/>
                <a:gd name="T44" fmla="*/ 0 w 109"/>
                <a:gd name="T45" fmla="*/ 14 h 60"/>
                <a:gd name="T46" fmla="*/ 1 w 109"/>
                <a:gd name="T47" fmla="*/ 14 h 60"/>
                <a:gd name="T48" fmla="*/ 2 w 109"/>
                <a:gd name="T49" fmla="*/ 14 h 60"/>
                <a:gd name="T50" fmla="*/ 0 w 109"/>
                <a:gd name="T51" fmla="*/ 14 h 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9" h="60">
                  <a:moveTo>
                    <a:pt x="0" y="58"/>
                  </a:moveTo>
                  <a:lnTo>
                    <a:pt x="7" y="60"/>
                  </a:lnTo>
                  <a:lnTo>
                    <a:pt x="17" y="54"/>
                  </a:lnTo>
                  <a:lnTo>
                    <a:pt x="29" y="50"/>
                  </a:lnTo>
                  <a:lnTo>
                    <a:pt x="40" y="44"/>
                  </a:lnTo>
                  <a:lnTo>
                    <a:pt x="54" y="37"/>
                  </a:lnTo>
                  <a:lnTo>
                    <a:pt x="68" y="31"/>
                  </a:lnTo>
                  <a:lnTo>
                    <a:pt x="82" y="24"/>
                  </a:lnTo>
                  <a:lnTo>
                    <a:pt x="96" y="17"/>
                  </a:lnTo>
                  <a:lnTo>
                    <a:pt x="109" y="9"/>
                  </a:lnTo>
                  <a:lnTo>
                    <a:pt x="105" y="0"/>
                  </a:lnTo>
                  <a:lnTo>
                    <a:pt x="91" y="8"/>
                  </a:lnTo>
                  <a:lnTo>
                    <a:pt x="77" y="15"/>
                  </a:lnTo>
                  <a:lnTo>
                    <a:pt x="63" y="22"/>
                  </a:lnTo>
                  <a:lnTo>
                    <a:pt x="49" y="28"/>
                  </a:lnTo>
                  <a:lnTo>
                    <a:pt x="36" y="35"/>
                  </a:lnTo>
                  <a:lnTo>
                    <a:pt x="24" y="40"/>
                  </a:lnTo>
                  <a:lnTo>
                    <a:pt x="13" y="45"/>
                  </a:lnTo>
                  <a:lnTo>
                    <a:pt x="2" y="51"/>
                  </a:lnTo>
                  <a:lnTo>
                    <a:pt x="9" y="53"/>
                  </a:lnTo>
                  <a:lnTo>
                    <a:pt x="2" y="51"/>
                  </a:lnTo>
                  <a:lnTo>
                    <a:pt x="0" y="53"/>
                  </a:lnTo>
                  <a:lnTo>
                    <a:pt x="0" y="57"/>
                  </a:lnTo>
                  <a:lnTo>
                    <a:pt x="3" y="60"/>
                  </a:lnTo>
                  <a:lnTo>
                    <a:pt x="7" y="6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1" name="Freeform 896"/>
            <p:cNvSpPr>
              <a:spLocks/>
            </p:cNvSpPr>
            <p:nvPr/>
          </p:nvSpPr>
          <p:spPr bwMode="auto">
            <a:xfrm>
              <a:off x="1946" y="3463"/>
              <a:ext cx="28" cy="43"/>
            </a:xfrm>
            <a:custGeom>
              <a:avLst/>
              <a:gdLst>
                <a:gd name="T0" fmla="*/ 1 w 55"/>
                <a:gd name="T1" fmla="*/ 0 h 88"/>
                <a:gd name="T2" fmla="*/ 0 w 55"/>
                <a:gd name="T3" fmla="*/ 1 h 88"/>
                <a:gd name="T4" fmla="*/ 12 w 55"/>
                <a:gd name="T5" fmla="*/ 21 h 88"/>
                <a:gd name="T6" fmla="*/ 14 w 55"/>
                <a:gd name="T7" fmla="*/ 20 h 88"/>
                <a:gd name="T8" fmla="*/ 3 w 55"/>
                <a:gd name="T9" fmla="*/ 0 h 88"/>
                <a:gd name="T10" fmla="*/ 2 w 55"/>
                <a:gd name="T11" fmla="*/ 2 h 88"/>
                <a:gd name="T12" fmla="*/ 3 w 55"/>
                <a:gd name="T13" fmla="*/ 0 h 88"/>
                <a:gd name="T14" fmla="*/ 2 w 55"/>
                <a:gd name="T15" fmla="*/ 0 h 88"/>
                <a:gd name="T16" fmla="*/ 1 w 55"/>
                <a:gd name="T17" fmla="*/ 0 h 88"/>
                <a:gd name="T18" fmla="*/ 0 w 55"/>
                <a:gd name="T19" fmla="*/ 1 h 88"/>
                <a:gd name="T20" fmla="*/ 0 w 55"/>
                <a:gd name="T21" fmla="*/ 1 h 88"/>
                <a:gd name="T22" fmla="*/ 1 w 55"/>
                <a:gd name="T23" fmla="*/ 0 h 8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5" h="88">
                  <a:moveTo>
                    <a:pt x="2" y="0"/>
                  </a:moveTo>
                  <a:lnTo>
                    <a:pt x="0" y="7"/>
                  </a:lnTo>
                  <a:lnTo>
                    <a:pt x="46" y="88"/>
                  </a:lnTo>
                  <a:lnTo>
                    <a:pt x="55" y="83"/>
                  </a:lnTo>
                  <a:lnTo>
                    <a:pt x="9" y="3"/>
                  </a:lnTo>
                  <a:lnTo>
                    <a:pt x="7" y="9"/>
                  </a:lnTo>
                  <a:lnTo>
                    <a:pt x="9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Freeform 897"/>
            <p:cNvSpPr>
              <a:spLocks/>
            </p:cNvSpPr>
            <p:nvPr/>
          </p:nvSpPr>
          <p:spPr bwMode="auto">
            <a:xfrm>
              <a:off x="1913" y="3465"/>
              <a:ext cx="58" cy="52"/>
            </a:xfrm>
            <a:custGeom>
              <a:avLst/>
              <a:gdLst>
                <a:gd name="T0" fmla="*/ 29 w 117"/>
                <a:gd name="T1" fmla="*/ 20 h 105"/>
                <a:gd name="T2" fmla="*/ 26 w 117"/>
                <a:gd name="T3" fmla="*/ 21 h 105"/>
                <a:gd name="T4" fmla="*/ 22 w 117"/>
                <a:gd name="T5" fmla="*/ 23 h 105"/>
                <a:gd name="T6" fmla="*/ 18 w 117"/>
                <a:gd name="T7" fmla="*/ 24 h 105"/>
                <a:gd name="T8" fmla="*/ 14 w 117"/>
                <a:gd name="T9" fmla="*/ 25 h 105"/>
                <a:gd name="T10" fmla="*/ 10 w 117"/>
                <a:gd name="T11" fmla="*/ 26 h 105"/>
                <a:gd name="T12" fmla="*/ 6 w 117"/>
                <a:gd name="T13" fmla="*/ 25 h 105"/>
                <a:gd name="T14" fmla="*/ 3 w 117"/>
                <a:gd name="T15" fmla="*/ 23 h 105"/>
                <a:gd name="T16" fmla="*/ 1 w 117"/>
                <a:gd name="T17" fmla="*/ 20 h 105"/>
                <a:gd name="T18" fmla="*/ 0 w 117"/>
                <a:gd name="T19" fmla="*/ 17 h 105"/>
                <a:gd name="T20" fmla="*/ 0 w 117"/>
                <a:gd name="T21" fmla="*/ 13 h 105"/>
                <a:gd name="T22" fmla="*/ 2 w 117"/>
                <a:gd name="T23" fmla="*/ 10 h 105"/>
                <a:gd name="T24" fmla="*/ 5 w 117"/>
                <a:gd name="T25" fmla="*/ 7 h 105"/>
                <a:gd name="T26" fmla="*/ 9 w 117"/>
                <a:gd name="T27" fmla="*/ 4 h 105"/>
                <a:gd name="T28" fmla="*/ 12 w 117"/>
                <a:gd name="T29" fmla="*/ 2 h 105"/>
                <a:gd name="T30" fmla="*/ 15 w 117"/>
                <a:gd name="T31" fmla="*/ 1 h 105"/>
                <a:gd name="T32" fmla="*/ 17 w 117"/>
                <a:gd name="T33" fmla="*/ 0 h 105"/>
                <a:gd name="T34" fmla="*/ 29 w 117"/>
                <a:gd name="T35" fmla="*/ 20 h 10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7" h="105">
                  <a:moveTo>
                    <a:pt x="117" y="80"/>
                  </a:moveTo>
                  <a:lnTo>
                    <a:pt x="105" y="86"/>
                  </a:lnTo>
                  <a:lnTo>
                    <a:pt x="91" y="93"/>
                  </a:lnTo>
                  <a:lnTo>
                    <a:pt x="75" y="99"/>
                  </a:lnTo>
                  <a:lnTo>
                    <a:pt x="59" y="102"/>
                  </a:lnTo>
                  <a:lnTo>
                    <a:pt x="42" y="105"/>
                  </a:lnTo>
                  <a:lnTo>
                    <a:pt x="27" y="102"/>
                  </a:lnTo>
                  <a:lnTo>
                    <a:pt x="13" y="95"/>
                  </a:lnTo>
                  <a:lnTo>
                    <a:pt x="4" y="83"/>
                  </a:lnTo>
                  <a:lnTo>
                    <a:pt x="0" y="68"/>
                  </a:lnTo>
                  <a:lnTo>
                    <a:pt x="3" y="54"/>
                  </a:lnTo>
                  <a:lnTo>
                    <a:pt x="11" y="41"/>
                  </a:lnTo>
                  <a:lnTo>
                    <a:pt x="22" y="29"/>
                  </a:lnTo>
                  <a:lnTo>
                    <a:pt x="36" y="19"/>
                  </a:lnTo>
                  <a:lnTo>
                    <a:pt x="50" y="11"/>
                  </a:lnTo>
                  <a:lnTo>
                    <a:pt x="61" y="4"/>
                  </a:lnTo>
                  <a:lnTo>
                    <a:pt x="70" y="0"/>
                  </a:lnTo>
                  <a:lnTo>
                    <a:pt x="117" y="80"/>
                  </a:lnTo>
                  <a:close/>
                </a:path>
              </a:pathLst>
            </a:custGeom>
            <a:solidFill>
              <a:srgbClr val="CC9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Freeform 898"/>
            <p:cNvSpPr>
              <a:spLocks/>
            </p:cNvSpPr>
            <p:nvPr/>
          </p:nvSpPr>
          <p:spPr bwMode="auto">
            <a:xfrm>
              <a:off x="1913" y="3503"/>
              <a:ext cx="59" cy="17"/>
            </a:xfrm>
            <a:custGeom>
              <a:avLst/>
              <a:gdLst>
                <a:gd name="T0" fmla="*/ 0 w 120"/>
                <a:gd name="T1" fmla="*/ 3 h 34"/>
                <a:gd name="T2" fmla="*/ 0 w 120"/>
                <a:gd name="T3" fmla="*/ 3 h 34"/>
                <a:gd name="T4" fmla="*/ 2 w 120"/>
                <a:gd name="T5" fmla="*/ 6 h 34"/>
                <a:gd name="T6" fmla="*/ 6 w 120"/>
                <a:gd name="T7" fmla="*/ 8 h 34"/>
                <a:gd name="T8" fmla="*/ 10 w 120"/>
                <a:gd name="T9" fmla="*/ 9 h 34"/>
                <a:gd name="T10" fmla="*/ 15 w 120"/>
                <a:gd name="T11" fmla="*/ 8 h 34"/>
                <a:gd name="T12" fmla="*/ 19 w 120"/>
                <a:gd name="T13" fmla="*/ 7 h 34"/>
                <a:gd name="T14" fmla="*/ 23 w 120"/>
                <a:gd name="T15" fmla="*/ 6 h 34"/>
                <a:gd name="T16" fmla="*/ 26 w 120"/>
                <a:gd name="T17" fmla="*/ 4 h 34"/>
                <a:gd name="T18" fmla="*/ 29 w 120"/>
                <a:gd name="T19" fmla="*/ 3 h 34"/>
                <a:gd name="T20" fmla="*/ 28 w 120"/>
                <a:gd name="T21" fmla="*/ 0 h 34"/>
                <a:gd name="T22" fmla="*/ 25 w 120"/>
                <a:gd name="T23" fmla="*/ 2 h 34"/>
                <a:gd name="T24" fmla="*/ 22 w 120"/>
                <a:gd name="T25" fmla="*/ 3 h 34"/>
                <a:gd name="T26" fmla="*/ 18 w 120"/>
                <a:gd name="T27" fmla="*/ 5 h 34"/>
                <a:gd name="T28" fmla="*/ 15 w 120"/>
                <a:gd name="T29" fmla="*/ 6 h 34"/>
                <a:gd name="T30" fmla="*/ 10 w 120"/>
                <a:gd name="T31" fmla="*/ 6 h 34"/>
                <a:gd name="T32" fmla="*/ 7 w 120"/>
                <a:gd name="T33" fmla="*/ 6 h 34"/>
                <a:gd name="T34" fmla="*/ 4 w 120"/>
                <a:gd name="T35" fmla="*/ 4 h 34"/>
                <a:gd name="T36" fmla="*/ 2 w 120"/>
                <a:gd name="T37" fmla="*/ 1 h 34"/>
                <a:gd name="T38" fmla="*/ 2 w 120"/>
                <a:gd name="T39" fmla="*/ 1 h 34"/>
                <a:gd name="T40" fmla="*/ 0 w 120"/>
                <a:gd name="T41" fmla="*/ 3 h 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20" h="34">
                  <a:moveTo>
                    <a:pt x="0" y="9"/>
                  </a:moveTo>
                  <a:lnTo>
                    <a:pt x="0" y="9"/>
                  </a:lnTo>
                  <a:lnTo>
                    <a:pt x="10" y="23"/>
                  </a:lnTo>
                  <a:lnTo>
                    <a:pt x="27" y="31"/>
                  </a:lnTo>
                  <a:lnTo>
                    <a:pt x="43" y="34"/>
                  </a:lnTo>
                  <a:lnTo>
                    <a:pt x="60" y="31"/>
                  </a:lnTo>
                  <a:lnTo>
                    <a:pt x="77" y="27"/>
                  </a:lnTo>
                  <a:lnTo>
                    <a:pt x="93" y="22"/>
                  </a:lnTo>
                  <a:lnTo>
                    <a:pt x="108" y="15"/>
                  </a:lnTo>
                  <a:lnTo>
                    <a:pt x="120" y="9"/>
                  </a:lnTo>
                  <a:lnTo>
                    <a:pt x="115" y="0"/>
                  </a:lnTo>
                  <a:lnTo>
                    <a:pt x="104" y="6"/>
                  </a:lnTo>
                  <a:lnTo>
                    <a:pt x="91" y="12"/>
                  </a:lnTo>
                  <a:lnTo>
                    <a:pt x="75" y="18"/>
                  </a:lnTo>
                  <a:lnTo>
                    <a:pt x="60" y="22"/>
                  </a:lnTo>
                  <a:lnTo>
                    <a:pt x="43" y="23"/>
                  </a:lnTo>
                  <a:lnTo>
                    <a:pt x="29" y="22"/>
                  </a:lnTo>
                  <a:lnTo>
                    <a:pt x="17" y="16"/>
                  </a:lnTo>
                  <a:lnTo>
                    <a:pt x="9" y="4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4" name="Freeform 899"/>
            <p:cNvSpPr>
              <a:spLocks/>
            </p:cNvSpPr>
            <p:nvPr/>
          </p:nvSpPr>
          <p:spPr bwMode="auto">
            <a:xfrm>
              <a:off x="1910" y="3463"/>
              <a:ext cx="41" cy="44"/>
            </a:xfrm>
            <a:custGeom>
              <a:avLst/>
              <a:gdLst>
                <a:gd name="T0" fmla="*/ 21 w 81"/>
                <a:gd name="T1" fmla="*/ 0 h 90"/>
                <a:gd name="T2" fmla="*/ 19 w 81"/>
                <a:gd name="T3" fmla="*/ 0 h 90"/>
                <a:gd name="T4" fmla="*/ 17 w 81"/>
                <a:gd name="T5" fmla="*/ 1 h 90"/>
                <a:gd name="T6" fmla="*/ 14 w 81"/>
                <a:gd name="T7" fmla="*/ 3 h 90"/>
                <a:gd name="T8" fmla="*/ 10 w 81"/>
                <a:gd name="T9" fmla="*/ 5 h 90"/>
                <a:gd name="T10" fmla="*/ 7 w 81"/>
                <a:gd name="T11" fmla="*/ 7 h 90"/>
                <a:gd name="T12" fmla="*/ 4 w 81"/>
                <a:gd name="T13" fmla="*/ 10 h 90"/>
                <a:gd name="T14" fmla="*/ 1 w 81"/>
                <a:gd name="T15" fmla="*/ 14 h 90"/>
                <a:gd name="T16" fmla="*/ 0 w 81"/>
                <a:gd name="T17" fmla="*/ 18 h 90"/>
                <a:gd name="T18" fmla="*/ 2 w 81"/>
                <a:gd name="T19" fmla="*/ 22 h 90"/>
                <a:gd name="T20" fmla="*/ 4 w 81"/>
                <a:gd name="T21" fmla="*/ 21 h 90"/>
                <a:gd name="T22" fmla="*/ 3 w 81"/>
                <a:gd name="T23" fmla="*/ 18 h 90"/>
                <a:gd name="T24" fmla="*/ 4 w 81"/>
                <a:gd name="T25" fmla="*/ 14 h 90"/>
                <a:gd name="T26" fmla="*/ 5 w 81"/>
                <a:gd name="T27" fmla="*/ 12 h 90"/>
                <a:gd name="T28" fmla="*/ 8 w 81"/>
                <a:gd name="T29" fmla="*/ 9 h 90"/>
                <a:gd name="T30" fmla="*/ 11 w 81"/>
                <a:gd name="T31" fmla="*/ 7 h 90"/>
                <a:gd name="T32" fmla="*/ 15 w 81"/>
                <a:gd name="T33" fmla="*/ 5 h 90"/>
                <a:gd name="T34" fmla="*/ 18 w 81"/>
                <a:gd name="T35" fmla="*/ 3 h 90"/>
                <a:gd name="T36" fmla="*/ 20 w 81"/>
                <a:gd name="T37" fmla="*/ 2 h 90"/>
                <a:gd name="T38" fmla="*/ 18 w 81"/>
                <a:gd name="T39" fmla="*/ 1 h 90"/>
                <a:gd name="T40" fmla="*/ 20 w 81"/>
                <a:gd name="T41" fmla="*/ 2 h 90"/>
                <a:gd name="T42" fmla="*/ 21 w 81"/>
                <a:gd name="T43" fmla="*/ 1 h 90"/>
                <a:gd name="T44" fmla="*/ 21 w 81"/>
                <a:gd name="T45" fmla="*/ 0 h 90"/>
                <a:gd name="T46" fmla="*/ 20 w 81"/>
                <a:gd name="T47" fmla="*/ 0 h 90"/>
                <a:gd name="T48" fmla="*/ 19 w 81"/>
                <a:gd name="T49" fmla="*/ 0 h 90"/>
                <a:gd name="T50" fmla="*/ 21 w 81"/>
                <a:gd name="T51" fmla="*/ 0 h 9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1" h="90">
                  <a:moveTo>
                    <a:pt x="81" y="3"/>
                  </a:moveTo>
                  <a:lnTo>
                    <a:pt x="74" y="0"/>
                  </a:lnTo>
                  <a:lnTo>
                    <a:pt x="65" y="5"/>
                  </a:lnTo>
                  <a:lnTo>
                    <a:pt x="53" y="12"/>
                  </a:lnTo>
                  <a:lnTo>
                    <a:pt x="40" y="20"/>
                  </a:lnTo>
                  <a:lnTo>
                    <a:pt x="25" y="30"/>
                  </a:lnTo>
                  <a:lnTo>
                    <a:pt x="13" y="43"/>
                  </a:lnTo>
                  <a:lnTo>
                    <a:pt x="4" y="58"/>
                  </a:lnTo>
                  <a:lnTo>
                    <a:pt x="0" y="73"/>
                  </a:lnTo>
                  <a:lnTo>
                    <a:pt x="5" y="90"/>
                  </a:lnTo>
                  <a:lnTo>
                    <a:pt x="14" y="85"/>
                  </a:lnTo>
                  <a:lnTo>
                    <a:pt x="12" y="73"/>
                  </a:lnTo>
                  <a:lnTo>
                    <a:pt x="13" y="60"/>
                  </a:lnTo>
                  <a:lnTo>
                    <a:pt x="20" y="50"/>
                  </a:lnTo>
                  <a:lnTo>
                    <a:pt x="32" y="37"/>
                  </a:lnTo>
                  <a:lnTo>
                    <a:pt x="44" y="29"/>
                  </a:lnTo>
                  <a:lnTo>
                    <a:pt x="58" y="21"/>
                  </a:lnTo>
                  <a:lnTo>
                    <a:pt x="70" y="14"/>
                  </a:lnTo>
                  <a:lnTo>
                    <a:pt x="79" y="9"/>
                  </a:lnTo>
                  <a:lnTo>
                    <a:pt x="72" y="7"/>
                  </a:lnTo>
                  <a:lnTo>
                    <a:pt x="79" y="9"/>
                  </a:lnTo>
                  <a:lnTo>
                    <a:pt x="81" y="7"/>
                  </a:lnTo>
                  <a:lnTo>
                    <a:pt x="81" y="3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8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Freeform 900"/>
            <p:cNvSpPr>
              <a:spLocks/>
            </p:cNvSpPr>
            <p:nvPr/>
          </p:nvSpPr>
          <p:spPr bwMode="auto">
            <a:xfrm>
              <a:off x="1946" y="3464"/>
              <a:ext cx="28" cy="43"/>
            </a:xfrm>
            <a:custGeom>
              <a:avLst/>
              <a:gdLst>
                <a:gd name="T0" fmla="*/ 14 w 55"/>
                <a:gd name="T1" fmla="*/ 21 h 87"/>
                <a:gd name="T2" fmla="*/ 14 w 55"/>
                <a:gd name="T3" fmla="*/ 20 h 87"/>
                <a:gd name="T4" fmla="*/ 3 w 55"/>
                <a:gd name="T5" fmla="*/ 0 h 87"/>
                <a:gd name="T6" fmla="*/ 0 w 55"/>
                <a:gd name="T7" fmla="*/ 1 h 87"/>
                <a:gd name="T8" fmla="*/ 12 w 55"/>
                <a:gd name="T9" fmla="*/ 21 h 87"/>
                <a:gd name="T10" fmla="*/ 12 w 55"/>
                <a:gd name="T11" fmla="*/ 19 h 87"/>
                <a:gd name="T12" fmla="*/ 12 w 55"/>
                <a:gd name="T13" fmla="*/ 21 h 87"/>
                <a:gd name="T14" fmla="*/ 12 w 55"/>
                <a:gd name="T15" fmla="*/ 21 h 87"/>
                <a:gd name="T16" fmla="*/ 14 w 55"/>
                <a:gd name="T17" fmla="*/ 21 h 87"/>
                <a:gd name="T18" fmla="*/ 14 w 55"/>
                <a:gd name="T19" fmla="*/ 21 h 87"/>
                <a:gd name="T20" fmla="*/ 14 w 55"/>
                <a:gd name="T21" fmla="*/ 20 h 87"/>
                <a:gd name="T22" fmla="*/ 14 w 55"/>
                <a:gd name="T23" fmla="*/ 21 h 8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5" h="87">
                  <a:moveTo>
                    <a:pt x="53" y="87"/>
                  </a:moveTo>
                  <a:lnTo>
                    <a:pt x="55" y="80"/>
                  </a:lnTo>
                  <a:lnTo>
                    <a:pt x="9" y="0"/>
                  </a:lnTo>
                  <a:lnTo>
                    <a:pt x="0" y="4"/>
                  </a:lnTo>
                  <a:lnTo>
                    <a:pt x="46" y="85"/>
                  </a:lnTo>
                  <a:lnTo>
                    <a:pt x="48" y="78"/>
                  </a:lnTo>
                  <a:lnTo>
                    <a:pt x="46" y="85"/>
                  </a:lnTo>
                  <a:lnTo>
                    <a:pt x="48" y="87"/>
                  </a:lnTo>
                  <a:lnTo>
                    <a:pt x="53" y="87"/>
                  </a:lnTo>
                  <a:lnTo>
                    <a:pt x="55" y="84"/>
                  </a:lnTo>
                  <a:lnTo>
                    <a:pt x="55" y="80"/>
                  </a:lnTo>
                  <a:lnTo>
                    <a:pt x="53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6F1B2-44BD-C143-A6B9-7990BB2A87CA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436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120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Being dependable is always important</a:t>
            </a:r>
            <a:endParaRPr lang="en-US" smtClean="0">
              <a:cs typeface="+mn-cs"/>
            </a:endParaRP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Typical aspects of being dependable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being on time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telling the truth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doing what you say you will do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not stealing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not cheating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Being dependable is very important to employers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Should be a basic -- not a </a:t>
            </a:r>
            <a:r>
              <a:rPr lang="ja-JP" altLang="en-US" sz="3000" smtClean="0">
                <a:solidFill>
                  <a:srgbClr val="000000"/>
                </a:solidFill>
                <a:latin typeface="Arial"/>
                <a:cs typeface="+mn-cs"/>
              </a:rPr>
              <a:t>“</a:t>
            </a: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beyond the call of duty</a:t>
            </a:r>
            <a:r>
              <a:rPr lang="ja-JP" altLang="en-US" sz="3000" smtClean="0">
                <a:solidFill>
                  <a:srgbClr val="000000"/>
                </a:solidFill>
                <a:latin typeface="Arial"/>
                <a:cs typeface="+mn-cs"/>
              </a:rPr>
              <a:t>”</a:t>
            </a: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 characteristic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6B6613-16AB-C147-A44F-AA84DFCEA0B9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19460" name="Group 1026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6323" name="Freeform 1027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4" name="Freeform 1028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5" name="Freeform 1029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6" name="Freeform 1030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7" name="Freeform 1031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8" name="Freeform 1032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9" name="Oval 1033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0" name="Oval 1034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1" name="Oval 1035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2" name="Oval 1036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3" name="Oval 1037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4" name="Freeform 1038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5" name="Freeform 1039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6" name="Freeform 1040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7" name="Freeform 1041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8" name="Freeform 1042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9" name="Freeform 1043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0" name="Line 1044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1" name="Line 1045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6342" name="Rectangle 1046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 1</a:t>
            </a:r>
            <a:endParaRPr lang="en-US" smtClean="0">
              <a:cs typeface="+mn-cs"/>
            </a:endParaRPr>
          </a:p>
        </p:txBody>
      </p:sp>
      <p:sp>
        <p:nvSpPr>
          <p:cNvPr id="56343" name="Text Box 1047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Consider your daily activities as a 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student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athlete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worker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club member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family member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church member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Write down answers to the questions about being dependable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5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14419-B114-724F-96F1-09BC7B921A77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0484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6144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6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146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 2</a:t>
            </a:r>
            <a:endParaRPr lang="en-US" smtClean="0">
              <a:cs typeface="+mn-cs"/>
            </a:endParaRP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Choose a role that either fits you or is something you might do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baby sitter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soccer team member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rock climber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part-time construction worker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store clerk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Read the scenario and write a brief why being dependable is important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Would you be dependable in the situation you read about?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1967</TotalTime>
  <Words>209</Words>
  <Application>Microsoft Macintosh PowerPoint</Application>
  <PresentationFormat>Custom</PresentationFormat>
  <Paragraphs>46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Times New Roman</vt:lpstr>
      <vt:lpstr>ＭＳ Ｐゴシック</vt:lpstr>
      <vt:lpstr>Arial</vt:lpstr>
      <vt:lpstr>Monotype Sorts</vt:lpstr>
      <vt:lpstr>CG Times</vt:lpstr>
      <vt:lpstr>Office Theme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B. Hill, Ph.D.</dc:creator>
  <cp:lastModifiedBy>R Hill</cp:lastModifiedBy>
  <cp:revision>53</cp:revision>
  <cp:lastPrinted>1997-08-27T20:05:20Z</cp:lastPrinted>
  <dcterms:created xsi:type="dcterms:W3CDTF">1997-05-13T13:30:02Z</dcterms:created>
  <dcterms:modified xsi:type="dcterms:W3CDTF">2014-06-23T07:46:10Z</dcterms:modified>
</cp:coreProperties>
</file>